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81" r:id="rId3"/>
    <p:sldId id="289" r:id="rId4"/>
    <p:sldId id="284" r:id="rId5"/>
    <p:sldId id="299" r:id="rId6"/>
    <p:sldId id="296" r:id="rId7"/>
    <p:sldId id="297" r:id="rId8"/>
    <p:sldId id="265" r:id="rId9"/>
    <p:sldId id="267" r:id="rId10"/>
    <p:sldId id="279" r:id="rId11"/>
    <p:sldId id="269" r:id="rId12"/>
    <p:sldId id="298" r:id="rId13"/>
    <p:sldId id="285" r:id="rId14"/>
    <p:sldId id="286" r:id="rId15"/>
    <p:sldId id="261" r:id="rId16"/>
    <p:sldId id="274" r:id="rId17"/>
    <p:sldId id="277" r:id="rId18"/>
    <p:sldId id="287" r:id="rId19"/>
    <p:sldId id="300" r:id="rId20"/>
    <p:sldId id="301" r:id="rId21"/>
    <p:sldId id="302" r:id="rId22"/>
    <p:sldId id="288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5050"/>
    <a:srgbClr val="D60093"/>
    <a:srgbClr val="EAEAEA"/>
    <a:srgbClr val="FFCCCC"/>
    <a:srgbClr val="CC00CC"/>
    <a:srgbClr val="6666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8" autoAdjust="0"/>
    <p:restoredTop sz="94671" autoAdjust="0"/>
  </p:normalViewPr>
  <p:slideViewPr>
    <p:cSldViewPr snapToGrid="0" showGuides="1">
      <p:cViewPr varScale="1">
        <p:scale>
          <a:sx n="96" d="100"/>
          <a:sy n="96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prawlik\My%20Documents\Stage%20dependent%20guidance\WCA2A%20depth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E5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'217 Southern'!$N$1</c:f>
              <c:strCache>
                <c:ptCount val="1"/>
                <c:pt idx="0">
                  <c:v>e5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'217 Southern'!$B$2:$B$1122</c:f>
              <c:numCache>
                <c:formatCode>General</c:formatCode>
                <c:ptCount val="1121"/>
                <c:pt idx="0" formatCode="0.00">
                  <c:v>11.89</c:v>
                </c:pt>
                <c:pt idx="1">
                  <c:v>11.7</c:v>
                </c:pt>
                <c:pt idx="2">
                  <c:v>11.59</c:v>
                </c:pt>
                <c:pt idx="3">
                  <c:v>11.39</c:v>
                </c:pt>
                <c:pt idx="4">
                  <c:v>11.53</c:v>
                </c:pt>
                <c:pt idx="5" formatCode="0.00">
                  <c:v>11.49</c:v>
                </c:pt>
                <c:pt idx="6">
                  <c:v>11.76</c:v>
                </c:pt>
                <c:pt idx="7" formatCode="0.00">
                  <c:v>11.729999999999999</c:v>
                </c:pt>
                <c:pt idx="8" formatCode="0.00">
                  <c:v>11.739999999999998</c:v>
                </c:pt>
                <c:pt idx="9">
                  <c:v>11.639999999999999</c:v>
                </c:pt>
                <c:pt idx="10" formatCode="0.00">
                  <c:v>11.61</c:v>
                </c:pt>
                <c:pt idx="11" formatCode="0.00">
                  <c:v>11.79</c:v>
                </c:pt>
                <c:pt idx="12" formatCode="0.00">
                  <c:v>11.719999999999999</c:v>
                </c:pt>
                <c:pt idx="13" formatCode="0.00">
                  <c:v>11.59</c:v>
                </c:pt>
                <c:pt idx="14" formatCode="0.00">
                  <c:v>11.89</c:v>
                </c:pt>
                <c:pt idx="15">
                  <c:v>13</c:v>
                </c:pt>
                <c:pt idx="16">
                  <c:v>13.42</c:v>
                </c:pt>
                <c:pt idx="17" formatCode="0.00">
                  <c:v>13.38</c:v>
                </c:pt>
                <c:pt idx="18">
                  <c:v>13.78</c:v>
                </c:pt>
                <c:pt idx="19">
                  <c:v>13.65</c:v>
                </c:pt>
                <c:pt idx="20" formatCode="0.00">
                  <c:v>13.28</c:v>
                </c:pt>
                <c:pt idx="21">
                  <c:v>13.07</c:v>
                </c:pt>
                <c:pt idx="22">
                  <c:v>12.91</c:v>
                </c:pt>
                <c:pt idx="23">
                  <c:v>13.129999999999999</c:v>
                </c:pt>
                <c:pt idx="24" formatCode="0.00">
                  <c:v>13.16</c:v>
                </c:pt>
                <c:pt idx="25">
                  <c:v>13.05</c:v>
                </c:pt>
                <c:pt idx="26">
                  <c:v>13.06</c:v>
                </c:pt>
                <c:pt idx="27" formatCode="0.00">
                  <c:v>13.55</c:v>
                </c:pt>
                <c:pt idx="28">
                  <c:v>13.59</c:v>
                </c:pt>
                <c:pt idx="29" formatCode="0.00">
                  <c:v>14.01</c:v>
                </c:pt>
                <c:pt idx="30" formatCode="0.00">
                  <c:v>14.27</c:v>
                </c:pt>
                <c:pt idx="31" formatCode="0.00">
                  <c:v>14.11</c:v>
                </c:pt>
                <c:pt idx="32" formatCode="0.00">
                  <c:v>13.82</c:v>
                </c:pt>
                <c:pt idx="33" formatCode="0.00">
                  <c:v>13.57</c:v>
                </c:pt>
                <c:pt idx="36" formatCode="0.00">
                  <c:v>11.98</c:v>
                </c:pt>
                <c:pt idx="37" formatCode="0.00">
                  <c:v>11.79</c:v>
                </c:pt>
                <c:pt idx="38" formatCode="0.00">
                  <c:v>11.78</c:v>
                </c:pt>
                <c:pt idx="39" formatCode="0.00">
                  <c:v>11.79</c:v>
                </c:pt>
                <c:pt idx="40" formatCode="0.00">
                  <c:v>11.53</c:v>
                </c:pt>
                <c:pt idx="41" formatCode="0.00">
                  <c:v>11.34</c:v>
                </c:pt>
                <c:pt idx="42" formatCode="0.00">
                  <c:v>11.450000000000006</c:v>
                </c:pt>
                <c:pt idx="43" formatCode="0.00">
                  <c:v>11.01</c:v>
                </c:pt>
                <c:pt idx="44" formatCode="0.00">
                  <c:v>11.69</c:v>
                </c:pt>
                <c:pt idx="45">
                  <c:v>11.69</c:v>
                </c:pt>
                <c:pt idx="46" formatCode="0.00">
                  <c:v>12.41</c:v>
                </c:pt>
                <c:pt idx="47" formatCode="0.00">
                  <c:v>11.96</c:v>
                </c:pt>
                <c:pt idx="48" formatCode="0.00">
                  <c:v>11.709999999999999</c:v>
                </c:pt>
                <c:pt idx="49" formatCode="0.00">
                  <c:v>11.729999999999999</c:v>
                </c:pt>
                <c:pt idx="50" formatCode="0.00">
                  <c:v>13.76</c:v>
                </c:pt>
                <c:pt idx="51" formatCode="0.00">
                  <c:v>13.950000000000006</c:v>
                </c:pt>
                <c:pt idx="52" formatCode="0.00">
                  <c:v>13.58</c:v>
                </c:pt>
                <c:pt idx="53" formatCode="0.00">
                  <c:v>12.02</c:v>
                </c:pt>
                <c:pt idx="55" formatCode="0.00">
                  <c:v>11.83</c:v>
                </c:pt>
                <c:pt idx="56" formatCode="0.00">
                  <c:v>11.81</c:v>
                </c:pt>
                <c:pt idx="57" formatCode="0.00">
                  <c:v>11.709999999999999</c:v>
                </c:pt>
                <c:pt idx="58" formatCode="0.00">
                  <c:v>11.709999999999999</c:v>
                </c:pt>
                <c:pt idx="59" formatCode="0.00">
                  <c:v>11.7</c:v>
                </c:pt>
                <c:pt idx="60" formatCode="0.00">
                  <c:v>11.55</c:v>
                </c:pt>
                <c:pt idx="61" formatCode="0.00">
                  <c:v>11.44</c:v>
                </c:pt>
                <c:pt idx="62" formatCode="0.00">
                  <c:v>11.12</c:v>
                </c:pt>
                <c:pt idx="63" formatCode="0.00">
                  <c:v>10.77</c:v>
                </c:pt>
                <c:pt idx="64" formatCode="0.00">
                  <c:v>10.950000000000006</c:v>
                </c:pt>
                <c:pt idx="65" formatCode="0.00">
                  <c:v>11.11</c:v>
                </c:pt>
                <c:pt idx="66" formatCode="0.00">
                  <c:v>11.370000000000006</c:v>
                </c:pt>
                <c:pt idx="67" formatCode="0.00">
                  <c:v>11.57</c:v>
                </c:pt>
                <c:pt idx="68" formatCode="0.00">
                  <c:v>11.729999999999999</c:v>
                </c:pt>
                <c:pt idx="69" formatCode="0.00">
                  <c:v>12.09</c:v>
                </c:pt>
                <c:pt idx="70" formatCode="0.00">
                  <c:v>12.25</c:v>
                </c:pt>
                <c:pt idx="71" formatCode="0.00">
                  <c:v>12.48</c:v>
                </c:pt>
                <c:pt idx="72" formatCode="0.00">
                  <c:v>12.6</c:v>
                </c:pt>
                <c:pt idx="73" formatCode="0.00">
                  <c:v>12.48</c:v>
                </c:pt>
                <c:pt idx="74" formatCode="0.00">
                  <c:v>12.5</c:v>
                </c:pt>
                <c:pt idx="75" formatCode="0.00">
                  <c:v>12.96</c:v>
                </c:pt>
                <c:pt idx="76" formatCode="0.00">
                  <c:v>13</c:v>
                </c:pt>
                <c:pt idx="77" formatCode="0.00">
                  <c:v>13.47</c:v>
                </c:pt>
                <c:pt idx="79" formatCode="0.00">
                  <c:v>13.62</c:v>
                </c:pt>
                <c:pt idx="80" formatCode="0.00">
                  <c:v>13.84</c:v>
                </c:pt>
                <c:pt idx="81" formatCode="0.00">
                  <c:v>13.8</c:v>
                </c:pt>
                <c:pt idx="82" formatCode="0.00">
                  <c:v>13.860000000000019</c:v>
                </c:pt>
                <c:pt idx="83" formatCode="0.00">
                  <c:v>13.6</c:v>
                </c:pt>
                <c:pt idx="84" formatCode="0.00">
                  <c:v>13.2</c:v>
                </c:pt>
                <c:pt idx="85" formatCode="0.00">
                  <c:v>12.98</c:v>
                </c:pt>
                <c:pt idx="86" formatCode="0.00">
                  <c:v>12.96</c:v>
                </c:pt>
                <c:pt idx="87" formatCode="0.00">
                  <c:v>12.850000000000019</c:v>
                </c:pt>
                <c:pt idx="88" formatCode="0.00">
                  <c:v>12.69</c:v>
                </c:pt>
                <c:pt idx="89" formatCode="0.00">
                  <c:v>12.61</c:v>
                </c:pt>
                <c:pt idx="90" formatCode="0.00">
                  <c:v>12.55</c:v>
                </c:pt>
                <c:pt idx="91">
                  <c:v>12.39</c:v>
                </c:pt>
                <c:pt idx="92">
                  <c:v>12.350000000000019</c:v>
                </c:pt>
                <c:pt idx="93" formatCode="0.00">
                  <c:v>12.25</c:v>
                </c:pt>
                <c:pt idx="94">
                  <c:v>12.19</c:v>
                </c:pt>
                <c:pt idx="95">
                  <c:v>11.950000000000006</c:v>
                </c:pt>
                <c:pt idx="96">
                  <c:v>11.9</c:v>
                </c:pt>
                <c:pt idx="97">
                  <c:v>11.93</c:v>
                </c:pt>
                <c:pt idx="98">
                  <c:v>12.129999999999999</c:v>
                </c:pt>
                <c:pt idx="99">
                  <c:v>12.17</c:v>
                </c:pt>
                <c:pt idx="100">
                  <c:v>12.219999999999999</c:v>
                </c:pt>
                <c:pt idx="101">
                  <c:v>12.25</c:v>
                </c:pt>
                <c:pt idx="102">
                  <c:v>12.6</c:v>
                </c:pt>
                <c:pt idx="103">
                  <c:v>12.7</c:v>
                </c:pt>
                <c:pt idx="104">
                  <c:v>12.209999999999999</c:v>
                </c:pt>
                <c:pt idx="106">
                  <c:v>11.88</c:v>
                </c:pt>
                <c:pt idx="107">
                  <c:v>11.79</c:v>
                </c:pt>
                <c:pt idx="108">
                  <c:v>11.62</c:v>
                </c:pt>
                <c:pt idx="111">
                  <c:v>11.48</c:v>
                </c:pt>
                <c:pt idx="113">
                  <c:v>11.370000000000006</c:v>
                </c:pt>
                <c:pt idx="114">
                  <c:v>11.850000000000019</c:v>
                </c:pt>
                <c:pt idx="115">
                  <c:v>12.59</c:v>
                </c:pt>
                <c:pt idx="116">
                  <c:v>12.67</c:v>
                </c:pt>
                <c:pt idx="117">
                  <c:v>12.66</c:v>
                </c:pt>
                <c:pt idx="118">
                  <c:v>12.450000000000006</c:v>
                </c:pt>
                <c:pt idx="119">
                  <c:v>12.53</c:v>
                </c:pt>
                <c:pt idx="120">
                  <c:v>12.870000000000006</c:v>
                </c:pt>
                <c:pt idx="121">
                  <c:v>14.17</c:v>
                </c:pt>
                <c:pt idx="123">
                  <c:v>14.450000000000006</c:v>
                </c:pt>
                <c:pt idx="124">
                  <c:v>14.39</c:v>
                </c:pt>
                <c:pt idx="125">
                  <c:v>13.370000000000006</c:v>
                </c:pt>
                <c:pt idx="126">
                  <c:v>13.54</c:v>
                </c:pt>
                <c:pt idx="127">
                  <c:v>13.58</c:v>
                </c:pt>
                <c:pt idx="128">
                  <c:v>13.31</c:v>
                </c:pt>
                <c:pt idx="129">
                  <c:v>13.06</c:v>
                </c:pt>
                <c:pt idx="130">
                  <c:v>12.76</c:v>
                </c:pt>
                <c:pt idx="131">
                  <c:v>12.239999999999998</c:v>
                </c:pt>
                <c:pt idx="132">
                  <c:v>12.07</c:v>
                </c:pt>
                <c:pt idx="133">
                  <c:v>11.98</c:v>
                </c:pt>
                <c:pt idx="134">
                  <c:v>11.82</c:v>
                </c:pt>
                <c:pt idx="144">
                  <c:v>10.97</c:v>
                </c:pt>
              </c:numCache>
            </c:numRef>
          </c:xVal>
          <c:yVal>
            <c:numRef>
              <c:f>'217 Southern'!$N$2:$N$1122</c:f>
              <c:numCache>
                <c:formatCode>General</c:formatCode>
                <c:ptCount val="1121"/>
                <c:pt idx="56">
                  <c:v>0.18000000000000024</c:v>
                </c:pt>
                <c:pt idx="59">
                  <c:v>0.11000000000000003</c:v>
                </c:pt>
                <c:pt idx="61">
                  <c:v>0.19000000000000006</c:v>
                </c:pt>
                <c:pt idx="66">
                  <c:v>0.13</c:v>
                </c:pt>
                <c:pt idx="69">
                  <c:v>0.25</c:v>
                </c:pt>
                <c:pt idx="75">
                  <c:v>0.52</c:v>
                </c:pt>
                <c:pt idx="81">
                  <c:v>0.70000000000000062</c:v>
                </c:pt>
                <c:pt idx="86">
                  <c:v>0.61000000000000065</c:v>
                </c:pt>
                <c:pt idx="89">
                  <c:v>0.44000000000000011</c:v>
                </c:pt>
                <c:pt idx="92">
                  <c:v>0.31000000000000061</c:v>
                </c:pt>
                <c:pt idx="96">
                  <c:v>0.28000000000000008</c:v>
                </c:pt>
                <c:pt idx="99">
                  <c:v>0.30000000000000032</c:v>
                </c:pt>
                <c:pt idx="102">
                  <c:v>0.4</c:v>
                </c:pt>
                <c:pt idx="106">
                  <c:v>0.26</c:v>
                </c:pt>
                <c:pt idx="111">
                  <c:v>0.12000000000000002</c:v>
                </c:pt>
                <c:pt idx="116">
                  <c:v>0.46</c:v>
                </c:pt>
                <c:pt idx="119">
                  <c:v>0.35000000000000031</c:v>
                </c:pt>
                <c:pt idx="123">
                  <c:v>0.89000000000000024</c:v>
                </c:pt>
                <c:pt idx="126">
                  <c:v>0.82000000000000062</c:v>
                </c:pt>
                <c:pt idx="129">
                  <c:v>0.60000000000000064</c:v>
                </c:pt>
                <c:pt idx="132">
                  <c:v>0.28000000000000008</c:v>
                </c:pt>
                <c:pt idx="138">
                  <c:v>5.0000000000000017E-2</c:v>
                </c:pt>
              </c:numCache>
            </c:numRef>
          </c:yVal>
        </c:ser>
        <c:axId val="122102144"/>
        <c:axId val="122104064"/>
      </c:scatterChart>
      <c:valAx>
        <c:axId val="122102144"/>
        <c:scaling>
          <c:orientation val="minMax"/>
          <c:max val="14.5"/>
          <c:min val="11"/>
        </c:scaling>
        <c:axPos val="b"/>
        <c:majorGridlines/>
        <c:numFmt formatCode="0.00" sourceLinked="1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2104064"/>
        <c:crosses val="autoZero"/>
        <c:crossBetween val="midCat"/>
        <c:majorUnit val="0.25"/>
      </c:valAx>
      <c:valAx>
        <c:axId val="122104064"/>
        <c:scaling>
          <c:orientation val="minMax"/>
        </c:scaling>
        <c:axPos val="l"/>
        <c:majorGridlines/>
        <c:numFmt formatCode="#,##0.00" sourceLinked="0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22102144"/>
        <c:crosses val="autoZero"/>
        <c:crossBetween val="midCat"/>
      </c:valAx>
      <c:spPr>
        <a:solidFill>
          <a:schemeClr val="bg2">
            <a:lumMod val="40000"/>
            <a:lumOff val="60000"/>
          </a:schemeClr>
        </a:solidFill>
      </c:spPr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AD948-3B47-48AD-9F01-5AFFE2D3C660}" type="datetimeFigureOut">
              <a:rPr lang="en-US" smtClean="0"/>
              <a:pPr/>
              <a:t>2/26/2010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C2075-48DB-40B0-8779-BF77D8F6C7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latin typeface="+mn-lt"/>
              </a:rPr>
              <a:t>The Water Quality Monitoring Division (WQMD) believes that the grouped criteria will be easier to manage and be more protective than site specific criteria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C2075-48DB-40B0-8779-BF77D8F6C7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009_back"/>
          <p:cNvPicPr>
            <a:picLocks noChangeAspect="1" noChangeArrowheads="1"/>
          </p:cNvPicPr>
          <p:nvPr userDrawn="1"/>
        </p:nvPicPr>
        <p:blipFill>
          <a:blip r:embed="rId2" cstate="print"/>
          <a:srcRect t="31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 algn="ctr">
              <a:defRPr/>
            </a:pPr>
            <a:r>
              <a:rPr lang="en-US">
                <a:solidFill>
                  <a:schemeClr val="bg1"/>
                </a:solidFill>
                <a:latin typeface="Poppl-Laudatio Regular" pitchFamily="34" charset="0"/>
              </a:rPr>
              <a:t>S O U T H   F L O R I D A   W A T E R   M A N A G E M E N T    D I S T R I C 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997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2009_back"/>
          <p:cNvPicPr>
            <a:picLocks noChangeAspect="1" noChangeArrowheads="1"/>
          </p:cNvPicPr>
          <p:nvPr userDrawn="1"/>
        </p:nvPicPr>
        <p:blipFill>
          <a:blip r:embed="rId13" cstate="print">
            <a:lum bright="64000" contrast="-76000"/>
          </a:blip>
          <a:srcRect t="31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lvl="1" algn="ctr">
              <a:defRPr>
                <a:solidFill>
                  <a:schemeClr val="bg1"/>
                </a:solidFill>
                <a:latin typeface="Poppl-Laudatio Regular" pitchFamily="34" charset="0"/>
              </a:defRPr>
            </a:lvl2pPr>
          </a:lstStyle>
          <a:p>
            <a:pPr lvl="1">
              <a:defRPr/>
            </a:pPr>
            <a:r>
              <a:rPr lang="en-US"/>
              <a:t>S O U T H   F L O R I D A   W A T E R   M A N A G E M E N T    D I S T R I C 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66725"/>
            <a:ext cx="9144000" cy="2890838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Draft Guidelines for </a:t>
            </a:r>
            <a:br>
              <a:rPr lang="en-US" dirty="0" smtClean="0"/>
            </a:br>
            <a:r>
              <a:rPr lang="en-US" dirty="0" smtClean="0"/>
              <a:t>Suspending Marsh Monitoring </a:t>
            </a:r>
            <a:br>
              <a:rPr lang="en-US" dirty="0" smtClean="0"/>
            </a:br>
            <a:r>
              <a:rPr lang="en-US" dirty="0" smtClean="0"/>
              <a:t>Based on Stage Data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endParaRPr lang="en-US" sz="2800" dirty="0" smtClean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213100" y="3211513"/>
            <a:ext cx="58451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latin typeface="Arial Black" pitchFamily="34" charset="0"/>
              </a:rPr>
              <a:t>Pete Rawlik</a:t>
            </a:r>
            <a:br>
              <a:rPr lang="en-US" sz="2800" b="1" dirty="0">
                <a:latin typeface="Arial Black" pitchFamily="34" charset="0"/>
              </a:rPr>
            </a:br>
            <a:r>
              <a:rPr lang="en-US" sz="2400" b="1" dirty="0"/>
              <a:t>Restoration Sciences Department</a:t>
            </a:r>
            <a:br>
              <a:rPr lang="en-US" sz="2400" b="1" dirty="0"/>
            </a:br>
            <a:r>
              <a:rPr lang="en-US" sz="2400" b="1" dirty="0"/>
              <a:t>SFWMD</a:t>
            </a:r>
            <a:br>
              <a:rPr lang="en-US" sz="2400" b="1" dirty="0"/>
            </a:b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sz="4000" b="1" dirty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March 2,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pic>
        <p:nvPicPr>
          <p:cNvPr id="22531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713" y="554038"/>
            <a:ext cx="7253287" cy="630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4329113" y="2305050"/>
            <a:ext cx="2081212" cy="2720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265613" y="1511300"/>
            <a:ext cx="142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3 gage average &lt;15.40 feet</a:t>
            </a:r>
            <a:r>
              <a:rPr lang="en-US"/>
              <a:t> 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413375" y="3816350"/>
            <a:ext cx="142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3 gage average &lt;15.00 feet</a:t>
            </a:r>
            <a:r>
              <a:rPr lang="en-US"/>
              <a:t> </a:t>
            </a:r>
          </a:p>
        </p:txBody>
      </p: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749300" y="533400"/>
            <a:ext cx="1651000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Indicates a station that was no longer collected below an average stage of 15.42 feet</a:t>
            </a: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431800" y="4840288"/>
            <a:ext cx="292100" cy="276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19"/>
          <p:cNvSpPr>
            <a:spLocks noChangeArrowheads="1"/>
          </p:cNvSpPr>
          <p:nvPr/>
        </p:nvSpPr>
        <p:spPr bwMode="auto">
          <a:xfrm>
            <a:off x="342900" y="581025"/>
            <a:ext cx="292100" cy="276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736600" y="4810125"/>
            <a:ext cx="1651000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Indicates a station that was still collected at an average stage of 15.18 feet </a:t>
            </a:r>
          </a:p>
        </p:txBody>
      </p:sp>
      <p:sp>
        <p:nvSpPr>
          <p:cNvPr id="22539" name="Oval 21"/>
          <p:cNvSpPr>
            <a:spLocks noChangeArrowheads="1"/>
          </p:cNvSpPr>
          <p:nvPr/>
        </p:nvSpPr>
        <p:spPr bwMode="auto">
          <a:xfrm>
            <a:off x="381000" y="2728913"/>
            <a:ext cx="292100" cy="276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23"/>
          <p:cNvSpPr txBox="1">
            <a:spLocks noChangeArrowheads="1"/>
          </p:cNvSpPr>
          <p:nvPr/>
        </p:nvSpPr>
        <p:spPr bwMode="auto">
          <a:xfrm>
            <a:off x="774700" y="2662238"/>
            <a:ext cx="1651000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Indicates a station that was still collected at an average stage of 15.27 feet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WCA-2A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Water quality monitoring in WCA-2A is required by the Settlement Agreement and the TP Rule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There are no stage-based requirements for either mandate in WCA-2A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Both mandates are subject to a minimum of 10 cm of clear water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Variation in the topography of WCA-2A requires that the area be divided into 3 zones using two stage gages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347663"/>
            <a:ext cx="7488237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2706688" y="3230563"/>
            <a:ext cx="2224087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flipV="1">
            <a:off x="4891088" y="2684463"/>
            <a:ext cx="1263650" cy="5445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 flipV="1">
            <a:off x="5514975" y="5021263"/>
            <a:ext cx="2351088" cy="18367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4160838" y="3514725"/>
            <a:ext cx="1398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2-17 gage &lt;11.25 feet</a:t>
            </a:r>
            <a:r>
              <a:rPr lang="en-US"/>
              <a:t> 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6967538" y="5818188"/>
            <a:ext cx="1398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2-17 gage &lt;10.75 feet</a:t>
            </a:r>
            <a:r>
              <a:rPr lang="en-US"/>
              <a:t> </a:t>
            </a:r>
          </a:p>
        </p:txBody>
      </p:sp>
      <p:sp>
        <p:nvSpPr>
          <p:cNvPr id="24585" name="Text Box 12"/>
          <p:cNvSpPr txBox="1">
            <a:spLocks noChangeArrowheads="1"/>
          </p:cNvSpPr>
          <p:nvPr/>
        </p:nvSpPr>
        <p:spPr bwMode="auto">
          <a:xfrm>
            <a:off x="3981450" y="1976438"/>
            <a:ext cx="16494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Eden 11 gage &lt;10.80 feet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Historical 2-17 Stage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749425"/>
          <a:ext cx="8229600" cy="4227513"/>
        </p:xfrm>
        <a:graphic>
          <a:graphicData uri="http://schemas.openxmlformats.org/presentationml/2006/ole">
            <p:oleObj spid="_x0000_s3074" name="Chart" r:id="rId3" imgW="8401101" imgH="4314668" progId="Excel.Sheet.8">
              <p:embed/>
            </p:oleObj>
          </a:graphicData>
        </a:graphic>
      </p:graphicFrame>
      <p:sp>
        <p:nvSpPr>
          <p:cNvPr id="3077" name="Line 8"/>
          <p:cNvSpPr>
            <a:spLocks noChangeShapeType="1"/>
          </p:cNvSpPr>
          <p:nvPr/>
        </p:nvSpPr>
        <p:spPr bwMode="auto">
          <a:xfrm>
            <a:off x="1123950" y="4622800"/>
            <a:ext cx="6983413" cy="20638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>
            <a:off x="1111250" y="4981575"/>
            <a:ext cx="6973888" cy="9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Historic </a:t>
            </a:r>
            <a:r>
              <a:rPr lang="en-US" b="1" dirty="0" smtClean="0"/>
              <a:t>EDEN </a:t>
            </a:r>
            <a:r>
              <a:rPr lang="en-US" b="1" dirty="0" smtClean="0"/>
              <a:t>11 Stage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671513" y="1371600"/>
          <a:ext cx="7794625" cy="5072063"/>
        </p:xfrm>
        <a:graphic>
          <a:graphicData uri="http://schemas.openxmlformats.org/presentationml/2006/ole">
            <p:oleObj spid="_x0000_s4098" name="Chart" r:id="rId3" imgW="8667699" imgH="5638881" progId="Excel.Sheet.8">
              <p:embed/>
            </p:oleObj>
          </a:graphicData>
        </a:graphic>
      </p:graphicFrame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417638" y="5022850"/>
            <a:ext cx="6973887" cy="95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4167188" y="4846638"/>
            <a:ext cx="3179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Minimum sampling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pic>
        <p:nvPicPr>
          <p:cNvPr id="25603" name="Picture 5" descr="Graph of DAILY Gage height, NAVD 88,  f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763588"/>
            <a:ext cx="856932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Line 6"/>
          <p:cNvSpPr>
            <a:spLocks noChangeShapeType="1"/>
          </p:cNvSpPr>
          <p:nvPr/>
        </p:nvSpPr>
        <p:spPr bwMode="auto">
          <a:xfrm flipV="1">
            <a:off x="1337974" y="3528290"/>
            <a:ext cx="7187190" cy="29441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2314864" y="3554845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10.8 ft 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3202421" y="3535941"/>
            <a:ext cx="3179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sampling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WCA-3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2296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Water quality monitoring in WCA-3 is required by the Settlement Agreement and the TP Rule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There are no stage-based requirements for either mandate in WCA-3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Both mandates are subject to a minimum of 10 cm of clear water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Variation in the topography of WCA3 requires that the area be divided into seven zones using four stage gages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grpSp>
        <p:nvGrpSpPr>
          <p:cNvPr id="27651" name="Group 59"/>
          <p:cNvGrpSpPr>
            <a:grpSpLocks/>
          </p:cNvGrpSpPr>
          <p:nvPr/>
        </p:nvGrpSpPr>
        <p:grpSpPr bwMode="auto">
          <a:xfrm>
            <a:off x="1141207" y="415029"/>
            <a:ext cx="7343775" cy="6383337"/>
            <a:chOff x="794" y="299"/>
            <a:chExt cx="4626" cy="4021"/>
          </a:xfrm>
        </p:grpSpPr>
        <p:pic>
          <p:nvPicPr>
            <p:cNvPr id="27652" name="Picture 3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4" y="299"/>
              <a:ext cx="4626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3" name="Line 37"/>
            <p:cNvSpPr>
              <a:spLocks noChangeShapeType="1"/>
            </p:cNvSpPr>
            <p:nvPr/>
          </p:nvSpPr>
          <p:spPr bwMode="auto">
            <a:xfrm flipV="1">
              <a:off x="2127" y="2153"/>
              <a:ext cx="1159" cy="17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38"/>
            <p:cNvSpPr>
              <a:spLocks noChangeShapeType="1"/>
            </p:cNvSpPr>
            <p:nvPr/>
          </p:nvSpPr>
          <p:spPr bwMode="auto">
            <a:xfrm flipV="1">
              <a:off x="3280" y="2148"/>
              <a:ext cx="202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39"/>
            <p:cNvSpPr>
              <a:spLocks noChangeShapeType="1"/>
            </p:cNvSpPr>
            <p:nvPr/>
          </p:nvSpPr>
          <p:spPr bwMode="auto">
            <a:xfrm flipV="1">
              <a:off x="1249" y="3915"/>
              <a:ext cx="2253" cy="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40"/>
            <p:cNvSpPr>
              <a:spLocks noChangeShapeType="1"/>
            </p:cNvSpPr>
            <p:nvPr/>
          </p:nvSpPr>
          <p:spPr bwMode="auto">
            <a:xfrm>
              <a:off x="3478" y="1629"/>
              <a:ext cx="25" cy="22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41"/>
            <p:cNvSpPr>
              <a:spLocks noChangeShapeType="1"/>
            </p:cNvSpPr>
            <p:nvPr/>
          </p:nvSpPr>
          <p:spPr bwMode="auto">
            <a:xfrm flipH="1" flipV="1">
              <a:off x="2673" y="2058"/>
              <a:ext cx="18" cy="10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42"/>
            <p:cNvSpPr>
              <a:spLocks noChangeShapeType="1"/>
            </p:cNvSpPr>
            <p:nvPr/>
          </p:nvSpPr>
          <p:spPr bwMode="auto">
            <a:xfrm flipV="1">
              <a:off x="1249" y="2066"/>
              <a:ext cx="1425" cy="5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43"/>
            <p:cNvSpPr>
              <a:spLocks noChangeShapeType="1"/>
            </p:cNvSpPr>
            <p:nvPr/>
          </p:nvSpPr>
          <p:spPr bwMode="auto">
            <a:xfrm flipH="1" flipV="1">
              <a:off x="1250" y="496"/>
              <a:ext cx="12" cy="34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44"/>
            <p:cNvSpPr>
              <a:spLocks noChangeShapeType="1"/>
            </p:cNvSpPr>
            <p:nvPr/>
          </p:nvSpPr>
          <p:spPr bwMode="auto">
            <a:xfrm>
              <a:off x="1244" y="1491"/>
              <a:ext cx="822" cy="1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45"/>
            <p:cNvSpPr>
              <a:spLocks noChangeShapeType="1"/>
            </p:cNvSpPr>
            <p:nvPr/>
          </p:nvSpPr>
          <p:spPr bwMode="auto">
            <a:xfrm>
              <a:off x="2061" y="1631"/>
              <a:ext cx="1411" cy="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46"/>
            <p:cNvSpPr>
              <a:spLocks noChangeShapeType="1"/>
            </p:cNvSpPr>
            <p:nvPr/>
          </p:nvSpPr>
          <p:spPr bwMode="auto">
            <a:xfrm flipV="1">
              <a:off x="1245" y="487"/>
              <a:ext cx="1715" cy="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47"/>
            <p:cNvSpPr>
              <a:spLocks noChangeShapeType="1"/>
            </p:cNvSpPr>
            <p:nvPr/>
          </p:nvSpPr>
          <p:spPr bwMode="auto">
            <a:xfrm>
              <a:off x="2936" y="482"/>
              <a:ext cx="417" cy="5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48"/>
            <p:cNvSpPr>
              <a:spLocks noChangeShapeType="1"/>
            </p:cNvSpPr>
            <p:nvPr/>
          </p:nvSpPr>
          <p:spPr bwMode="auto">
            <a:xfrm>
              <a:off x="3349" y="1065"/>
              <a:ext cx="121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49"/>
            <p:cNvSpPr>
              <a:spLocks noChangeShapeType="1"/>
            </p:cNvSpPr>
            <p:nvPr/>
          </p:nvSpPr>
          <p:spPr bwMode="auto">
            <a:xfrm>
              <a:off x="1688" y="503"/>
              <a:ext cx="1001" cy="15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50"/>
            <p:cNvSpPr>
              <a:spLocks noChangeShapeType="1"/>
            </p:cNvSpPr>
            <p:nvPr/>
          </p:nvSpPr>
          <p:spPr bwMode="auto">
            <a:xfrm flipH="1">
              <a:off x="3164" y="1074"/>
              <a:ext cx="177" cy="5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51"/>
            <p:cNvSpPr txBox="1">
              <a:spLocks noChangeArrowheads="1"/>
            </p:cNvSpPr>
            <p:nvPr/>
          </p:nvSpPr>
          <p:spPr bwMode="auto">
            <a:xfrm>
              <a:off x="3523" y="930"/>
              <a:ext cx="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00"/>
                  </a:solidFill>
                </a:rPr>
                <a:t>3ANE gage &lt;9.30 feet</a:t>
              </a:r>
              <a:r>
                <a:rPr lang="en-US" sz="1200"/>
                <a:t> </a:t>
              </a:r>
            </a:p>
          </p:txBody>
        </p:sp>
        <p:sp>
          <p:nvSpPr>
            <p:cNvPr id="27668" name="Text Box 52"/>
            <p:cNvSpPr txBox="1">
              <a:spLocks noChangeArrowheads="1"/>
            </p:cNvSpPr>
            <p:nvPr/>
          </p:nvSpPr>
          <p:spPr bwMode="auto">
            <a:xfrm>
              <a:off x="2208" y="608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00"/>
                  </a:solidFill>
                </a:rPr>
                <a:t>3ANE gage &lt;9.90 feet</a:t>
              </a:r>
              <a:r>
                <a:rPr lang="en-US" sz="1200"/>
                <a:t> </a:t>
              </a:r>
            </a:p>
          </p:txBody>
        </p:sp>
        <p:sp>
          <p:nvSpPr>
            <p:cNvPr id="27669" name="Text Box 53"/>
            <p:cNvSpPr txBox="1">
              <a:spLocks noChangeArrowheads="1"/>
            </p:cNvSpPr>
            <p:nvPr/>
          </p:nvSpPr>
          <p:spPr bwMode="auto">
            <a:xfrm>
              <a:off x="1291" y="908"/>
              <a:ext cx="68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00"/>
                  </a:solidFill>
                </a:rPr>
                <a:t>3AN1W1 </a:t>
              </a:r>
            </a:p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00"/>
                  </a:solidFill>
                </a:rPr>
                <a:t>gage &lt;10.60 feet</a:t>
              </a:r>
              <a:r>
                <a:rPr lang="en-US" sz="1200"/>
                <a:t> </a:t>
              </a:r>
            </a:p>
          </p:txBody>
        </p:sp>
        <p:sp>
          <p:nvSpPr>
            <p:cNvPr id="27670" name="Text Box 54"/>
            <p:cNvSpPr txBox="1">
              <a:spLocks noChangeArrowheads="1"/>
            </p:cNvSpPr>
            <p:nvPr/>
          </p:nvSpPr>
          <p:spPr bwMode="auto">
            <a:xfrm>
              <a:off x="1291" y="1658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00"/>
                  </a:solidFill>
                </a:rPr>
                <a:t>S340T gage &lt;8.0 feet</a:t>
              </a:r>
              <a:r>
                <a:rPr lang="en-US" sz="1200"/>
                <a:t> </a:t>
              </a:r>
            </a:p>
          </p:txBody>
        </p:sp>
        <p:sp>
          <p:nvSpPr>
            <p:cNvPr id="27671" name="Text Box 55"/>
            <p:cNvSpPr txBox="1">
              <a:spLocks noChangeArrowheads="1"/>
            </p:cNvSpPr>
            <p:nvPr/>
          </p:nvSpPr>
          <p:spPr bwMode="auto">
            <a:xfrm>
              <a:off x="1473" y="2772"/>
              <a:ext cx="7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00"/>
                  </a:solidFill>
                </a:rPr>
                <a:t>S340T gage &lt;7.80 feet</a:t>
              </a:r>
              <a:r>
                <a:rPr lang="en-US" sz="1200"/>
                <a:t> </a:t>
              </a:r>
            </a:p>
          </p:txBody>
        </p:sp>
        <p:sp>
          <p:nvSpPr>
            <p:cNvPr id="27672" name="Text Box 56"/>
            <p:cNvSpPr txBox="1">
              <a:spLocks noChangeArrowheads="1"/>
            </p:cNvSpPr>
            <p:nvPr/>
          </p:nvSpPr>
          <p:spPr bwMode="auto">
            <a:xfrm>
              <a:off x="2613" y="2023"/>
              <a:ext cx="8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00"/>
                  </a:solidFill>
                </a:rPr>
                <a:t>S340T gage &lt;7.60 feet</a:t>
              </a:r>
              <a:r>
                <a:rPr lang="en-US" sz="1200"/>
                <a:t> </a:t>
              </a:r>
            </a:p>
          </p:txBody>
        </p:sp>
        <p:sp>
          <p:nvSpPr>
            <p:cNvPr id="27673" name="Text Box 57"/>
            <p:cNvSpPr txBox="1">
              <a:spLocks noChangeArrowheads="1"/>
            </p:cNvSpPr>
            <p:nvPr/>
          </p:nvSpPr>
          <p:spPr bwMode="auto">
            <a:xfrm>
              <a:off x="2619" y="3310"/>
              <a:ext cx="9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00FF00"/>
                  </a:solidFill>
                </a:rPr>
                <a:t>3BS1W1_H gage &lt;5.10 feet</a:t>
              </a:r>
              <a:r>
                <a:rPr lang="en-US" sz="1200"/>
                <a:t> </a:t>
              </a:r>
            </a:p>
          </p:txBody>
        </p:sp>
        <p:sp>
          <p:nvSpPr>
            <p:cNvPr id="27674" name="AutoShape 58"/>
            <p:cNvSpPr>
              <a:spLocks noChangeArrowheads="1"/>
            </p:cNvSpPr>
            <p:nvPr/>
          </p:nvSpPr>
          <p:spPr bwMode="auto">
            <a:xfrm rot="-2852997">
              <a:off x="3413" y="1171"/>
              <a:ext cx="234" cy="231"/>
            </a:xfrm>
            <a:prstGeom prst="leftArrow">
              <a:avLst>
                <a:gd name="adj1" fmla="val 50000"/>
                <a:gd name="adj2" fmla="val 2532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How does this help?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374" y="1407017"/>
            <a:ext cx="7781925" cy="4800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Using nine stage gages, the water depths in twelve zones in four WCAs, can be predicted to be below a minimum sampling </a:t>
            </a:r>
            <a:r>
              <a:rPr lang="en-US" sz="2800" dirty="0" smtClean="0">
                <a:solidFill>
                  <a:schemeClr val="tx1"/>
                </a:solidFill>
              </a:rPr>
              <a:t>depth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With this information, helicopter flights can be scheduled to optimize collection and minimize flights that produce no data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Analysis of the last 2 years shows that suspension would be rare, but when it occurs, many stations would be affected for substantial staff and cost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Gas Tank Analogy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pic>
        <p:nvPicPr>
          <p:cNvPr id="29700" name="Picture 11" descr="C:\Documents and Settings\prawlik\Local Settings\Temporary Internet Files\Content.IE5\8ZJJ6C1P\MCj039624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3" y="2119313"/>
            <a:ext cx="274796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3" descr="C:\Documents and Settings\prawlik\Local Settings\Temporary Internet Files\Content.IE5\NFTVV94K\MCj040584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2049463"/>
            <a:ext cx="292893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C:\Documents and Settings\prawlik\Local Settings\Temporary Internet Files\Content.IE5\HALZ21ZE\MCj039712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138" y="4081463"/>
            <a:ext cx="229235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C:\Documents and Settings\prawlik\Local Settings\Temporary Internet Files\Content.IE5\HALZ21ZE\MCj038397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0650" y="1625600"/>
            <a:ext cx="12731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 descr="C:\Documents and Settings\prawlik\Local Settings\Temporary Internet Files\Content.IE5\HALZ21ZE\MCj038397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0488" y="1603375"/>
            <a:ext cx="12731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" descr="C:\Documents and Settings\prawlik\Local Settings\Temporary Internet Files\Content.IE5\HALZ21ZE\MCj038397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597025"/>
            <a:ext cx="127317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Rationale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31" y="1346200"/>
            <a:ext cx="8161338" cy="4826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The surface water quality samples at internal marsh stations must be representative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Previous guidance has defined the lower limits of representative sampling to be a minimum clear water depth of 10 cm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Sampling records reveal that EPA marsh stations routinely drop below 10 cm and are not sampled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From 1/1/2007 to 5/1/2009 there were 2,233 station visits,     683 (30%) were No Bottle samples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It is now possible to remotely determine when water depths are too low to sample and then reduce the number of unsuccessful  site visits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 Reports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4349" y="1600200"/>
            <a:ext cx="82296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In response to concerns that mistakes might be made and unreported, we propose an annual </a:t>
            </a:r>
            <a:r>
              <a:rPr lang="en-US" sz="2800" kern="0" dirty="0" smtClean="0">
                <a:latin typeface="+mn-lt"/>
              </a:rPr>
              <a:t>review</a:t>
            </a:r>
            <a:endParaRPr lang="en-US" sz="28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Restoration Sciences will prepare </a:t>
            </a:r>
            <a:r>
              <a:rPr lang="en-US" sz="2800" kern="0" dirty="0">
                <a:latin typeface="+mn-lt"/>
              </a:rPr>
              <a:t>an annual </a:t>
            </a:r>
            <a:r>
              <a:rPr lang="en-US" sz="2800" kern="0" dirty="0" smtClean="0">
                <a:latin typeface="+mn-lt"/>
              </a:rPr>
              <a:t>report detailing:</a:t>
            </a:r>
            <a:endParaRPr lang="en-US" sz="28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kern="0" dirty="0">
                <a:latin typeface="+mn-lt"/>
              </a:rPr>
              <a:t>the status and trends of the 9 </a:t>
            </a:r>
            <a:r>
              <a:rPr lang="en-US" sz="2600" kern="0" dirty="0" smtClean="0">
                <a:latin typeface="+mn-lt"/>
              </a:rPr>
              <a:t>gages,</a:t>
            </a:r>
            <a:endParaRPr lang="en-US" sz="26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kern="0" dirty="0">
                <a:latin typeface="+mn-lt"/>
              </a:rPr>
              <a:t>the </a:t>
            </a:r>
            <a:r>
              <a:rPr lang="en-US" sz="2600" kern="0" dirty="0" smtClean="0">
                <a:latin typeface="+mn-lt"/>
              </a:rPr>
              <a:t>history of water </a:t>
            </a:r>
            <a:r>
              <a:rPr lang="en-US" sz="2600" kern="0" dirty="0">
                <a:latin typeface="+mn-lt"/>
              </a:rPr>
              <a:t>depth at the marsh </a:t>
            </a:r>
            <a:r>
              <a:rPr lang="en-US" sz="2600" kern="0" dirty="0" smtClean="0">
                <a:latin typeface="+mn-lt"/>
              </a:rPr>
              <a:t>stations  </a:t>
            </a:r>
            <a:r>
              <a:rPr lang="en-US" sz="2600" kern="0" dirty="0" smtClean="0">
                <a:latin typeface="+mn-lt"/>
              </a:rPr>
              <a:t>in relation to the relevant gages</a:t>
            </a:r>
            <a:endParaRPr lang="en-US" sz="260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kern="0" dirty="0">
                <a:latin typeface="+mn-lt"/>
              </a:rPr>
              <a:t>recommendations for modifying the guidance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577"/>
            <a:ext cx="82296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000" b="1" dirty="0" smtClean="0"/>
              <a:t>Is this consistent with the Settlement Agreement?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49" y="1827293"/>
            <a:ext cx="8585101" cy="4633141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stage guidance is an alternative field sampling protocol for screening out marsh stations that will be below the minimum sampling depth.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Settlement Agreement allows for changes in field sampling protocol if approved by the TOC (Appendix D, Page 6).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TOC has previously adjusted the methodology used to determine sampling depth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 smtClean="0">
                <a:solidFill>
                  <a:schemeClr val="tx1"/>
                </a:solidFill>
              </a:rPr>
              <a:t>10 cm criteria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 smtClean="0">
                <a:solidFill>
                  <a:schemeClr val="tx1"/>
                </a:solidFill>
              </a:rPr>
              <a:t>Clear water depth as opposed to total water depth</a:t>
            </a:r>
          </a:p>
          <a:p>
            <a:pPr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 smtClean="0">
                <a:solidFill>
                  <a:schemeClr val="tx1"/>
                </a:solidFill>
              </a:rPr>
              <a:t>“Paluga Pole”</a:t>
            </a:r>
          </a:p>
          <a:p>
            <a:pPr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>
              <a:defRPr/>
            </a:pPr>
            <a:r>
              <a:rPr lang="en-US" smtClean="0"/>
              <a:t>S O U T H   F L O R I D A   W A T E R   M A N A G E M E N T    D I S T R I C T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Request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1495425"/>
            <a:ext cx="64770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tx1"/>
                </a:solidFill>
              </a:rPr>
              <a:t>The SFWMD asks that the TOC approve the proposed guidance and the annual status report</a:t>
            </a:r>
          </a:p>
          <a:p>
            <a:pPr eaLnBrk="1" hangingPunct="1">
              <a:lnSpc>
                <a:spcPct val="3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452438"/>
            <a:ext cx="8945562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138738"/>
            <a:ext cx="6146800" cy="1130300"/>
          </a:xfrm>
        </p:spPr>
        <p:txBody>
          <a:bodyPr/>
          <a:lstStyle/>
          <a:p>
            <a:pPr eaLnBrk="1" hangingPunct="1"/>
            <a:r>
              <a:rPr lang="en-US" dirty="0" smtClean="0"/>
              <a:t>WCA-2A F1 6/28/07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Methodology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1175" y="1600200"/>
            <a:ext cx="5572126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Compare </a:t>
            </a:r>
            <a:r>
              <a:rPr lang="en-US" sz="2800" dirty="0" smtClean="0">
                <a:solidFill>
                  <a:schemeClr val="tx1"/>
                </a:solidFill>
              </a:rPr>
              <a:t>historical stages </a:t>
            </a:r>
            <a:r>
              <a:rPr lang="en-US" sz="2800" dirty="0" smtClean="0">
                <a:solidFill>
                  <a:schemeClr val="tx1"/>
                </a:solidFill>
              </a:rPr>
              <a:t>to total clear water depth and determine at what stage sampling is no longer successful (&lt;10 cm)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90625" y="274638"/>
            <a:ext cx="7154863" cy="1074737"/>
          </a:xfrm>
        </p:spPr>
        <p:txBody>
          <a:bodyPr/>
          <a:lstStyle/>
          <a:p>
            <a:pPr eaLnBrk="1" hangingPunct="1"/>
            <a:r>
              <a:rPr lang="en-US" b="1" dirty="0" smtClean="0"/>
              <a:t>Stage and Depth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368800" y="5762625"/>
            <a:ext cx="146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Stage (Feet)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 rot="-5400000">
            <a:off x="-573088" y="3273426"/>
            <a:ext cx="2170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Clear Water Depth (Meters)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827315" y="1233714"/>
          <a:ext cx="7982856" cy="454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Considerations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404938"/>
            <a:ext cx="8483600" cy="506571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Be conservative, err on the side of caution during development and application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Use as few gages as possible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Reduces decision making process and potential errors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Reduces review effort if something goes wrong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Reduces the number of gages that must be maintained for support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Use real-time data when possible, but an average from the previous day is acceptable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766175" cy="1060450"/>
          </a:xfrm>
        </p:spPr>
        <p:txBody>
          <a:bodyPr/>
          <a:lstStyle/>
          <a:p>
            <a:pPr eaLnBrk="1" hangingPunct="1"/>
            <a:r>
              <a:rPr lang="en-US" b="1" dirty="0" smtClean="0"/>
              <a:t>Using Grouped Stations 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5925" y="1379331"/>
            <a:ext cx="8312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/>
              <a:t>The Water Quality Monitoring Division (WQMD) considers the grouped criteria easier to manage and more protective than site specific criteria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 smtClean="0"/>
          </a:p>
          <a:p>
            <a:pPr marL="800100" lvl="1" indent="-342900">
              <a:spcBef>
                <a:spcPts val="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Cons</a:t>
            </a:r>
            <a:endParaRPr lang="en-US" sz="2400" kern="0" dirty="0">
              <a:latin typeface="+mn-lt"/>
            </a:endParaRP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lang="en-US" sz="2400" i="1" kern="0" dirty="0">
                <a:latin typeface="+mn-lt"/>
              </a:rPr>
              <a:t>Requires visits to some stations that may have gone dry earlier than others in the </a:t>
            </a:r>
            <a:r>
              <a:rPr lang="en-US" sz="2400" i="1" kern="0" dirty="0" smtClean="0">
                <a:latin typeface="+mn-lt"/>
              </a:rPr>
              <a:t>grouping</a:t>
            </a:r>
          </a:p>
          <a:p>
            <a:pPr marL="1257300" lvl="2" indent="-342900">
              <a:spcBef>
                <a:spcPts val="0"/>
              </a:spcBef>
              <a:defRPr/>
            </a:pPr>
            <a:endParaRPr lang="en-US" sz="2400" i="1" kern="0" dirty="0">
              <a:latin typeface="+mn-lt"/>
            </a:endParaRPr>
          </a:p>
          <a:p>
            <a:pPr marL="800100" lvl="1" indent="-342900">
              <a:spcBef>
                <a:spcPts val="0"/>
              </a:spcBef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Pros </a:t>
            </a: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lang="en-US" sz="2400" i="1" kern="0" dirty="0">
                <a:latin typeface="+mn-lt"/>
              </a:rPr>
              <a:t>Requires a single trigger stage for the group</a:t>
            </a:r>
          </a:p>
          <a:p>
            <a:pPr marL="1257300" lvl="2" indent="-342900">
              <a:spcBef>
                <a:spcPts val="0"/>
              </a:spcBef>
              <a:buFont typeface="Arial" pitchFamily="34" charset="0"/>
              <a:buChar char="–"/>
              <a:defRPr/>
            </a:pPr>
            <a:r>
              <a:rPr lang="en-US" sz="2400" i="1" kern="0" dirty="0">
                <a:latin typeface="+mn-lt"/>
              </a:rPr>
              <a:t>Suspends stations grouped geographically, which eliminates whole areas from </a:t>
            </a:r>
            <a:r>
              <a:rPr lang="en-US" sz="2400" i="1" kern="0" dirty="0" smtClean="0">
                <a:latin typeface="+mn-lt"/>
              </a:rPr>
              <a:t>fight visits</a:t>
            </a:r>
            <a:endParaRPr lang="en-US" sz="2400" i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4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WCA-1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6" y="1405731"/>
            <a:ext cx="7943848" cy="4046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Water quality monitoring in WCA-1 is required by the Settlement Agreement and the TP Rule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Both mandates are subject to a minimum of 10 cm of clear water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The Settlement Agreement Compliance Calculation requires that the average stage at gages 1-7, 1-8C, and 1-9 be at or above 15.42 feet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Data from all 3 gages are available hourly on the </a:t>
            </a:r>
            <a:r>
              <a:rPr lang="en-US" sz="2400" dirty="0" smtClean="0">
                <a:solidFill>
                  <a:schemeClr val="tx1"/>
                </a:solidFill>
              </a:rPr>
              <a:t>Everglades Depth Estimation Network (EDEN) </a:t>
            </a:r>
            <a:r>
              <a:rPr lang="en-US" sz="2400" dirty="0" smtClean="0">
                <a:solidFill>
                  <a:schemeClr val="tx1"/>
                </a:solidFill>
              </a:rPr>
              <a:t>website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en-US" smtClean="0"/>
              <a:t>S O U T H   F L O R I D A   W A T E R   M A N A G E M E N T    D I S T R I C T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239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dirty="0" smtClean="0"/>
              <a:t>Average stage (1-7,1-8c, 1-9) in WCA-1 since January 2005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904875" y="2079625"/>
          <a:ext cx="7332663" cy="4525963"/>
        </p:xfrm>
        <a:graphic>
          <a:graphicData uri="http://schemas.openxmlformats.org/presentationml/2006/ole">
            <p:oleObj spid="_x0000_s1026" name="Chart" r:id="rId3" imgW="10648980" imgH="657230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PowerFinish63</Template>
  <TotalTime>1597</TotalTime>
  <Words>1577</Words>
  <Application>Microsoft Office PowerPoint</Application>
  <PresentationFormat>On-screen Show (4:3)</PresentationFormat>
  <Paragraphs>113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Chart</vt:lpstr>
      <vt:lpstr>Draft Guidelines for  Suspending Marsh Monitoring  Based on Stage Data </vt:lpstr>
      <vt:lpstr>Rationale</vt:lpstr>
      <vt:lpstr>WCA-2A F1 6/28/07</vt:lpstr>
      <vt:lpstr>Methodology</vt:lpstr>
      <vt:lpstr>Stage and Depth</vt:lpstr>
      <vt:lpstr>Considerations</vt:lpstr>
      <vt:lpstr>Using Grouped Stations </vt:lpstr>
      <vt:lpstr>WCA-1</vt:lpstr>
      <vt:lpstr>Average stage (1-7,1-8c, 1-9) in WCA-1 since January 2005</vt:lpstr>
      <vt:lpstr>Slide 10</vt:lpstr>
      <vt:lpstr>WCA-2A</vt:lpstr>
      <vt:lpstr>Slide 12</vt:lpstr>
      <vt:lpstr>Historical 2-17 Stage</vt:lpstr>
      <vt:lpstr>Historic EDEN 11 Stage</vt:lpstr>
      <vt:lpstr>Slide 15</vt:lpstr>
      <vt:lpstr>WCA-3</vt:lpstr>
      <vt:lpstr>Slide 17</vt:lpstr>
      <vt:lpstr>How does this help?</vt:lpstr>
      <vt:lpstr>The Gas Tank Analogy</vt:lpstr>
      <vt:lpstr>Status Reports</vt:lpstr>
      <vt:lpstr>Is this consistent with the Settlement Agreement?</vt:lpstr>
      <vt:lpstr>Request</vt:lpstr>
    </vt:vector>
  </TitlesOfParts>
  <Company>SFWMD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prawlik</dc:creator>
  <cp:lastModifiedBy>tstein</cp:lastModifiedBy>
  <cp:revision>76</cp:revision>
  <dcterms:created xsi:type="dcterms:W3CDTF">2009-05-01T18:42:03Z</dcterms:created>
  <dcterms:modified xsi:type="dcterms:W3CDTF">2010-02-26T21:21:47Z</dcterms:modified>
</cp:coreProperties>
</file>