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72" r:id="rId4"/>
    <p:sldId id="271" r:id="rId5"/>
    <p:sldId id="260" r:id="rId6"/>
    <p:sldId id="262" r:id="rId7"/>
    <p:sldId id="261" r:id="rId8"/>
    <p:sldId id="265" r:id="rId9"/>
    <p:sldId id="266" r:id="rId10"/>
    <p:sldId id="267" r:id="rId11"/>
    <p:sldId id="268" r:id="rId12"/>
    <p:sldId id="263" r:id="rId13"/>
    <p:sldId id="264" r:id="rId14"/>
    <p:sldId id="269" r:id="rId15"/>
    <p:sldId id="258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CC70"/>
    <a:srgbClr val="C59307"/>
    <a:srgbClr val="F1B409"/>
    <a:srgbClr val="008000"/>
    <a:srgbClr val="243D7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8" autoAdjust="0"/>
    <p:restoredTop sz="94712" autoAdjust="0"/>
  </p:normalViewPr>
  <p:slideViewPr>
    <p:cSldViewPr snapToGrid="0" snapToObjects="1">
      <p:cViewPr>
        <p:scale>
          <a:sx n="100" d="100"/>
          <a:sy n="100" d="100"/>
        </p:scale>
        <p:origin x="-1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1950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EB0996-4FBD-4898-B9C2-438B5BAF07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B0996-4FBD-4898-B9C2-438B5BAF07E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Gary G, Bill Walker, and SFWMD staff will all be involved in various aspects of the regional evaluation</a:t>
            </a:r>
          </a:p>
          <a:p>
            <a:endParaRPr lang="en-US" dirty="0" smtClean="0"/>
          </a:p>
          <a:p>
            <a:r>
              <a:rPr lang="en-US" dirty="0" smtClean="0"/>
              <a:t>Gary and Bill are working on input datasets and key assumptions to be used in water quality analysis</a:t>
            </a:r>
          </a:p>
          <a:p>
            <a:endParaRPr lang="en-US" dirty="0" smtClean="0"/>
          </a:p>
          <a:p>
            <a:r>
              <a:rPr lang="en-US" dirty="0" smtClean="0"/>
              <a:t>HESM staff will assist with hydrologic modeling for the Refuge; evaluating whether alternatives decrease flows or otherwise negatively impact hydrology of refuge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B0996-4FBD-4898-B9C2-438B5BAF07E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B0996-4FBD-4898-B9C2-438B5BAF07E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B0996-4FBD-4898-B9C2-438B5BAF07E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B0996-4FBD-4898-B9C2-438B5BAF07E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B0996-4FBD-4898-B9C2-438B5BAF07E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B0996-4FBD-4898-B9C2-438B5BAF07E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B0996-4FBD-4898-B9C2-438B5BAF07E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B0996-4FBD-4898-B9C2-438B5BAF07E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B0996-4FBD-4898-B9C2-438B5BAF07E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17 ppb maximum annual flow-weighted mean= proposed WQBEL</a:t>
            </a:r>
          </a:p>
          <a:p>
            <a:r>
              <a:rPr lang="en-US" dirty="0" smtClean="0"/>
              <a:t>Per</a:t>
            </a:r>
            <a:r>
              <a:rPr lang="en-US" baseline="0" dirty="0" smtClean="0"/>
              <a:t> DEP’s calculations, this is equivalent to a 12 ppb long-term arithmetic mean, and a 10 ppb long-term geometric mean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B0996-4FBD-4898-B9C2-438B5BAF07E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B0996-4FBD-4898-B9C2-438B5BAF07E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B0996-4FBD-4898-B9C2-438B5BAF07E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Contractor-</a:t>
            </a:r>
            <a:r>
              <a:rPr lang="en-US" baseline="0" dirty="0" smtClean="0"/>
              <a:t> ADA/SWET (Del Bottcher- primary)</a:t>
            </a:r>
          </a:p>
          <a:p>
            <a:r>
              <a:rPr lang="en-US" baseline="0" dirty="0" smtClean="0"/>
              <a:t>Contract is with procurement and should be executed any day now</a:t>
            </a:r>
          </a:p>
          <a:p>
            <a:r>
              <a:rPr lang="en-US" dirty="0" smtClean="0"/>
              <a:t>Using WAM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B0996-4FBD-4898-B9C2-438B5BAF07E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Contractor-</a:t>
            </a:r>
            <a:r>
              <a:rPr lang="en-US" baseline="0" dirty="0" smtClean="0"/>
              <a:t> Harvey Harper (PO for $50K;</a:t>
            </a:r>
            <a:r>
              <a:rPr lang="en-US" dirty="0" smtClean="0"/>
              <a:t> no modeling will be done)</a:t>
            </a:r>
            <a:endParaRPr lang="en-US" baseline="0" dirty="0" smtClean="0"/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Draft SOW just developed;</a:t>
            </a:r>
            <a:r>
              <a:rPr lang="en-US" dirty="0" smtClean="0"/>
              <a:t> making revisions and trying to expedite contract initiation</a:t>
            </a:r>
            <a:endParaRPr lang="en-US" baseline="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This</a:t>
            </a:r>
            <a:r>
              <a:rPr lang="en-US" baseline="0" dirty="0" smtClean="0"/>
              <a:t> basin has a mix of urban and agricultural sources so a slightly different approach will be required.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EB0996-4FBD-4898-B9C2-438B5BAF07E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00100" y="3562350"/>
            <a:ext cx="7124700" cy="1171575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00100" y="4733925"/>
            <a:ext cx="7124700" cy="762000"/>
          </a:xfrm>
          <a:effectLst>
            <a:outerShdw dist="17961" dir="2700000" algn="ctr" rotWithShape="0">
              <a:schemeClr val="tx1"/>
            </a:outerShdw>
          </a:effectLst>
        </p:spPr>
        <p:txBody>
          <a:bodyPr/>
          <a:lstStyle>
            <a:lvl1pPr marL="0" indent="0">
              <a:lnSpc>
                <a:spcPct val="80000"/>
              </a:lnSpc>
              <a:buFont typeface="Wingdings" pitchFamily="2" charset="2"/>
              <a:buNone/>
              <a:defRPr sz="2600" b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E4C4AD-C350-4641-BABB-2AB38D56B8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24600" y="317500"/>
            <a:ext cx="1893888" cy="5808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8175" y="317500"/>
            <a:ext cx="5534025" cy="5808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F87D77-0C82-4091-B5A1-BA9767A598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D3BF61-A051-4BB2-9C8D-51D2FF7B6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D35FDD-0BD7-44B2-869E-85D0184771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9475" y="1714500"/>
            <a:ext cx="3592513" cy="4411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88" y="1714500"/>
            <a:ext cx="3594100" cy="4411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649BD2-E806-4445-B0B0-B09CA07CB3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22B511-DD77-4799-ADBA-EA423333EA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EC7599-6EA7-4846-8DA6-C074E3EE7C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503C72-19AC-4D4B-A152-5BED795EA0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9A87610-2BB9-4FD0-A8C1-8531D2C8DF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1A8B74-D944-45D1-89ED-3C1D73ECD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8175" y="317500"/>
            <a:ext cx="758031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9475" y="1714500"/>
            <a:ext cx="7339013" cy="441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32575" y="6537325"/>
            <a:ext cx="23685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+mj-lt"/>
              </a:defRPr>
            </a:lvl1pPr>
          </a:lstStyle>
          <a:p>
            <a:fld id="{BD4BDFB0-EBE9-454C-AA7C-BFB60104C24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2600">
          <a:solidFill>
            <a:srgbClr val="E2CC70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2600">
          <a:solidFill>
            <a:srgbClr val="E2CC70"/>
          </a:solidFill>
          <a:latin typeface="Arial Black" pitchFamily="34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2600">
          <a:solidFill>
            <a:srgbClr val="E2CC70"/>
          </a:solidFill>
          <a:latin typeface="Arial Black" pitchFamily="34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2600">
          <a:solidFill>
            <a:srgbClr val="E2CC70"/>
          </a:solidFill>
          <a:latin typeface="Arial Black" pitchFamily="34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2600">
          <a:solidFill>
            <a:srgbClr val="E2CC70"/>
          </a:solidFill>
          <a:latin typeface="Arial Black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2600">
          <a:solidFill>
            <a:srgbClr val="E2CC70"/>
          </a:solidFill>
          <a:latin typeface="Arial Black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2600">
          <a:solidFill>
            <a:srgbClr val="E2CC70"/>
          </a:solidFill>
          <a:latin typeface="Arial Black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2600">
          <a:solidFill>
            <a:srgbClr val="E2CC70"/>
          </a:solidFill>
          <a:latin typeface="Arial Black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2600">
          <a:solidFill>
            <a:srgbClr val="E2CC70"/>
          </a:solidFill>
          <a:latin typeface="Arial Black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rgbClr val="F1B409"/>
        </a:buClr>
        <a:buFont typeface="Wingdings" pitchFamily="2" charset="2"/>
        <a:buChar char="§"/>
        <a:defRPr sz="2500" b="1">
          <a:solidFill>
            <a:schemeClr val="bg1"/>
          </a:solidFill>
          <a:latin typeface="+mn-lt"/>
          <a:ea typeface="+mn-ea"/>
          <a:cs typeface="+mn-cs"/>
        </a:defRPr>
      </a:lvl1pPr>
      <a:lvl2pPr marL="571500" indent="-2286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rgbClr val="F1B409"/>
        </a:buClr>
        <a:buChar char="•"/>
        <a:defRPr sz="2300" b="1">
          <a:solidFill>
            <a:schemeClr val="bg1"/>
          </a:solidFill>
          <a:latin typeface="+mn-lt"/>
        </a:defRPr>
      </a:lvl2pPr>
      <a:lvl3pPr marL="914400" indent="-2286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rgbClr val="F1B409"/>
        </a:buClr>
        <a:buChar char="•"/>
        <a:defRPr sz="2100" b="1">
          <a:solidFill>
            <a:schemeClr val="bg1"/>
          </a:solidFill>
          <a:latin typeface="+mn-lt"/>
        </a:defRPr>
      </a:lvl3pPr>
      <a:lvl4pPr marL="1257300" indent="-2286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rgbClr val="F1B409"/>
        </a:buClr>
        <a:buChar char="–"/>
        <a:defRPr sz="1900" b="1">
          <a:solidFill>
            <a:schemeClr val="bg1"/>
          </a:solidFill>
          <a:latin typeface="+mn-lt"/>
        </a:defRPr>
      </a:lvl4pPr>
      <a:lvl5pPr marL="1600200" indent="-2286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rgbClr val="F1B409"/>
        </a:buClr>
        <a:buChar char="»"/>
        <a:defRPr sz="1700" b="1">
          <a:solidFill>
            <a:schemeClr val="bg1"/>
          </a:solidFill>
          <a:latin typeface="+mn-lt"/>
        </a:defRPr>
      </a:lvl5pPr>
      <a:lvl6pPr marL="2057400" indent="-2286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rgbClr val="F1B409"/>
        </a:buClr>
        <a:buChar char="»"/>
        <a:defRPr sz="1700" b="1">
          <a:solidFill>
            <a:schemeClr val="bg1"/>
          </a:solidFill>
          <a:latin typeface="+mn-lt"/>
        </a:defRPr>
      </a:lvl6pPr>
      <a:lvl7pPr marL="2514600" indent="-2286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rgbClr val="F1B409"/>
        </a:buClr>
        <a:buChar char="»"/>
        <a:defRPr sz="1700" b="1">
          <a:solidFill>
            <a:schemeClr val="bg1"/>
          </a:solidFill>
          <a:latin typeface="+mn-lt"/>
        </a:defRPr>
      </a:lvl7pPr>
      <a:lvl8pPr marL="2971800" indent="-2286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rgbClr val="F1B409"/>
        </a:buClr>
        <a:buChar char="»"/>
        <a:defRPr sz="1700" b="1">
          <a:solidFill>
            <a:schemeClr val="bg1"/>
          </a:solidFill>
          <a:latin typeface="+mn-lt"/>
        </a:defRPr>
      </a:lvl8pPr>
      <a:lvl9pPr marL="3429000" indent="-2286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rgbClr val="F1B409"/>
        </a:buClr>
        <a:buChar char="»"/>
        <a:defRPr sz="17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141.232.84.171/netpub/server.np?original=91545&amp;site=dpiphotodb&amp;catalog=catalog&amp;downloa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141.232.84.171/netpub/server.np?original=91545&amp;site=dpiphotodb&amp;catalog=catalog&amp;download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00100" y="3562350"/>
            <a:ext cx="7981950" cy="1171575"/>
          </a:xfrm>
        </p:spPr>
        <p:txBody>
          <a:bodyPr/>
          <a:lstStyle/>
          <a:p>
            <a:r>
              <a:rPr lang="en-US" dirty="0" smtClean="0"/>
              <a:t>Status Update on Future Water Quality Strategies for the Refuge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00099" y="4733925"/>
            <a:ext cx="7458075" cy="762000"/>
          </a:xfrm>
        </p:spPr>
        <p:txBody>
          <a:bodyPr/>
          <a:lstStyle/>
          <a:p>
            <a:r>
              <a:rPr lang="en-US" sz="2400" i="1" dirty="0" smtClean="0"/>
              <a:t>Kenneth G. Ammon, P.E.,  Deputy Executive Director, Everglades Restoration and Capital Projects</a:t>
            </a:r>
          </a:p>
          <a:p>
            <a:endParaRPr lang="en-US" dirty="0"/>
          </a:p>
        </p:txBody>
      </p:sp>
      <p:pic>
        <p:nvPicPr>
          <p:cNvPr id="2056" name="Picture 8" descr="thumbnai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5275"/>
            <a:ext cx="9144000" cy="3267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DDC1-C307-4939-8DBA-74FB4B200A12}" type="slidenum">
              <a:rPr lang="en-US"/>
              <a:pPr/>
              <a:t>10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38175" y="317500"/>
            <a:ext cx="8362950" cy="825500"/>
          </a:xfrm>
        </p:spPr>
        <p:txBody>
          <a:bodyPr/>
          <a:lstStyle/>
          <a:p>
            <a:r>
              <a:rPr lang="en-US" sz="2800" dirty="0" smtClean="0"/>
              <a:t>Regional Evaluation 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19250"/>
            <a:ext cx="8429625" cy="4506913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Identify key assumptions and develop datasets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Set up screening and modeling tools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Conduct screening level analysis of various regional scale measures/scenarios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Based on results of screening level analysis, conduct detailed analysis (using hydrologic models and DMSTA)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Develop preliminary cost estimates of screening level scenarios</a:t>
            </a:r>
          </a:p>
          <a:p>
            <a:pPr>
              <a:spcBef>
                <a:spcPts val="1200"/>
              </a:spcBef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DDC1-C307-4939-8DBA-74FB4B200A12}" type="slidenum">
              <a:rPr lang="en-US"/>
              <a:pPr/>
              <a:t>11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38175" y="317500"/>
            <a:ext cx="8362950" cy="825500"/>
          </a:xfrm>
        </p:spPr>
        <p:txBody>
          <a:bodyPr/>
          <a:lstStyle/>
          <a:p>
            <a:r>
              <a:rPr lang="en-US" sz="2800" dirty="0" smtClean="0"/>
              <a:t>Formulating and Finalizing Draft Conceptual Plan 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19250"/>
            <a:ext cx="8429625" cy="4506913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Upon completion of the S-5A, C-51W, and preliminary Regional projects evaluations, information from these efforts will be combined to develop and evaluate alternatives </a:t>
            </a:r>
          </a:p>
          <a:p>
            <a:pPr lvl="1">
              <a:spcBef>
                <a:spcPts val="1600"/>
              </a:spcBef>
            </a:pPr>
            <a:r>
              <a:rPr lang="en-US" sz="2200" dirty="0" smtClean="0"/>
              <a:t>Assessment of performance, uncertainty and cost effectiveness for each alternative</a:t>
            </a:r>
          </a:p>
          <a:p>
            <a:pPr>
              <a:spcBef>
                <a:spcPts val="3600"/>
              </a:spcBef>
            </a:pPr>
            <a:r>
              <a:rPr lang="en-US" dirty="0" smtClean="0"/>
              <a:t>Utilize results of evaluation, to identify a preferred alternative/final array of projects</a:t>
            </a:r>
          </a:p>
          <a:p>
            <a:pPr lvl="1">
              <a:spcBef>
                <a:spcPts val="1600"/>
              </a:spcBef>
            </a:pPr>
            <a:r>
              <a:rPr lang="en-US" sz="2200" dirty="0" smtClean="0"/>
              <a:t>Prepare document summarizing list of projects/remedies, cost estimates, schedules and other associated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DDC1-C307-4939-8DBA-74FB4B200A12}" type="slidenum">
              <a:rPr lang="en-US"/>
              <a:pPr/>
              <a:t>12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Schedule for Technical Evaluation and Plan Development - 2010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4" y="1933575"/>
            <a:ext cx="8239125" cy="4192588"/>
          </a:xfrm>
        </p:spPr>
        <p:txBody>
          <a:bodyPr/>
          <a:lstStyle/>
          <a:p>
            <a:pPr>
              <a:spcBef>
                <a:spcPts val="3600"/>
              </a:spcBef>
            </a:pPr>
            <a:r>
              <a:rPr lang="en-US" dirty="0" smtClean="0"/>
              <a:t>S-5A Basin Assessment and Evaluation - </a:t>
            </a:r>
            <a:r>
              <a:rPr lang="en-US" dirty="0" smtClean="0">
                <a:solidFill>
                  <a:srgbClr val="92D050"/>
                </a:solidFill>
              </a:rPr>
              <a:t>Feb-Aug</a:t>
            </a:r>
          </a:p>
          <a:p>
            <a:pPr>
              <a:spcBef>
                <a:spcPts val="3600"/>
              </a:spcBef>
            </a:pPr>
            <a:r>
              <a:rPr lang="en-US" dirty="0" smtClean="0"/>
              <a:t>C-51W Basin Assessment and Evaluation - </a:t>
            </a:r>
            <a:r>
              <a:rPr lang="en-US" dirty="0" smtClean="0">
                <a:solidFill>
                  <a:srgbClr val="92D050"/>
                </a:solidFill>
              </a:rPr>
              <a:t>Mar-Aug</a:t>
            </a:r>
          </a:p>
          <a:p>
            <a:pPr>
              <a:spcBef>
                <a:spcPts val="3600"/>
              </a:spcBef>
            </a:pPr>
            <a:r>
              <a:rPr lang="en-US" dirty="0" smtClean="0"/>
              <a:t>Regional Evaluation - </a:t>
            </a:r>
            <a:r>
              <a:rPr lang="en-US" dirty="0" smtClean="0">
                <a:solidFill>
                  <a:srgbClr val="92D050"/>
                </a:solidFill>
              </a:rPr>
              <a:t>Feb-Aug</a:t>
            </a:r>
            <a:endParaRPr lang="en-US" dirty="0" smtClean="0"/>
          </a:p>
          <a:p>
            <a:pPr>
              <a:spcBef>
                <a:spcPts val="3600"/>
              </a:spcBef>
            </a:pPr>
            <a:r>
              <a:rPr lang="en-US" dirty="0" smtClean="0"/>
              <a:t>Formulate Draft Conceptual Plan - </a:t>
            </a:r>
            <a:r>
              <a:rPr lang="en-US" dirty="0" smtClean="0">
                <a:solidFill>
                  <a:srgbClr val="92D050"/>
                </a:solidFill>
              </a:rPr>
              <a:t>Aug-Oct</a:t>
            </a:r>
            <a:endParaRPr lang="en-US" dirty="0" smtClean="0"/>
          </a:p>
          <a:p>
            <a:pPr>
              <a:spcBef>
                <a:spcPts val="3600"/>
              </a:spcBef>
            </a:pPr>
            <a:r>
              <a:rPr lang="en-US" dirty="0" smtClean="0"/>
              <a:t>Finalize Draft Conceptual Plan - </a:t>
            </a:r>
            <a:r>
              <a:rPr lang="en-US" dirty="0" smtClean="0">
                <a:solidFill>
                  <a:srgbClr val="92D050"/>
                </a:solidFill>
              </a:rPr>
              <a:t>Oct-Dec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DDC1-C307-4939-8DBA-74FB4B200A12}" type="slidenum">
              <a:rPr lang="en-US"/>
              <a:pPr/>
              <a:t>13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Status Updates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4" y="1447800"/>
            <a:ext cx="8277225" cy="4678363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Status updates and opportunities to provide input and comments will be provided throughout the process to: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Senior Leadership of the Settling Parties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SFWMD Governing Board 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Water Resources Advisory Commission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Technical Oversight Committee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The Court and parties to the USA v. SFWMD lawsuit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Other Stakeholders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Finalizing Conceptual Plan and Preparing Joint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714500"/>
            <a:ext cx="7789863" cy="4411663"/>
          </a:xfrm>
        </p:spPr>
        <p:txBody>
          <a:bodyPr/>
          <a:lstStyle/>
          <a:p>
            <a:r>
              <a:rPr lang="en-US" dirty="0" smtClean="0"/>
              <a:t>If agreement can be reached regarding the conceptual plan and associated issues, then a joint motion to amend the Decree will be prepared for submittal to the court</a:t>
            </a:r>
          </a:p>
          <a:p>
            <a:r>
              <a:rPr lang="en-US" dirty="0" smtClean="0"/>
              <a:t>Conceptual plan, joint motion, and any associated remedies and commitments will require review and approval by appropriate agency heads prior to finalization or submittal to court</a:t>
            </a:r>
          </a:p>
          <a:p>
            <a:pPr lvl="1"/>
            <a:r>
              <a:rPr lang="en-US" dirty="0" smtClean="0"/>
              <a:t>Specifically, SFWMD Governing Board and FDEP Secretary will need to authorize any additional commitments/remedies on the part of the 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3BF61-A051-4BB2-9C8D-51D2FF7B6FE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00100" y="3867150"/>
            <a:ext cx="7124700" cy="1171575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2056" name="Picture 8" descr="thumbnail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5275"/>
            <a:ext cx="9144000" cy="3267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DDC1-C307-4939-8DBA-74FB4B200A12}" type="slidenum">
              <a:rPr lang="en-US"/>
              <a:pPr/>
              <a:t>2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Background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714500"/>
            <a:ext cx="8115300" cy="4411663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State and Federal parties involved in the Consent Decree (Settling Parties) have agreed to work cooperatively to identify additional strategies necessary to achieve applicable water quality requirements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If the Settling Parties, after consultation with stakeholders, reach agreement regarding additional remedies and timetables, they will prepare a joint motion to modify the Decree accordingly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DDC1-C307-4939-8DBA-74FB4B200A12}" type="slidenum">
              <a:rPr lang="en-US"/>
              <a:pPr/>
              <a:t>3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Recent Legal History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8175" y="1781174"/>
            <a:ext cx="7934326" cy="4344989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Phosphorus </a:t>
            </a:r>
            <a:r>
              <a:rPr lang="en-US" dirty="0" err="1" smtClean="0"/>
              <a:t>exceedances</a:t>
            </a:r>
            <a:r>
              <a:rPr lang="en-US" dirty="0" smtClean="0"/>
              <a:t> in LNWR occurred in November 2008 and June 2009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spcBef>
                <a:spcPts val="1800"/>
              </a:spcBef>
            </a:pPr>
            <a:r>
              <a:rPr lang="en-US" dirty="0" smtClean="0"/>
              <a:t>10/15/09 - Miccosukee Tribe of Indians files Motion Seeking Declaration of Violations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11/13/09 - State parties file response to Miccosukee Motion asking the court to hold Tribe’s motion in abeyance for a reasonable period of time to allow Settling Parties to pursue negotiations regarding remedies and update Court on their progress</a:t>
            </a:r>
          </a:p>
          <a:p>
            <a:pPr>
              <a:spcBef>
                <a:spcPts val="2400"/>
              </a:spcBef>
            </a:pPr>
            <a:endParaRPr lang="en-US" sz="2000" dirty="0" smtClean="0"/>
          </a:p>
          <a:p>
            <a:pPr>
              <a:spcBef>
                <a:spcPts val="2400"/>
              </a:spcBef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DDC1-C307-4939-8DBA-74FB4B200A12}" type="slidenum">
              <a:rPr lang="en-US"/>
              <a:pPr/>
              <a:t>4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Recent Legal History (continued)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8175" y="1609724"/>
            <a:ext cx="7886700" cy="4324351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12/23/09- Federal parties file Conditional Motion supporting State’s request to hold in abeyance to pursue negotiations and update court on progress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2/1/10- State parties file a status report with the court regarding ongoing negotiations to identify additional remedies and timetables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2/2/10- Federal parties file concurrence with State’s status report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2/18/10- Miccosukee Tribe files response and objections to State parties’ Status Report</a:t>
            </a:r>
          </a:p>
          <a:p>
            <a:pPr>
              <a:spcBef>
                <a:spcPts val="2400"/>
              </a:spcBef>
            </a:pPr>
            <a:endParaRPr lang="en-US" sz="2000" dirty="0" smtClean="0"/>
          </a:p>
          <a:p>
            <a:pPr>
              <a:spcBef>
                <a:spcPts val="2400"/>
              </a:spcBef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DDC1-C307-4939-8DBA-74FB4B200A12}" type="slidenum">
              <a:rPr lang="en-US"/>
              <a:pPr/>
              <a:t>5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714500"/>
            <a:ext cx="8115300" cy="4411663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State and Federal parties have focused discussions on additional phosphorus reduction measures necessary to limit discharges to the Refuge to a 17 ppb maximum annual flow-weighted mean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Various strategies for achieving the 17 ppb goal will be evaluated, including source controls, expansion of STAs, storage, and diversion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 Combinations of sub-basin, basin, and regional scale projects will be considered</a:t>
            </a:r>
          </a:p>
          <a:p>
            <a:pPr>
              <a:spcBef>
                <a:spcPts val="2400"/>
              </a:spcBef>
            </a:pPr>
            <a:endParaRPr lang="en-US" dirty="0" smtClean="0"/>
          </a:p>
          <a:p>
            <a:pPr>
              <a:spcBef>
                <a:spcPts val="2400"/>
              </a:spcBef>
            </a:pPr>
            <a:endParaRPr lang="en-US" dirty="0" smtClean="0"/>
          </a:p>
          <a:p>
            <a:pPr>
              <a:spcBef>
                <a:spcPts val="2400"/>
              </a:spcBef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DDC1-C307-4939-8DBA-74FB4B200A12}" type="slidenum">
              <a:rPr lang="en-US"/>
              <a:pPr/>
              <a:t>6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Conceptual Plan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457326"/>
            <a:ext cx="8286750" cy="4668838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2400" dirty="0" smtClean="0"/>
              <a:t>Based upon results of on-going technical evaluations, a Conceptual Plan will be developed containing specific combination of projects identified as necessary to achieve 17 ppb goal</a:t>
            </a:r>
          </a:p>
          <a:p>
            <a:pPr lvl="1">
              <a:spcBef>
                <a:spcPts val="1200"/>
              </a:spcBef>
            </a:pPr>
            <a:r>
              <a:rPr lang="en-US" sz="2200" dirty="0" smtClean="0"/>
              <a:t>Evaluation will consider effectiveness, reliability, economics, and timeframe for implementation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Conceptual Plan will also include project costs, land acquisition requirements, proposed funding mechanisms, and anticipated implementation schedules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Timeframe for Conceptual Plan development is 8-10 months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DDC1-C307-4939-8DBA-74FB4B200A12}" type="slidenum">
              <a:rPr lang="en-US"/>
              <a:pPr/>
              <a:t>7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Technical Approach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47800"/>
            <a:ext cx="8429625" cy="4678363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dirty="0" smtClean="0"/>
              <a:t>In order to expedite plan development, both basin and regional scale evaluations have been initiated and will proceed in parallel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Basin Scale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S-5A Basin Assessment and Evaluation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C-51W and L-8 Basin Assessment and Evaluation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Regional Scale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STA expansion, storage, diversion, operational and other regional strategies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Upon completion of basin and regional scale evaluations, information from these efforts will be combined to develop alternatives </a:t>
            </a:r>
          </a:p>
          <a:p>
            <a:pPr>
              <a:spcBef>
                <a:spcPts val="2400"/>
              </a:spcBef>
            </a:pPr>
            <a:endParaRPr lang="en-US" dirty="0" smtClean="0"/>
          </a:p>
          <a:p>
            <a:pPr lvl="1">
              <a:spcBef>
                <a:spcPts val="2400"/>
              </a:spcBef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DDC1-C307-4939-8DBA-74FB4B200A12}" type="slidenum">
              <a:rPr lang="en-US"/>
              <a:pPr/>
              <a:t>8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38175" y="317500"/>
            <a:ext cx="7962900" cy="825500"/>
          </a:xfrm>
        </p:spPr>
        <p:txBody>
          <a:bodyPr/>
          <a:lstStyle/>
          <a:p>
            <a:r>
              <a:rPr lang="en-US" sz="2800" dirty="0" smtClean="0"/>
              <a:t>S-5A Basin Assessment and Evaluation 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875" y="1447800"/>
            <a:ext cx="8077200" cy="4678363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Assess existing water quality, soil and other data within the S-5A Basin and East Beach Water Control District and identify phosphorus sources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Evaluate phosphorus reduction potential of various phosphorus abatement measures at farm and sub-basin scale</a:t>
            </a:r>
          </a:p>
          <a:p>
            <a:pPr lvl="1">
              <a:spcBef>
                <a:spcPts val="1500"/>
              </a:spcBef>
            </a:pPr>
            <a:r>
              <a:rPr lang="en-US" dirty="0" smtClean="0"/>
              <a:t>Examples - treatment technologies, retention/recycling, sediment controls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Develop cost estimates and evaluate cost effectiveness of the measures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Stakeholder meetings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6DDC1-C307-4939-8DBA-74FB4B200A12}" type="slidenum">
              <a:rPr lang="en-US"/>
              <a:pPr/>
              <a:t>9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38175" y="317500"/>
            <a:ext cx="8362950" cy="825500"/>
          </a:xfrm>
        </p:spPr>
        <p:txBody>
          <a:bodyPr/>
          <a:lstStyle/>
          <a:p>
            <a:r>
              <a:rPr lang="en-US" sz="2800" smtClean="0"/>
              <a:t>C-51W and L-8 Basin </a:t>
            </a:r>
            <a:r>
              <a:rPr lang="en-US" sz="2800" dirty="0" smtClean="0"/>
              <a:t>Assessment and Evaluation 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1638300"/>
            <a:ext cx="8067675" cy="4487863"/>
          </a:xfrm>
        </p:spPr>
        <p:txBody>
          <a:bodyPr/>
          <a:lstStyle/>
          <a:p>
            <a:pPr>
              <a:spcBef>
                <a:spcPts val="3000"/>
              </a:spcBef>
            </a:pPr>
            <a:r>
              <a:rPr lang="en-US" sz="2800" dirty="0" smtClean="0"/>
              <a:t>Assess existing water quality, soil and other data within the C-51W and L-8 Basins and identify phosphorus sources</a:t>
            </a:r>
          </a:p>
          <a:p>
            <a:pPr>
              <a:spcBef>
                <a:spcPts val="3000"/>
              </a:spcBef>
            </a:pPr>
            <a:r>
              <a:rPr lang="en-US" sz="2800" dirty="0" smtClean="0"/>
              <a:t>Identify and evaluate potential phosphorus abatement measures</a:t>
            </a:r>
          </a:p>
          <a:p>
            <a:pPr>
              <a:spcBef>
                <a:spcPts val="3000"/>
              </a:spcBef>
            </a:pPr>
            <a:r>
              <a:rPr lang="en-US" sz="2800" dirty="0" smtClean="0"/>
              <a:t>Recommend potential phosphorus abatement measures for implementation </a:t>
            </a:r>
          </a:p>
          <a:p>
            <a:pPr>
              <a:spcBef>
                <a:spcPts val="3000"/>
              </a:spcBef>
            </a:pPr>
            <a:r>
              <a:rPr lang="en-US" sz="2800" dirty="0" smtClean="0"/>
              <a:t>Stakeholder meetings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1010</Words>
  <Application>Microsoft Office PowerPoint</Application>
  <PresentationFormat>On-screen Show (4:3)</PresentationFormat>
  <Paragraphs>114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Status Update on Future Water Quality Strategies for the Refuge</vt:lpstr>
      <vt:lpstr>Background</vt:lpstr>
      <vt:lpstr>Recent Legal History</vt:lpstr>
      <vt:lpstr>Recent Legal History (continued)</vt:lpstr>
      <vt:lpstr>Background</vt:lpstr>
      <vt:lpstr>Conceptual Plan</vt:lpstr>
      <vt:lpstr>Technical Approach</vt:lpstr>
      <vt:lpstr>S-5A Basin Assessment and Evaluation </vt:lpstr>
      <vt:lpstr>C-51W and L-8 Basin Assessment and Evaluation </vt:lpstr>
      <vt:lpstr>Regional Evaluation </vt:lpstr>
      <vt:lpstr>Formulating and Finalizing Draft Conceptual Plan </vt:lpstr>
      <vt:lpstr>Schedule for Technical Evaluation and Plan Development - 2010</vt:lpstr>
      <vt:lpstr>Status Updates</vt:lpstr>
      <vt:lpstr>Finalizing Conceptual Plan and Preparing Joint Motion</vt:lpstr>
      <vt:lpstr>Questions</vt:lpstr>
    </vt:vector>
  </TitlesOfParts>
  <Company>SFWMD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bgomez</dc:creator>
  <cp:lastModifiedBy>Linda S Davis</cp:lastModifiedBy>
  <cp:revision>115</cp:revision>
  <dcterms:created xsi:type="dcterms:W3CDTF">2006-05-01T14:03:06Z</dcterms:created>
  <dcterms:modified xsi:type="dcterms:W3CDTF">2010-03-01T18:17:26Z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92888712</vt:i4>
  </property>
  <property fmtid="{D5CDD505-2E9C-101B-9397-08002B2CF9AE}" pid="3" name="_NewReviewCycle">
    <vt:lpwstr/>
  </property>
  <property fmtid="{D5CDD505-2E9C-101B-9397-08002B2CF9AE}" pid="4" name="_EmailSubject">
    <vt:lpwstr>Draft TOC ppt</vt:lpwstr>
  </property>
  <property fmtid="{D5CDD505-2E9C-101B-9397-08002B2CF9AE}" pid="5" name="_AuthorEmail">
    <vt:lpwstr>ldavis@sfwmd.gov</vt:lpwstr>
  </property>
  <property fmtid="{D5CDD505-2E9C-101B-9397-08002B2CF9AE}" pid="6" name="_AuthorEmailDisplayName">
    <vt:lpwstr>Davis, Linda</vt:lpwstr>
  </property>
  <property fmtid="{D5CDD505-2E9C-101B-9397-08002B2CF9AE}" pid="7" name="_PreviousAdHocReviewCycleID">
    <vt:i4>1042670078</vt:i4>
  </property>
</Properties>
</file>