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354" r:id="rId2"/>
    <p:sldId id="355" r:id="rId3"/>
    <p:sldId id="356" r:id="rId4"/>
    <p:sldId id="357" r:id="rId5"/>
    <p:sldId id="358" r:id="rId6"/>
    <p:sldId id="359" r:id="rId7"/>
    <p:sldId id="367" r:id="rId8"/>
    <p:sldId id="365" r:id="rId9"/>
    <p:sldId id="373" r:id="rId10"/>
    <p:sldId id="361" r:id="rId11"/>
    <p:sldId id="362" r:id="rId12"/>
    <p:sldId id="374" r:id="rId13"/>
    <p:sldId id="385" r:id="rId14"/>
    <p:sldId id="387" r:id="rId15"/>
    <p:sldId id="366" r:id="rId16"/>
    <p:sldId id="375" r:id="rId17"/>
    <p:sldId id="363" r:id="rId18"/>
    <p:sldId id="376" r:id="rId19"/>
    <p:sldId id="379" r:id="rId20"/>
    <p:sldId id="390" r:id="rId21"/>
    <p:sldId id="380" r:id="rId22"/>
    <p:sldId id="382" r:id="rId23"/>
    <p:sldId id="384" r:id="rId24"/>
    <p:sldId id="377" r:id="rId25"/>
    <p:sldId id="381" r:id="rId26"/>
    <p:sldId id="378" r:id="rId27"/>
    <p:sldId id="368" r:id="rId28"/>
    <p:sldId id="398" r:id="rId29"/>
    <p:sldId id="400" r:id="rId30"/>
    <p:sldId id="392" r:id="rId31"/>
    <p:sldId id="399" r:id="rId32"/>
    <p:sldId id="401" r:id="rId33"/>
    <p:sldId id="386" r:id="rId34"/>
    <p:sldId id="404" r:id="rId35"/>
    <p:sldId id="393" r:id="rId36"/>
    <p:sldId id="395" r:id="rId37"/>
    <p:sldId id="403" r:id="rId38"/>
    <p:sldId id="388" r:id="rId39"/>
    <p:sldId id="371" r:id="rId40"/>
    <p:sldId id="389" r:id="rId41"/>
    <p:sldId id="405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71FBEE"/>
    <a:srgbClr val="84DEE8"/>
    <a:srgbClr val="27BBCB"/>
    <a:srgbClr val="81F5D9"/>
    <a:srgbClr val="336699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86150" autoAdjust="0"/>
  </p:normalViewPr>
  <p:slideViewPr>
    <p:cSldViewPr>
      <p:cViewPr>
        <p:scale>
          <a:sx n="80" d="100"/>
          <a:sy n="8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114"/>
    </p:cViewPr>
  </p:sorterViewPr>
  <p:notesViewPr>
    <p:cSldViewPr>
      <p:cViewPr varScale="1">
        <p:scale>
          <a:sx n="54" d="100"/>
          <a:sy n="54" d="100"/>
        </p:scale>
        <p:origin x="-1806" y="-108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4378B3-E6EB-4A5D-9593-93D4558FDC2F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E78D81-3780-4B6C-88A0-E36106453352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Classify Change Requests</a:t>
          </a:r>
          <a:endParaRPr lang="en-US" dirty="0">
            <a:solidFill>
              <a:srgbClr val="002060"/>
            </a:solidFill>
          </a:endParaRPr>
        </a:p>
      </dgm:t>
    </dgm:pt>
    <dgm:pt modelId="{065CCF5E-C499-4B4C-8614-04EA1EE1D2E0}" type="parTrans" cxnId="{A86B15A5-C65A-48F3-9614-314446937BF1}">
      <dgm:prSet/>
      <dgm:spPr/>
      <dgm:t>
        <a:bodyPr/>
        <a:lstStyle/>
        <a:p>
          <a:endParaRPr lang="en-US"/>
        </a:p>
      </dgm:t>
    </dgm:pt>
    <dgm:pt modelId="{B1FA427B-B2AE-4491-90B7-773AAAB132F7}" type="sibTrans" cxnId="{A86B15A5-C65A-48F3-9614-314446937BF1}">
      <dgm:prSet/>
      <dgm:spPr/>
      <dgm:t>
        <a:bodyPr/>
        <a:lstStyle/>
        <a:p>
          <a:endParaRPr lang="en-US"/>
        </a:p>
      </dgm:t>
    </dgm:pt>
    <dgm:pt modelId="{1CC61859-5986-4EFF-93FA-41A23D72E875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Perform LOC Assessments</a:t>
          </a:r>
          <a:endParaRPr lang="en-US" dirty="0">
            <a:solidFill>
              <a:srgbClr val="002060"/>
            </a:solidFill>
          </a:endParaRPr>
        </a:p>
      </dgm:t>
    </dgm:pt>
    <dgm:pt modelId="{6E0D0D11-9CA5-4B41-AF13-0120D0382174}" type="parTrans" cxnId="{E7FC60BB-44E7-49EC-A70D-A1040268F93A}">
      <dgm:prSet/>
      <dgm:spPr/>
      <dgm:t>
        <a:bodyPr/>
        <a:lstStyle/>
        <a:p>
          <a:endParaRPr lang="en-US"/>
        </a:p>
      </dgm:t>
    </dgm:pt>
    <dgm:pt modelId="{D9D7BC12-0980-422C-9548-BF0DE7D2DAE0}" type="sibTrans" cxnId="{E7FC60BB-44E7-49EC-A70D-A1040268F93A}">
      <dgm:prSet/>
      <dgm:spPr/>
      <dgm:t>
        <a:bodyPr/>
        <a:lstStyle/>
        <a:p>
          <a:endParaRPr lang="en-US"/>
        </a:p>
      </dgm:t>
    </dgm:pt>
    <dgm:pt modelId="{24696E7F-9253-4C90-8351-4CEE968514A0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Steering Committee Review and Approve</a:t>
          </a:r>
          <a:endParaRPr lang="en-US" dirty="0">
            <a:solidFill>
              <a:srgbClr val="002060"/>
            </a:solidFill>
          </a:endParaRPr>
        </a:p>
      </dgm:t>
    </dgm:pt>
    <dgm:pt modelId="{459D7DF1-3739-445B-821D-8D8316750232}" type="parTrans" cxnId="{C8390180-5864-4FA9-AE27-FCF10B790882}">
      <dgm:prSet/>
      <dgm:spPr/>
      <dgm:t>
        <a:bodyPr/>
        <a:lstStyle/>
        <a:p>
          <a:endParaRPr lang="en-US"/>
        </a:p>
      </dgm:t>
    </dgm:pt>
    <dgm:pt modelId="{AC14CCB5-76E0-49FB-B716-D44550989B73}" type="sibTrans" cxnId="{C8390180-5864-4FA9-AE27-FCF10B790882}">
      <dgm:prSet/>
      <dgm:spPr/>
      <dgm:t>
        <a:bodyPr/>
        <a:lstStyle/>
        <a:p>
          <a:endParaRPr lang="en-US"/>
        </a:p>
      </dgm:t>
    </dgm:pt>
    <dgm:pt modelId="{E27146D4-41FC-4A67-9C70-67DB46DE2E9B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Edit Window Open</a:t>
          </a:r>
          <a:endParaRPr lang="en-US" dirty="0">
            <a:solidFill>
              <a:srgbClr val="002060"/>
            </a:solidFill>
          </a:endParaRPr>
        </a:p>
      </dgm:t>
    </dgm:pt>
    <dgm:pt modelId="{F78F641D-7BFE-4166-8DD4-2485610FFB7C}" type="parTrans" cxnId="{FF07F6D4-AEC3-44DB-87BB-27E157F51D5C}">
      <dgm:prSet/>
      <dgm:spPr/>
      <dgm:t>
        <a:bodyPr/>
        <a:lstStyle/>
        <a:p>
          <a:endParaRPr lang="en-US"/>
        </a:p>
      </dgm:t>
    </dgm:pt>
    <dgm:pt modelId="{92410BDC-F6F6-4945-9273-DAC8D5AC5AF7}" type="sibTrans" cxnId="{FF07F6D4-AEC3-44DB-87BB-27E157F51D5C}">
      <dgm:prSet/>
      <dgm:spPr/>
      <dgm:t>
        <a:bodyPr/>
        <a:lstStyle/>
        <a:p>
          <a:endParaRPr lang="en-US"/>
        </a:p>
      </dgm:t>
    </dgm:pt>
    <dgm:pt modelId="{F9B817D5-E06F-488D-A19B-5C3ABF722669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Publish to Production</a:t>
          </a:r>
          <a:endParaRPr lang="en-US" dirty="0">
            <a:solidFill>
              <a:srgbClr val="002060"/>
            </a:solidFill>
          </a:endParaRPr>
        </a:p>
      </dgm:t>
    </dgm:pt>
    <dgm:pt modelId="{9FF1FDD4-956D-495B-B5E2-8AE71585D1F1}" type="parTrans" cxnId="{1701C392-7620-42B6-BEFC-CA299C0C0673}">
      <dgm:prSet/>
      <dgm:spPr/>
      <dgm:t>
        <a:bodyPr/>
        <a:lstStyle/>
        <a:p>
          <a:endParaRPr lang="en-US"/>
        </a:p>
      </dgm:t>
    </dgm:pt>
    <dgm:pt modelId="{FF58B3FC-7F72-4BC5-A969-D2E6E29CC1A7}" type="sibTrans" cxnId="{1701C392-7620-42B6-BEFC-CA299C0C0673}">
      <dgm:prSet/>
      <dgm:spPr/>
      <dgm:t>
        <a:bodyPr/>
        <a:lstStyle/>
        <a:p>
          <a:endParaRPr lang="en-US"/>
        </a:p>
      </dgm:t>
    </dgm:pt>
    <dgm:pt modelId="{B9DEC91F-9132-4B8D-9314-EE77CE1F8BF2}" type="pres">
      <dgm:prSet presAssocID="{3D4378B3-E6EB-4A5D-9593-93D4558FDC2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FCFE2F-1B18-45C3-ADF9-4D9C7715F027}" type="pres">
      <dgm:prSet presAssocID="{18E78D81-3780-4B6C-88A0-E3610645335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93C792-841D-40A9-A440-2041366EBA64}" type="pres">
      <dgm:prSet presAssocID="{B1FA427B-B2AE-4491-90B7-773AAAB132F7}" presName="sibTrans" presStyleLbl="sibTrans2D1" presStyleIdx="0" presStyleCnt="5"/>
      <dgm:spPr/>
      <dgm:t>
        <a:bodyPr/>
        <a:lstStyle/>
        <a:p>
          <a:endParaRPr lang="en-US"/>
        </a:p>
      </dgm:t>
    </dgm:pt>
    <dgm:pt modelId="{ECB85770-8644-4C18-80E0-677487CE4672}" type="pres">
      <dgm:prSet presAssocID="{B1FA427B-B2AE-4491-90B7-773AAAB132F7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2FBCE8DE-8F15-4570-BF65-8E42BBDCD445}" type="pres">
      <dgm:prSet presAssocID="{1CC61859-5986-4EFF-93FA-41A23D72E87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9FB0EC-286A-46C4-AAD2-42A28BEA2D98}" type="pres">
      <dgm:prSet presAssocID="{D9D7BC12-0980-422C-9548-BF0DE7D2DAE0}" presName="sibTrans" presStyleLbl="sibTrans2D1" presStyleIdx="1" presStyleCnt="5"/>
      <dgm:spPr/>
      <dgm:t>
        <a:bodyPr/>
        <a:lstStyle/>
        <a:p>
          <a:endParaRPr lang="en-US"/>
        </a:p>
      </dgm:t>
    </dgm:pt>
    <dgm:pt modelId="{63FA14FF-BF1C-486E-AF22-932DF8576430}" type="pres">
      <dgm:prSet presAssocID="{D9D7BC12-0980-422C-9548-BF0DE7D2DAE0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AB7BCB1C-6345-4223-97DF-250A840E2C97}" type="pres">
      <dgm:prSet presAssocID="{24696E7F-9253-4C90-8351-4CEE968514A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7B26C9-E86D-4BBB-89DE-B733F2E9D6BF}" type="pres">
      <dgm:prSet presAssocID="{AC14CCB5-76E0-49FB-B716-D44550989B73}" presName="sibTrans" presStyleLbl="sibTrans2D1" presStyleIdx="2" presStyleCnt="5"/>
      <dgm:spPr/>
      <dgm:t>
        <a:bodyPr/>
        <a:lstStyle/>
        <a:p>
          <a:endParaRPr lang="en-US"/>
        </a:p>
      </dgm:t>
    </dgm:pt>
    <dgm:pt modelId="{D6550387-CB06-450F-BC79-F82268D2F78A}" type="pres">
      <dgm:prSet presAssocID="{AC14CCB5-76E0-49FB-B716-D44550989B73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1B48B546-860E-45CF-9767-B5CE92A67B50}" type="pres">
      <dgm:prSet presAssocID="{E27146D4-41FC-4A67-9C70-67DB46DE2E9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619FB0-83C2-45E6-BABA-0FAA3B2C1BCA}" type="pres">
      <dgm:prSet presAssocID="{92410BDC-F6F6-4945-9273-DAC8D5AC5AF7}" presName="sibTrans" presStyleLbl="sibTrans2D1" presStyleIdx="3" presStyleCnt="5"/>
      <dgm:spPr/>
      <dgm:t>
        <a:bodyPr/>
        <a:lstStyle/>
        <a:p>
          <a:endParaRPr lang="en-US"/>
        </a:p>
      </dgm:t>
    </dgm:pt>
    <dgm:pt modelId="{2A14654F-253C-4F46-9C3D-081267D10C62}" type="pres">
      <dgm:prSet presAssocID="{92410BDC-F6F6-4945-9273-DAC8D5AC5AF7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7A4C97AD-B3E2-4511-88AE-5BD7BB0C0B2D}" type="pres">
      <dgm:prSet presAssocID="{F9B817D5-E06F-488D-A19B-5C3ABF722669}" presName="node" presStyleLbl="node1" presStyleIdx="4" presStyleCnt="5" custRadScaleRad="98395" custRadScaleInc="8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33F53D-C9E7-4D3B-B560-731118556440}" type="pres">
      <dgm:prSet presAssocID="{FF58B3FC-7F72-4BC5-A969-D2E6E29CC1A7}" presName="sibTrans" presStyleLbl="sibTrans2D1" presStyleIdx="4" presStyleCnt="5"/>
      <dgm:spPr/>
      <dgm:t>
        <a:bodyPr/>
        <a:lstStyle/>
        <a:p>
          <a:endParaRPr lang="en-US"/>
        </a:p>
      </dgm:t>
    </dgm:pt>
    <dgm:pt modelId="{D4781A5E-D04C-447D-83D9-FF0E17BCA3E3}" type="pres">
      <dgm:prSet presAssocID="{FF58B3FC-7F72-4BC5-A969-D2E6E29CC1A7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2FF10610-86B1-4755-9D5D-07292DCA9E7E}" type="presOf" srcId="{18E78D81-3780-4B6C-88A0-E36106453352}" destId="{4CFCFE2F-1B18-45C3-ADF9-4D9C7715F027}" srcOrd="0" destOrd="0" presId="urn:microsoft.com/office/officeart/2005/8/layout/cycle2"/>
    <dgm:cxn modelId="{6C51591A-D695-48E6-BD6C-45ED38ED1FAF}" type="presOf" srcId="{F9B817D5-E06F-488D-A19B-5C3ABF722669}" destId="{7A4C97AD-B3E2-4511-88AE-5BD7BB0C0B2D}" srcOrd="0" destOrd="0" presId="urn:microsoft.com/office/officeart/2005/8/layout/cycle2"/>
    <dgm:cxn modelId="{CFC0FAA4-215C-4ED2-B9AB-E077D2D4B72F}" type="presOf" srcId="{E27146D4-41FC-4A67-9C70-67DB46DE2E9B}" destId="{1B48B546-860E-45CF-9767-B5CE92A67B50}" srcOrd="0" destOrd="0" presId="urn:microsoft.com/office/officeart/2005/8/layout/cycle2"/>
    <dgm:cxn modelId="{C64E0ED7-A0E4-49A1-B113-0988461CC699}" type="presOf" srcId="{B1FA427B-B2AE-4491-90B7-773AAAB132F7}" destId="{ECB85770-8644-4C18-80E0-677487CE4672}" srcOrd="1" destOrd="0" presId="urn:microsoft.com/office/officeart/2005/8/layout/cycle2"/>
    <dgm:cxn modelId="{4B713FF5-C483-4321-90A4-0211403ABF70}" type="presOf" srcId="{92410BDC-F6F6-4945-9273-DAC8D5AC5AF7}" destId="{07619FB0-83C2-45E6-BABA-0FAA3B2C1BCA}" srcOrd="0" destOrd="0" presId="urn:microsoft.com/office/officeart/2005/8/layout/cycle2"/>
    <dgm:cxn modelId="{550C46ED-61FB-4A04-8177-69A4986B46A3}" type="presOf" srcId="{B1FA427B-B2AE-4491-90B7-773AAAB132F7}" destId="{F193C792-841D-40A9-A440-2041366EBA64}" srcOrd="0" destOrd="0" presId="urn:microsoft.com/office/officeart/2005/8/layout/cycle2"/>
    <dgm:cxn modelId="{8A4CD799-D876-4100-9FF5-497957F89CC5}" type="presOf" srcId="{FF58B3FC-7F72-4BC5-A969-D2E6E29CC1A7}" destId="{2433F53D-C9E7-4D3B-B560-731118556440}" srcOrd="0" destOrd="0" presId="urn:microsoft.com/office/officeart/2005/8/layout/cycle2"/>
    <dgm:cxn modelId="{B03037AF-8125-498A-90FD-9F9828550E69}" type="presOf" srcId="{AC14CCB5-76E0-49FB-B716-D44550989B73}" destId="{CD7B26C9-E86D-4BBB-89DE-B733F2E9D6BF}" srcOrd="0" destOrd="0" presId="urn:microsoft.com/office/officeart/2005/8/layout/cycle2"/>
    <dgm:cxn modelId="{C8390180-5864-4FA9-AE27-FCF10B790882}" srcId="{3D4378B3-E6EB-4A5D-9593-93D4558FDC2F}" destId="{24696E7F-9253-4C90-8351-4CEE968514A0}" srcOrd="2" destOrd="0" parTransId="{459D7DF1-3739-445B-821D-8D8316750232}" sibTransId="{AC14CCB5-76E0-49FB-B716-D44550989B73}"/>
    <dgm:cxn modelId="{1701C392-7620-42B6-BEFC-CA299C0C0673}" srcId="{3D4378B3-E6EB-4A5D-9593-93D4558FDC2F}" destId="{F9B817D5-E06F-488D-A19B-5C3ABF722669}" srcOrd="4" destOrd="0" parTransId="{9FF1FDD4-956D-495B-B5E2-8AE71585D1F1}" sibTransId="{FF58B3FC-7F72-4BC5-A969-D2E6E29CC1A7}"/>
    <dgm:cxn modelId="{8BC1DBAC-8CE2-4EC6-9ABA-FB66A6453805}" type="presOf" srcId="{D9D7BC12-0980-422C-9548-BF0DE7D2DAE0}" destId="{63FA14FF-BF1C-486E-AF22-932DF8576430}" srcOrd="1" destOrd="0" presId="urn:microsoft.com/office/officeart/2005/8/layout/cycle2"/>
    <dgm:cxn modelId="{EE26FF75-D774-49E4-8301-394C5506730B}" type="presOf" srcId="{3D4378B3-E6EB-4A5D-9593-93D4558FDC2F}" destId="{B9DEC91F-9132-4B8D-9314-EE77CE1F8BF2}" srcOrd="0" destOrd="0" presId="urn:microsoft.com/office/officeart/2005/8/layout/cycle2"/>
    <dgm:cxn modelId="{A86B15A5-C65A-48F3-9614-314446937BF1}" srcId="{3D4378B3-E6EB-4A5D-9593-93D4558FDC2F}" destId="{18E78D81-3780-4B6C-88A0-E36106453352}" srcOrd="0" destOrd="0" parTransId="{065CCF5E-C499-4B4C-8614-04EA1EE1D2E0}" sibTransId="{B1FA427B-B2AE-4491-90B7-773AAAB132F7}"/>
    <dgm:cxn modelId="{A9534C48-F9BB-47B7-BC92-513F5DD7AB02}" type="presOf" srcId="{D9D7BC12-0980-422C-9548-BF0DE7D2DAE0}" destId="{839FB0EC-286A-46C4-AAD2-42A28BEA2D98}" srcOrd="0" destOrd="0" presId="urn:microsoft.com/office/officeart/2005/8/layout/cycle2"/>
    <dgm:cxn modelId="{B182186E-574B-471F-A6FC-FC21D38C0E9E}" type="presOf" srcId="{24696E7F-9253-4C90-8351-4CEE968514A0}" destId="{AB7BCB1C-6345-4223-97DF-250A840E2C97}" srcOrd="0" destOrd="0" presId="urn:microsoft.com/office/officeart/2005/8/layout/cycle2"/>
    <dgm:cxn modelId="{96C7CE17-A8CC-4650-AF02-CD16409DFB7F}" type="presOf" srcId="{92410BDC-F6F6-4945-9273-DAC8D5AC5AF7}" destId="{2A14654F-253C-4F46-9C3D-081267D10C62}" srcOrd="1" destOrd="0" presId="urn:microsoft.com/office/officeart/2005/8/layout/cycle2"/>
    <dgm:cxn modelId="{146477CD-D22E-4873-9761-C8CB40F3A52C}" type="presOf" srcId="{FF58B3FC-7F72-4BC5-A969-D2E6E29CC1A7}" destId="{D4781A5E-D04C-447D-83D9-FF0E17BCA3E3}" srcOrd="1" destOrd="0" presId="urn:microsoft.com/office/officeart/2005/8/layout/cycle2"/>
    <dgm:cxn modelId="{FF07F6D4-AEC3-44DB-87BB-27E157F51D5C}" srcId="{3D4378B3-E6EB-4A5D-9593-93D4558FDC2F}" destId="{E27146D4-41FC-4A67-9C70-67DB46DE2E9B}" srcOrd="3" destOrd="0" parTransId="{F78F641D-7BFE-4166-8DD4-2485610FFB7C}" sibTransId="{92410BDC-F6F6-4945-9273-DAC8D5AC5AF7}"/>
    <dgm:cxn modelId="{E7FC60BB-44E7-49EC-A70D-A1040268F93A}" srcId="{3D4378B3-E6EB-4A5D-9593-93D4558FDC2F}" destId="{1CC61859-5986-4EFF-93FA-41A23D72E875}" srcOrd="1" destOrd="0" parTransId="{6E0D0D11-9CA5-4B41-AF13-0120D0382174}" sibTransId="{D9D7BC12-0980-422C-9548-BF0DE7D2DAE0}"/>
    <dgm:cxn modelId="{74B191E0-FB2C-4192-AC0F-C823590CB1FB}" type="presOf" srcId="{AC14CCB5-76E0-49FB-B716-D44550989B73}" destId="{D6550387-CB06-450F-BC79-F82268D2F78A}" srcOrd="1" destOrd="0" presId="urn:microsoft.com/office/officeart/2005/8/layout/cycle2"/>
    <dgm:cxn modelId="{751E6EFE-7C1D-4E42-ACB5-81CCB483D0D0}" type="presOf" srcId="{1CC61859-5986-4EFF-93FA-41A23D72E875}" destId="{2FBCE8DE-8F15-4570-BF65-8E42BBDCD445}" srcOrd="0" destOrd="0" presId="urn:microsoft.com/office/officeart/2005/8/layout/cycle2"/>
    <dgm:cxn modelId="{F20F3587-8559-43C2-8B57-CD9CDD415D7A}" type="presParOf" srcId="{B9DEC91F-9132-4B8D-9314-EE77CE1F8BF2}" destId="{4CFCFE2F-1B18-45C3-ADF9-4D9C7715F027}" srcOrd="0" destOrd="0" presId="urn:microsoft.com/office/officeart/2005/8/layout/cycle2"/>
    <dgm:cxn modelId="{AF41E0F8-BD64-4B4E-B79F-D0CE9DA821DB}" type="presParOf" srcId="{B9DEC91F-9132-4B8D-9314-EE77CE1F8BF2}" destId="{F193C792-841D-40A9-A440-2041366EBA64}" srcOrd="1" destOrd="0" presId="urn:microsoft.com/office/officeart/2005/8/layout/cycle2"/>
    <dgm:cxn modelId="{AB882796-8CA9-4B1B-A3A2-044128BE506A}" type="presParOf" srcId="{F193C792-841D-40A9-A440-2041366EBA64}" destId="{ECB85770-8644-4C18-80E0-677487CE4672}" srcOrd="0" destOrd="0" presId="urn:microsoft.com/office/officeart/2005/8/layout/cycle2"/>
    <dgm:cxn modelId="{70207110-8F57-4191-91C3-2233F3988924}" type="presParOf" srcId="{B9DEC91F-9132-4B8D-9314-EE77CE1F8BF2}" destId="{2FBCE8DE-8F15-4570-BF65-8E42BBDCD445}" srcOrd="2" destOrd="0" presId="urn:microsoft.com/office/officeart/2005/8/layout/cycle2"/>
    <dgm:cxn modelId="{D1738F6B-F174-4D56-BDD4-A1359541AACF}" type="presParOf" srcId="{B9DEC91F-9132-4B8D-9314-EE77CE1F8BF2}" destId="{839FB0EC-286A-46C4-AAD2-42A28BEA2D98}" srcOrd="3" destOrd="0" presId="urn:microsoft.com/office/officeart/2005/8/layout/cycle2"/>
    <dgm:cxn modelId="{05EC0F97-D05B-4EB3-9FC9-CB3B8F65DC99}" type="presParOf" srcId="{839FB0EC-286A-46C4-AAD2-42A28BEA2D98}" destId="{63FA14FF-BF1C-486E-AF22-932DF8576430}" srcOrd="0" destOrd="0" presId="urn:microsoft.com/office/officeart/2005/8/layout/cycle2"/>
    <dgm:cxn modelId="{AF153F7F-93C1-4F7C-8AB6-AD0BA6BB2B47}" type="presParOf" srcId="{B9DEC91F-9132-4B8D-9314-EE77CE1F8BF2}" destId="{AB7BCB1C-6345-4223-97DF-250A840E2C97}" srcOrd="4" destOrd="0" presId="urn:microsoft.com/office/officeart/2005/8/layout/cycle2"/>
    <dgm:cxn modelId="{C9DF6A64-83CC-4FA9-869E-E412C899211D}" type="presParOf" srcId="{B9DEC91F-9132-4B8D-9314-EE77CE1F8BF2}" destId="{CD7B26C9-E86D-4BBB-89DE-B733F2E9D6BF}" srcOrd="5" destOrd="0" presId="urn:microsoft.com/office/officeart/2005/8/layout/cycle2"/>
    <dgm:cxn modelId="{415660F4-4D45-427D-9C04-316D9FB37A50}" type="presParOf" srcId="{CD7B26C9-E86D-4BBB-89DE-B733F2E9D6BF}" destId="{D6550387-CB06-450F-BC79-F82268D2F78A}" srcOrd="0" destOrd="0" presId="urn:microsoft.com/office/officeart/2005/8/layout/cycle2"/>
    <dgm:cxn modelId="{01CB1C26-3918-40A3-BAAC-BA69FA73657E}" type="presParOf" srcId="{B9DEC91F-9132-4B8D-9314-EE77CE1F8BF2}" destId="{1B48B546-860E-45CF-9767-B5CE92A67B50}" srcOrd="6" destOrd="0" presId="urn:microsoft.com/office/officeart/2005/8/layout/cycle2"/>
    <dgm:cxn modelId="{3992DFBF-0326-43F8-B5D0-7DC48C8611F2}" type="presParOf" srcId="{B9DEC91F-9132-4B8D-9314-EE77CE1F8BF2}" destId="{07619FB0-83C2-45E6-BABA-0FAA3B2C1BCA}" srcOrd="7" destOrd="0" presId="urn:microsoft.com/office/officeart/2005/8/layout/cycle2"/>
    <dgm:cxn modelId="{365202F0-3C46-4ECE-BB43-014D9727E493}" type="presParOf" srcId="{07619FB0-83C2-45E6-BABA-0FAA3B2C1BCA}" destId="{2A14654F-253C-4F46-9C3D-081267D10C62}" srcOrd="0" destOrd="0" presId="urn:microsoft.com/office/officeart/2005/8/layout/cycle2"/>
    <dgm:cxn modelId="{6F39E52D-11FD-421E-B901-662DC6B3A934}" type="presParOf" srcId="{B9DEC91F-9132-4B8D-9314-EE77CE1F8BF2}" destId="{7A4C97AD-B3E2-4511-88AE-5BD7BB0C0B2D}" srcOrd="8" destOrd="0" presId="urn:microsoft.com/office/officeart/2005/8/layout/cycle2"/>
    <dgm:cxn modelId="{43866FB5-9D12-4B2F-AFA6-47CA0E649DCD}" type="presParOf" srcId="{B9DEC91F-9132-4B8D-9314-EE77CE1F8BF2}" destId="{2433F53D-C9E7-4D3B-B560-731118556440}" srcOrd="9" destOrd="0" presId="urn:microsoft.com/office/officeart/2005/8/layout/cycle2"/>
    <dgm:cxn modelId="{6B93E4A3-0320-4A69-A0C2-7580004CB615}" type="presParOf" srcId="{2433F53D-C9E7-4D3B-B560-731118556440}" destId="{D4781A5E-D04C-447D-83D9-FF0E17BCA3E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DBFC1-E4C3-4DDE-921A-0A41040DA3C5}" type="datetimeFigureOut">
              <a:rPr lang="en-US" smtClean="0"/>
              <a:pPr/>
              <a:t>4/14/2011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3B7E2-15B1-4BB6-BABF-C47F3892CD0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6F61494-EDA9-4F65-B917-F9294B25AA8E}" type="datetimeFigureOut">
              <a:rPr lang="en-US" smtClean="0"/>
              <a:pPr/>
              <a:t>4/14/2011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C23B832-9ED4-4CA4-A164-6027C712FB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Arc Hydro is a data model for Hydrographic feature locations</a:t>
            </a:r>
          </a:p>
          <a:p>
            <a:pPr lvl="0"/>
            <a:r>
              <a:rPr lang="en-US" dirty="0" smtClean="0"/>
              <a:t>Some of the GIS hydrographic data layers you are using WILL be replaced with Arc Hydro layers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3B832-9ED4-4CA4-A164-6027C712FB30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later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3B832-9ED4-4CA4-A164-6027C712FB30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Shape files, coverages</a:t>
            </a:r>
            <a:r>
              <a:rPr lang="en-US" baseline="0" dirty="0" smtClean="0"/>
              <a:t> still there.</a:t>
            </a:r>
            <a:r>
              <a:rPr lang="en-US" dirty="0" smtClean="0"/>
              <a:t>Central source for hydrographic</a:t>
            </a:r>
            <a:r>
              <a:rPr lang="en-US" baseline="0" dirty="0" smtClean="0"/>
              <a:t> data storage as well as data connectivity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0F9E52-8ABA-47DA-8A08-6C3D7C565C1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Custom feature classes</a:t>
            </a:r>
            <a:r>
              <a:rPr lang="en-US" baseline="0" dirty="0" smtClean="0"/>
              <a:t>, multiple scales, feature level metadata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0F9E52-8ABA-47DA-8A08-6C3D7C565C1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Document process</a:t>
            </a:r>
            <a:r>
              <a:rPr lang="en-US" baseline="0" dirty="0" smtClean="0"/>
              <a:t> and flow.  This is significant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3B832-9ED4-4CA4-A164-6027C712FB30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Connectivity</a:t>
            </a:r>
            <a:r>
              <a:rPr lang="en-US" baseline="0" dirty="0" smtClean="0"/>
              <a:t> among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0F9E52-8ABA-47DA-8A08-6C3D7C565C1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Improved</a:t>
            </a:r>
            <a:r>
              <a:rPr lang="en-US" baseline="0" dirty="0" smtClean="0"/>
              <a:t> data quality – covered on previous slide.  Anything else or use as transition?</a:t>
            </a:r>
          </a:p>
          <a:p>
            <a:endParaRPr lang="en-US" baseline="0" dirty="0" smtClean="0"/>
          </a:p>
          <a:p>
            <a:r>
              <a:rPr lang="en-US" dirty="0" smtClean="0"/>
              <a:t>Integrated data model – covered in earlier slide.  Reinforce</a:t>
            </a:r>
            <a:r>
              <a:rPr lang="en-US" baseline="0" dirty="0" smtClean="0"/>
              <a:t> here?</a:t>
            </a:r>
          </a:p>
          <a:p>
            <a:endParaRPr lang="en-US" baseline="0" dirty="0" smtClean="0"/>
          </a:p>
          <a:p>
            <a:r>
              <a:rPr lang="en-US" baseline="0" dirty="0" smtClean="0"/>
              <a:t>Data consistency – Is this discussed earlier and reinforced here?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3B832-9ED4-4CA4-A164-6027C712FB30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1632BD-8692-4A79-A661-1E340CFDDEA7}" type="slidenum">
              <a:rPr lang="en-US" smtClean="0"/>
              <a:pPr/>
              <a:t>28</a:t>
            </a:fld>
            <a:endParaRPr lang="en-US" dirty="0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Feature</a:t>
            </a:r>
            <a:r>
              <a:rPr lang="en-US" baseline="0" dirty="0" smtClean="0"/>
              <a:t> locations and the spatial attributes.  SAP stores structures as well.  Asset information is stored in SAP.  </a:t>
            </a:r>
          </a:p>
          <a:p>
            <a:endParaRPr lang="en-US" baseline="0" dirty="0" smtClean="0"/>
          </a:p>
          <a:p>
            <a:r>
              <a:rPr lang="en-US" dirty="0" smtClean="0"/>
              <a:t>Single, authoritative source for specific features</a:t>
            </a:r>
            <a:r>
              <a:rPr lang="en-US" baseline="0" dirty="0" smtClean="0"/>
              <a:t> - </a:t>
            </a:r>
            <a:r>
              <a:rPr lang="en-US" baseline="0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igure out how to deal with Monitoring Points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Tie</a:t>
            </a:r>
            <a:r>
              <a:rPr lang="en-US" baseline="0" dirty="0" smtClean="0">
                <a:solidFill>
                  <a:srgbClr val="FF0000"/>
                </a:solidFill>
              </a:rPr>
              <a:t> to enterprise data governance and District policy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3B832-9ED4-4CA4-A164-6027C712FB30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Other hydrographic data products can be placed under the process as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3B832-9ED4-4CA4-A164-6027C712FB30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Drainage areas – Discussed</a:t>
            </a:r>
            <a:r>
              <a:rPr lang="en-US" baseline="0" dirty="0" smtClean="0"/>
              <a:t> earlier, r</a:t>
            </a:r>
            <a:r>
              <a:rPr lang="en-US" dirty="0" smtClean="0"/>
              <a:t>einforce</a:t>
            </a:r>
            <a:r>
              <a:rPr lang="en-US" baseline="0" dirty="0" smtClean="0"/>
              <a:t> here.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3B832-9ED4-4CA4-A164-6027C712FB30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http://vid01.esri.com/winmmedia/archydro.wmv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3B832-9ED4-4CA4-A164-6027C712FB30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i="0" dirty="0" smtClean="0"/>
              <a:t>Requests requiring LOE assessments must be submitted prior to or during Week 1 in order to be reviewed during the current cycle. </a:t>
            </a:r>
            <a:r>
              <a:rPr lang="en-US" b="1" i="0" dirty="0" smtClean="0"/>
              <a:t> </a:t>
            </a:r>
            <a:r>
              <a:rPr lang="en-US" i="0" dirty="0" smtClean="0"/>
              <a:t>Requests submitted after week 1 that require an LOE will be evaluated during the next cycle.</a:t>
            </a:r>
          </a:p>
          <a:p>
            <a:pPr lvl="0"/>
            <a:r>
              <a:rPr lang="en-US" i="0" dirty="0" smtClean="0"/>
              <a:t>Last chance to get requests that do not require LOE classified for review at next Steering Committee meeting.</a:t>
            </a:r>
          </a:p>
          <a:p>
            <a:pPr lvl="0"/>
            <a:r>
              <a:rPr lang="en-US" i="0" dirty="0" smtClean="0"/>
              <a:t>Requests can be submitted after week 4 but will not be authorized by Steering Committee until next cycle.</a:t>
            </a:r>
          </a:p>
          <a:p>
            <a:pPr lvl="0"/>
            <a:r>
              <a:rPr lang="en-US" i="0" dirty="0" smtClean="0"/>
              <a:t>Requests requiring Governance Council review will follow Governance Council schedule and will not be addressed in the next available edit window.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3B832-9ED4-4CA4-A164-6027C712FB30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Operational Passive Data is in DROP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3B832-9ED4-4CA4-A164-6027C712FB30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3B832-9ED4-4CA4-A164-6027C712FB30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i="0" dirty="0" smtClean="0"/>
              <a:t>Requests requiring LOE assessments must be submitted prior to or during Week 1 in order to be reviewed during the current cycle. </a:t>
            </a:r>
            <a:r>
              <a:rPr lang="en-US" b="1" i="0" dirty="0" smtClean="0"/>
              <a:t> </a:t>
            </a:r>
            <a:r>
              <a:rPr lang="en-US" i="0" dirty="0" smtClean="0"/>
              <a:t>Requests submitted after week 1 that require an LOE will be evaluated during the next cycle.</a:t>
            </a:r>
          </a:p>
          <a:p>
            <a:pPr lvl="0"/>
            <a:r>
              <a:rPr lang="en-US" i="0" dirty="0" smtClean="0"/>
              <a:t>Last chance to get requests that do not require LOE classified for review at next Steering Committee meeting.</a:t>
            </a:r>
          </a:p>
          <a:p>
            <a:pPr lvl="0"/>
            <a:r>
              <a:rPr lang="en-US" i="0" dirty="0" smtClean="0"/>
              <a:t>Requests can be submitted after week 4 but will not be authorized by Steering Committee until next cycle.</a:t>
            </a:r>
          </a:p>
          <a:p>
            <a:pPr lvl="0"/>
            <a:r>
              <a:rPr lang="en-US" i="0" dirty="0" smtClean="0"/>
              <a:t>Requests requiring Governance Council review will follow Governance Council schedule and will not be addressed in the next available edit window.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3B832-9ED4-4CA4-A164-6027C712FB30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38101C-F188-40EF-9E90-9C685D4A7A26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3438" cy="3482975"/>
          </a:xfrm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345" y="4416425"/>
            <a:ext cx="5137714" cy="4181475"/>
          </a:xfrm>
        </p:spPr>
        <p:txBody>
          <a:bodyPr/>
          <a:lstStyle/>
          <a:p>
            <a:r>
              <a:rPr lang="en-US" b="1" dirty="0"/>
              <a:t>Notes:</a:t>
            </a:r>
            <a:r>
              <a:rPr lang="en-US" dirty="0"/>
              <a:t>  </a:t>
            </a:r>
          </a:p>
          <a:p>
            <a:r>
              <a:rPr lang="en-US" b="1" dirty="0"/>
              <a:t>Arc Hydro</a:t>
            </a:r>
            <a:r>
              <a:rPr lang="en-US" dirty="0"/>
              <a:t>: Integrated spatial data layers linked to other types of water measurement data, more info next slide</a:t>
            </a:r>
          </a:p>
          <a:p>
            <a:endParaRPr lang="en-US" dirty="0"/>
          </a:p>
          <a:p>
            <a:r>
              <a:rPr lang="en-US" b="1" dirty="0"/>
              <a:t>Industrial partners:</a:t>
            </a:r>
            <a:r>
              <a:rPr lang="en-US" dirty="0"/>
              <a:t> ESRI, Danish Hydraulic Institute, Camp,Dresser and McKee, Dodson and Associates</a:t>
            </a:r>
          </a:p>
          <a:p>
            <a:r>
              <a:rPr lang="en-US" b="1" dirty="0"/>
              <a:t>Government partners:</a:t>
            </a:r>
            <a:r>
              <a:rPr lang="en-US" dirty="0"/>
              <a:t> </a:t>
            </a:r>
          </a:p>
          <a:p>
            <a:r>
              <a:rPr lang="en-US" dirty="0"/>
              <a:t>	Federal: EPA, USGS, Corps of Engineers (Hydrologic Engineering Center)</a:t>
            </a:r>
          </a:p>
          <a:p>
            <a:r>
              <a:rPr lang="en-US" dirty="0"/>
              <a:t>	State: Texas Natural Resource Conservation Commission, Texas Water Development Board</a:t>
            </a:r>
          </a:p>
          <a:p>
            <a:r>
              <a:rPr lang="en-US" dirty="0"/>
              <a:t>	Local: Lower Colorado River Authority, City of Austin, Dept of Watershed Protection</a:t>
            </a:r>
          </a:p>
          <a:p>
            <a:r>
              <a:rPr lang="en-US" b="1" dirty="0"/>
              <a:t>Academic Partners:</a:t>
            </a:r>
            <a:r>
              <a:rPr lang="en-US" dirty="0"/>
              <a:t> University of Texas, Brigham Young University, Utah State University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5D4B42-8305-4077-920C-32D89C81238D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5025" cy="3482975"/>
          </a:xfrm>
          <a:ln/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345" y="4416425"/>
            <a:ext cx="5137714" cy="4181475"/>
          </a:xfrm>
        </p:spPr>
        <p:txBody>
          <a:bodyPr/>
          <a:lstStyle/>
          <a:p>
            <a:r>
              <a:rPr lang="en-US" b="1" dirty="0"/>
              <a:t>Notes:</a:t>
            </a:r>
          </a:p>
          <a:p>
            <a:endParaRPr lang="en-US" dirty="0"/>
          </a:p>
          <a:p>
            <a:pPr>
              <a:buFontTx/>
              <a:buChar char="•"/>
            </a:pPr>
            <a:r>
              <a:rPr lang="en-US" dirty="0"/>
              <a:t>Full model with all water resources feature classes represented (basins, canals, cross-sections, etc.)</a:t>
            </a:r>
          </a:p>
          <a:p>
            <a:pPr>
              <a:buFontTx/>
              <a:buChar char="•"/>
            </a:pPr>
            <a:r>
              <a:rPr lang="en-US" dirty="0"/>
              <a:t>Data linked through relationships</a:t>
            </a:r>
          </a:p>
          <a:p>
            <a:pPr>
              <a:buFontTx/>
              <a:buChar char="•"/>
            </a:pPr>
            <a:r>
              <a:rPr lang="en-US" dirty="0"/>
              <a:t>Backbone– HydroNetwork (HydroEdge, HydroJunction) - click</a:t>
            </a:r>
          </a:p>
          <a:p>
            <a:pPr>
              <a:buFontTx/>
              <a:buChar char="•"/>
            </a:pPr>
            <a:r>
              <a:rPr lang="en-US" dirty="0"/>
              <a:t>Connect to related features – click</a:t>
            </a:r>
          </a:p>
          <a:p>
            <a:pPr>
              <a:buFontTx/>
              <a:buChar char="•"/>
            </a:pPr>
            <a:r>
              <a:rPr lang="en-US" dirty="0"/>
              <a:t>Model also bundled with ESRI toolbox</a:t>
            </a:r>
          </a:p>
          <a:p>
            <a:endParaRPr lang="en-US" dirty="0"/>
          </a:p>
          <a:p>
            <a:pPr>
              <a:buFontTx/>
              <a:buChar char="•"/>
            </a:pPr>
            <a:r>
              <a:rPr lang="en-US" dirty="0"/>
              <a:t>Comprehensive set of data for water resource analysis</a:t>
            </a:r>
          </a:p>
          <a:p>
            <a:pPr>
              <a:buFontTx/>
              <a:buChar char="•"/>
            </a:pPr>
            <a:r>
              <a:rPr lang="en-US" dirty="0"/>
              <a:t>CRWR provides condensed version of primary system features identified here...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93C057-892E-44C6-AC09-1916CFBB216F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2975"/>
          </a:xfrm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737" y="4415791"/>
            <a:ext cx="5136931" cy="4181789"/>
          </a:xfrm>
        </p:spPr>
        <p:txBody>
          <a:bodyPr/>
          <a:lstStyle/>
          <a:p>
            <a:r>
              <a:rPr lang="en-US" b="1" dirty="0"/>
              <a:t>Notes:</a:t>
            </a:r>
          </a:p>
          <a:p>
            <a:pPr>
              <a:buFontTx/>
              <a:buChar char="•"/>
            </a:pPr>
            <a:r>
              <a:rPr lang="en-US" dirty="0"/>
              <a:t>Arc Hydro integrates theses layers into a common framework </a:t>
            </a:r>
          </a:p>
          <a:p>
            <a:pPr>
              <a:buFontTx/>
              <a:buChar char="•"/>
            </a:pPr>
            <a:r>
              <a:rPr lang="en-US" dirty="0"/>
              <a:t>Relationships allow tracing through a network:    rainfall to --  canal network to -- basin outflow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E7403A-E6C7-40D9-8DF5-5D47D0DAD3BC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0F9E52-8ABA-47DA-8A08-6C3D7C565C12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2A500D-EDE2-4D9C-A4EE-11698B1450A2}" type="slidenum">
              <a:rPr lang="en-US" smtClean="0"/>
              <a:pPr/>
              <a:t>10</a:t>
            </a:fld>
            <a:endParaRPr lang="en-US" dirty="0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6612" cy="3484563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6425"/>
            <a:ext cx="5608320" cy="4181475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For AHED we started with four key projects at the District to identify their common needs and enhance and extend Arc Hydro to meet them.</a:t>
            </a:r>
          </a:p>
          <a:p>
            <a:pPr eaLnBrk="1" hangingPunct="1"/>
            <a:endParaRPr lang="en-US" dirty="0" smtClean="0"/>
          </a:p>
          <a:p>
            <a:pPr eaLnBrk="1" hangingPunct="1">
              <a:buFontTx/>
              <a:buChar char="•"/>
            </a:pPr>
            <a:r>
              <a:rPr lang="en-US" dirty="0" smtClean="0"/>
              <a:t>Share one updated source of GIS hydrologic data</a:t>
            </a:r>
          </a:p>
          <a:p>
            <a:pPr eaLnBrk="1" hangingPunct="1">
              <a:buFontTx/>
              <a:buChar char="•"/>
            </a:pPr>
            <a:r>
              <a:rPr lang="en-US" dirty="0" smtClean="0"/>
              <a:t>4 projects share common need for timely &amp; accurate data</a:t>
            </a:r>
          </a:p>
          <a:p>
            <a:pPr eaLnBrk="1" hangingPunct="1">
              <a:buFontTx/>
              <a:buChar char="•"/>
            </a:pPr>
            <a:r>
              <a:rPr lang="en-US" dirty="0" smtClean="0"/>
              <a:t>Have overlapping data needs that can be met through a common data structure</a:t>
            </a:r>
          </a:p>
          <a:p>
            <a:pPr eaLnBrk="1" hangingPunct="1">
              <a:buFontTx/>
              <a:buChar char="•"/>
            </a:pPr>
            <a:r>
              <a:rPr lang="en-US" dirty="0" smtClean="0"/>
              <a:t>Feeding results into and using results from the common data structure 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29DCAF-0D64-41CB-9E91-643DCBEFB7DA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PBS&amp;J</a:t>
            </a:r>
          </a:p>
          <a:p>
            <a:pPr eaLnBrk="1" hangingPunct="1"/>
            <a:r>
              <a:rPr lang="en-US" dirty="0" smtClean="0"/>
              <a:t>UT</a:t>
            </a:r>
          </a:p>
          <a:p>
            <a:pPr eaLnBrk="1" hangingPunct="1"/>
            <a:r>
              <a:rPr lang="en-US" dirty="0" smtClean="0"/>
              <a:t>Describe</a:t>
            </a:r>
            <a:r>
              <a:rPr lang="en-US" baseline="0" dirty="0" smtClean="0"/>
              <a:t> WCU components</a:t>
            </a: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4495800"/>
            <a:ext cx="640080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5410200"/>
            <a:ext cx="6400800" cy="762000"/>
          </a:xfrm>
          <a:effectLst>
            <a:outerShdw dist="17961" dir="2700000" algn="ctr" rotWithShape="0">
              <a:schemeClr val="bg1"/>
            </a:outerShdw>
          </a:effectLst>
        </p:spPr>
        <p:txBody>
          <a:bodyPr/>
          <a:lstStyle>
            <a:lvl1pPr marL="0" indent="0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2038350" cy="5821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04800"/>
            <a:ext cx="5962650" cy="5821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304800"/>
            <a:ext cx="8153400" cy="5821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481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676400"/>
            <a:ext cx="3848100" cy="4449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848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230188" indent="-230188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FFFF66"/>
        </a:buClr>
        <a:buFont typeface="Wingdings" pitchFamily="2" charset="2"/>
        <a:buChar char="§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568325" indent="-223838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FFFF66"/>
        </a:buClr>
        <a:buChar char="•"/>
        <a:defRPr sz="2400">
          <a:solidFill>
            <a:schemeClr val="bg1"/>
          </a:solidFill>
          <a:latin typeface="+mn-lt"/>
        </a:defRPr>
      </a:lvl2pPr>
      <a:lvl3pPr marL="914400" indent="-231775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FFFF66"/>
        </a:buClr>
        <a:buChar char="•"/>
        <a:defRPr sz="2000">
          <a:solidFill>
            <a:schemeClr val="bg1"/>
          </a:solidFill>
          <a:latin typeface="+mn-lt"/>
        </a:defRPr>
      </a:lvl3pPr>
      <a:lvl4pPr marL="1260475" indent="-231775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FFFF66"/>
        </a:buClr>
        <a:buChar char="•"/>
        <a:defRPr>
          <a:solidFill>
            <a:schemeClr val="bg1"/>
          </a:solidFill>
          <a:latin typeface="+mn-lt"/>
        </a:defRPr>
      </a:lvl4pPr>
      <a:lvl5pPr marL="1598613" indent="-223838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FFFF66"/>
        </a:buClr>
        <a:buChar char="•"/>
        <a:defRPr>
          <a:solidFill>
            <a:schemeClr val="bg1"/>
          </a:solidFill>
          <a:latin typeface="+mn-lt"/>
        </a:defRPr>
      </a:lvl5pPr>
      <a:lvl6pPr marL="2055813" indent="-223838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FFFF66"/>
        </a:buClr>
        <a:buChar char="•"/>
        <a:defRPr>
          <a:solidFill>
            <a:schemeClr val="bg1"/>
          </a:solidFill>
          <a:latin typeface="+mn-lt"/>
        </a:defRPr>
      </a:lvl6pPr>
      <a:lvl7pPr marL="2513013" indent="-223838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FFFF66"/>
        </a:buClr>
        <a:buChar char="•"/>
        <a:defRPr>
          <a:solidFill>
            <a:schemeClr val="bg1"/>
          </a:solidFill>
          <a:latin typeface="+mn-lt"/>
        </a:defRPr>
      </a:lvl7pPr>
      <a:lvl8pPr marL="2970213" indent="-223838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FFFF66"/>
        </a:buClr>
        <a:buChar char="•"/>
        <a:defRPr>
          <a:solidFill>
            <a:schemeClr val="bg1"/>
          </a:solidFill>
          <a:latin typeface="+mn-lt"/>
        </a:defRPr>
      </a:lvl8pPr>
      <a:lvl9pPr marL="3427413" indent="-223838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FFFF66"/>
        </a:buClr>
        <a:buChar char="•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Ad.sfwmd.gov\dfsroot\data\egis\data\archydro\AHED_population\Presentations\AWRA2010\trace3\trace3.wmv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file:///\\ad.sfwmd.gov\DFSRoot\data\egis\data\archydro\AHED_population\SDLC-P3\7.0-Deployment\ArcHydro_Video\FULL_VIDEO\ArcHydro_Full_WMV_480p.wm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documentum.sfwmd.gov/webtop/wdk/system/drl/redirecttomain.jsp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AHED</a:t>
            </a:r>
            <a:br>
              <a:rPr lang="en-US" dirty="0" smtClean="0"/>
            </a:br>
            <a:r>
              <a:rPr lang="en-US" dirty="0" smtClean="0"/>
              <a:t>Arc Hydro Enhanced Database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Stakeholder</a:t>
            </a:r>
            <a:r>
              <a:rPr lang="en-US" baseline="0" dirty="0" smtClean="0"/>
              <a:t> Training and Outreach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229600" cy="1066800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/>
              <a:t>What is AHED?</a:t>
            </a:r>
            <a:br>
              <a:rPr lang="en-US" sz="3200" dirty="0" smtClean="0"/>
            </a:br>
            <a:r>
              <a:rPr lang="en-US" sz="1800" b="0" dirty="0" smtClean="0"/>
              <a:t>Arc Hydro Enhanced Database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2800" dirty="0" smtClean="0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514600" y="1828800"/>
            <a:ext cx="4114800" cy="4113213"/>
            <a:chOff x="1584" y="1152"/>
            <a:chExt cx="2592" cy="2591"/>
          </a:xfrm>
        </p:grpSpPr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1584" y="1152"/>
              <a:ext cx="2592" cy="2591"/>
              <a:chOff x="1584" y="1152"/>
              <a:chExt cx="2592" cy="2591"/>
            </a:xfrm>
          </p:grpSpPr>
          <p:sp>
            <p:nvSpPr>
              <p:cNvPr id="9232" name="Oval 4"/>
              <p:cNvSpPr>
                <a:spLocks noChangeArrowheads="1"/>
              </p:cNvSpPr>
              <p:nvPr/>
            </p:nvSpPr>
            <p:spPr bwMode="auto">
              <a:xfrm>
                <a:off x="1584" y="1152"/>
                <a:ext cx="2592" cy="2591"/>
              </a:xfrm>
              <a:prstGeom prst="ellipse">
                <a:avLst/>
              </a:prstGeom>
              <a:noFill/>
              <a:ln w="41275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233" name="Oval 5"/>
              <p:cNvSpPr>
                <a:spLocks noChangeArrowheads="1"/>
              </p:cNvSpPr>
              <p:nvPr/>
            </p:nvSpPr>
            <p:spPr bwMode="auto">
              <a:xfrm>
                <a:off x="2139" y="1735"/>
                <a:ext cx="1482" cy="1426"/>
              </a:xfrm>
              <a:prstGeom prst="ellipse">
                <a:avLst/>
              </a:prstGeom>
              <a:solidFill>
                <a:srgbClr val="CCFFFF"/>
              </a:solidFill>
              <a:ln w="190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b="0" dirty="0">
                    <a:solidFill>
                      <a:srgbClr val="000066"/>
                    </a:solidFill>
                    <a:latin typeface="Arial" charset="0"/>
                  </a:rPr>
                  <a:t>Existing </a:t>
                </a:r>
              </a:p>
              <a:p>
                <a:pPr algn="ctr" eaLnBrk="1" hangingPunct="1"/>
                <a:r>
                  <a:rPr lang="en-US" b="0" dirty="0">
                    <a:solidFill>
                      <a:srgbClr val="000066"/>
                    </a:solidFill>
                    <a:latin typeface="Arial" charset="0"/>
                  </a:rPr>
                  <a:t>Arc Hydro </a:t>
                </a:r>
              </a:p>
              <a:p>
                <a:pPr algn="ctr" eaLnBrk="1" hangingPunct="1"/>
                <a:r>
                  <a:rPr lang="en-US" b="0" dirty="0">
                    <a:solidFill>
                      <a:srgbClr val="000066"/>
                    </a:solidFill>
                    <a:latin typeface="Arial" charset="0"/>
                  </a:rPr>
                  <a:t>Framework</a:t>
                </a:r>
              </a:p>
            </p:txBody>
          </p:sp>
        </p:grpSp>
        <p:sp>
          <p:nvSpPr>
            <p:cNvPr id="478214" name="Text Box 6"/>
            <p:cNvSpPr txBox="1">
              <a:spLocks noChangeArrowheads="1"/>
            </p:cNvSpPr>
            <p:nvPr/>
          </p:nvSpPr>
          <p:spPr bwMode="auto">
            <a:xfrm>
              <a:off x="1920" y="1248"/>
              <a:ext cx="1968" cy="44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2000" b="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Enhanced </a:t>
              </a:r>
            </a:p>
            <a:p>
              <a:pPr algn="ctr" eaLnBrk="1" hangingPunct="1">
                <a:defRPr/>
              </a:pPr>
              <a:r>
                <a:rPr lang="en-US" sz="2000" b="0" dirty="0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Arc Hydro Framework</a:t>
              </a:r>
            </a:p>
          </p:txBody>
        </p:sp>
      </p:grpSp>
      <p:sp>
        <p:nvSpPr>
          <p:cNvPr id="9220" name="Oval 7" descr="Water droplets"/>
          <p:cNvSpPr>
            <a:spLocks noChangeArrowheads="1"/>
          </p:cNvSpPr>
          <p:nvPr/>
        </p:nvSpPr>
        <p:spPr bwMode="auto">
          <a:xfrm>
            <a:off x="6710363" y="1527175"/>
            <a:ext cx="2052637" cy="1901825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800" b="0" dirty="0">
                <a:solidFill>
                  <a:srgbClr val="000066"/>
                </a:solidFill>
                <a:latin typeface="Arial" charset="0"/>
              </a:rPr>
              <a:t>Operations </a:t>
            </a:r>
          </a:p>
          <a:p>
            <a:pPr algn="ctr" eaLnBrk="1" hangingPunct="1"/>
            <a:r>
              <a:rPr lang="en-US" sz="1800" b="0" dirty="0">
                <a:solidFill>
                  <a:srgbClr val="000066"/>
                </a:solidFill>
                <a:latin typeface="Arial" charset="0"/>
              </a:rPr>
              <a:t>Decision </a:t>
            </a:r>
          </a:p>
          <a:p>
            <a:pPr algn="ctr" eaLnBrk="1" hangingPunct="1"/>
            <a:r>
              <a:rPr lang="en-US" sz="1800" b="0" dirty="0">
                <a:solidFill>
                  <a:srgbClr val="000066"/>
                </a:solidFill>
                <a:latin typeface="Arial" charset="0"/>
              </a:rPr>
              <a:t>Support System</a:t>
            </a:r>
          </a:p>
        </p:txBody>
      </p:sp>
      <p:sp>
        <p:nvSpPr>
          <p:cNvPr id="9221" name="Oval 8" descr="Water droplets"/>
          <p:cNvSpPr>
            <a:spLocks noChangeArrowheads="1"/>
          </p:cNvSpPr>
          <p:nvPr/>
        </p:nvSpPr>
        <p:spPr bwMode="auto">
          <a:xfrm>
            <a:off x="381000" y="1527175"/>
            <a:ext cx="2052638" cy="1901825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800" b="0" dirty="0">
                <a:solidFill>
                  <a:srgbClr val="000066"/>
                </a:solidFill>
                <a:latin typeface="Arial" charset="0"/>
              </a:rPr>
              <a:t>Hydroperiod </a:t>
            </a:r>
          </a:p>
          <a:p>
            <a:pPr algn="ctr" eaLnBrk="1" hangingPunct="1"/>
            <a:r>
              <a:rPr lang="en-US" sz="1800" b="0" dirty="0">
                <a:solidFill>
                  <a:srgbClr val="000066"/>
                </a:solidFill>
                <a:latin typeface="Arial" charset="0"/>
              </a:rPr>
              <a:t>Analysis</a:t>
            </a:r>
          </a:p>
        </p:txBody>
      </p:sp>
      <p:sp>
        <p:nvSpPr>
          <p:cNvPr id="9222" name="Oval 3" descr="Water droplets"/>
          <p:cNvSpPr>
            <a:spLocks noChangeArrowheads="1"/>
          </p:cNvSpPr>
          <p:nvPr/>
        </p:nvSpPr>
        <p:spPr bwMode="auto">
          <a:xfrm>
            <a:off x="6788150" y="4191000"/>
            <a:ext cx="2051050" cy="1901825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800" b="0" dirty="0">
                <a:solidFill>
                  <a:srgbClr val="000066"/>
                </a:solidFill>
                <a:latin typeface="Arial" charset="0"/>
              </a:rPr>
              <a:t>Regional </a:t>
            </a:r>
          </a:p>
          <a:p>
            <a:pPr algn="ctr" eaLnBrk="1" hangingPunct="1"/>
            <a:r>
              <a:rPr lang="en-US" sz="1800" b="0" dirty="0">
                <a:solidFill>
                  <a:srgbClr val="000066"/>
                </a:solidFill>
                <a:latin typeface="Arial" charset="0"/>
              </a:rPr>
              <a:t>Simulation </a:t>
            </a:r>
          </a:p>
          <a:p>
            <a:pPr algn="ctr" eaLnBrk="1" hangingPunct="1"/>
            <a:r>
              <a:rPr lang="en-US" sz="1800" b="0" dirty="0">
                <a:solidFill>
                  <a:srgbClr val="000066"/>
                </a:solidFill>
                <a:latin typeface="Arial" charset="0"/>
              </a:rPr>
              <a:t>Model</a:t>
            </a:r>
          </a:p>
        </p:txBody>
      </p:sp>
      <p:sp>
        <p:nvSpPr>
          <p:cNvPr id="9223" name="Oval 9" descr="Water droplets"/>
          <p:cNvSpPr>
            <a:spLocks noChangeArrowheads="1"/>
          </p:cNvSpPr>
          <p:nvPr/>
        </p:nvSpPr>
        <p:spPr bwMode="auto">
          <a:xfrm>
            <a:off x="304800" y="4191000"/>
            <a:ext cx="2051050" cy="1901825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800" b="0" dirty="0">
                <a:solidFill>
                  <a:srgbClr val="000066"/>
                </a:solidFill>
                <a:latin typeface="Arial" charset="0"/>
              </a:rPr>
              <a:t>Flood </a:t>
            </a:r>
          </a:p>
          <a:p>
            <a:pPr algn="ctr" eaLnBrk="1" hangingPunct="1"/>
            <a:r>
              <a:rPr lang="en-US" sz="1800" b="0" dirty="0">
                <a:solidFill>
                  <a:srgbClr val="000066"/>
                </a:solidFill>
                <a:latin typeface="Arial" charset="0"/>
              </a:rPr>
              <a:t>Hydrology &amp; </a:t>
            </a:r>
          </a:p>
          <a:p>
            <a:pPr algn="ctr" eaLnBrk="1" hangingPunct="1"/>
            <a:r>
              <a:rPr lang="en-US" sz="1800" b="0" dirty="0">
                <a:solidFill>
                  <a:srgbClr val="000066"/>
                </a:solidFill>
                <a:latin typeface="Arial" charset="0"/>
              </a:rPr>
              <a:t>Hydraulics</a:t>
            </a:r>
          </a:p>
        </p:txBody>
      </p:sp>
      <p:sp>
        <p:nvSpPr>
          <p:cNvPr id="9224" name="AutoShape 10"/>
          <p:cNvSpPr>
            <a:spLocks noChangeArrowheads="1"/>
          </p:cNvSpPr>
          <p:nvPr/>
        </p:nvSpPr>
        <p:spPr bwMode="auto">
          <a:xfrm rot="1456065">
            <a:off x="2362200" y="2895600"/>
            <a:ext cx="992188" cy="492125"/>
          </a:xfrm>
          <a:prstGeom prst="leftRightArrow">
            <a:avLst>
              <a:gd name="adj1" fmla="val 50000"/>
              <a:gd name="adj2" fmla="val 40323"/>
            </a:avLst>
          </a:prstGeom>
          <a:solidFill>
            <a:srgbClr val="ADEFF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25" name="AutoShape 11"/>
          <p:cNvSpPr>
            <a:spLocks noChangeArrowheads="1"/>
          </p:cNvSpPr>
          <p:nvPr/>
        </p:nvSpPr>
        <p:spPr bwMode="auto">
          <a:xfrm rot="1632531">
            <a:off x="5715000" y="4343400"/>
            <a:ext cx="1066800" cy="492125"/>
          </a:xfrm>
          <a:prstGeom prst="leftRightArrow">
            <a:avLst>
              <a:gd name="adj1" fmla="val 50000"/>
              <a:gd name="adj2" fmla="val 43355"/>
            </a:avLst>
          </a:prstGeom>
          <a:solidFill>
            <a:srgbClr val="ADEFF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 rot="-1720628">
            <a:off x="5641975" y="2816225"/>
            <a:ext cx="1060450" cy="492125"/>
          </a:xfrm>
          <a:prstGeom prst="leftRightArrow">
            <a:avLst>
              <a:gd name="adj1" fmla="val 50000"/>
              <a:gd name="adj2" fmla="val 43097"/>
            </a:avLst>
          </a:prstGeom>
          <a:solidFill>
            <a:srgbClr val="ADEFF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227" name="AutoShape 13"/>
          <p:cNvSpPr>
            <a:spLocks noChangeArrowheads="1"/>
          </p:cNvSpPr>
          <p:nvPr/>
        </p:nvSpPr>
        <p:spPr bwMode="auto">
          <a:xfrm rot="-1720628">
            <a:off x="2379663" y="4321175"/>
            <a:ext cx="1054100" cy="493713"/>
          </a:xfrm>
          <a:prstGeom prst="leftRightArrow">
            <a:avLst>
              <a:gd name="adj1" fmla="val 50000"/>
              <a:gd name="adj2" fmla="val 42701"/>
            </a:avLst>
          </a:prstGeom>
          <a:solidFill>
            <a:srgbClr val="ADEFF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78228" name="Rectangle 20"/>
          <p:cNvSpPr>
            <a:spLocks noChangeArrowheads="1"/>
          </p:cNvSpPr>
          <p:nvPr/>
        </p:nvSpPr>
        <p:spPr bwMode="auto">
          <a:xfrm>
            <a:off x="4038600" y="5181600"/>
            <a:ext cx="1524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AHED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772400" cy="762000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/>
              <a:t>AHED </a:t>
            </a:r>
            <a:r>
              <a:rPr lang="en-US" dirty="0" smtClean="0"/>
              <a:t>Enhancements</a:t>
            </a:r>
            <a:endParaRPr lang="en-US" sz="3200" dirty="0" smtClean="0"/>
          </a:p>
        </p:txBody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229600" cy="4495800"/>
          </a:xfrm>
        </p:spPr>
        <p:txBody>
          <a:bodyPr/>
          <a:lstStyle/>
          <a:p>
            <a:pPr>
              <a:lnSpc>
                <a:spcPct val="75000"/>
              </a:lnSpc>
              <a:buFont typeface="Wingdings" pitchFamily="2" charset="2"/>
              <a:buNone/>
              <a:defRPr/>
            </a:pPr>
            <a:endParaRPr lang="en-US" sz="2000" dirty="0" smtClean="0"/>
          </a:p>
          <a:p>
            <a:pPr>
              <a:lnSpc>
                <a:spcPct val="100000"/>
              </a:lnSpc>
              <a:defRPr/>
            </a:pPr>
            <a:r>
              <a:rPr lang="en-US" sz="2400" b="0" dirty="0" smtClean="0"/>
              <a:t>Includes </a:t>
            </a:r>
            <a:r>
              <a:rPr lang="en-US" sz="2400" dirty="0" smtClean="0"/>
              <a:t>s</a:t>
            </a:r>
            <a:r>
              <a:rPr lang="en-US" sz="2400" b="0" dirty="0" smtClean="0"/>
              <a:t>tructures in the database</a:t>
            </a:r>
          </a:p>
          <a:p>
            <a:pPr>
              <a:lnSpc>
                <a:spcPct val="100000"/>
              </a:lnSpc>
              <a:defRPr/>
            </a:pPr>
            <a:r>
              <a:rPr lang="en-US" sz="2400" b="0" dirty="0" smtClean="0"/>
              <a:t>Establishes data structures to support multiple scales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000" dirty="0" smtClean="0"/>
              <a:t>4 levels of drainage areas</a:t>
            </a:r>
            <a:endParaRPr lang="en-US" sz="2000" b="0" dirty="0" smtClean="0"/>
          </a:p>
          <a:p>
            <a:pPr>
              <a:lnSpc>
                <a:spcPct val="100000"/>
              </a:lnSpc>
              <a:defRPr/>
            </a:pPr>
            <a:r>
              <a:rPr lang="en-US" sz="2400" b="0" dirty="0" smtClean="0"/>
              <a:t>Provides feature-level metadata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000" dirty="0" smtClean="0"/>
              <a:t>Get source information at record level</a:t>
            </a:r>
          </a:p>
          <a:p>
            <a:pPr>
              <a:lnSpc>
                <a:spcPct val="100000"/>
              </a:lnSpc>
              <a:defRPr/>
            </a:pPr>
            <a:r>
              <a:rPr lang="en-US" sz="2400" dirty="0" smtClean="0"/>
              <a:t>Incorporates rain areas and rain mesh</a:t>
            </a:r>
          </a:p>
          <a:p>
            <a:pPr>
              <a:lnSpc>
                <a:spcPct val="100000"/>
              </a:lnSpc>
              <a:defRPr/>
            </a:pPr>
            <a:r>
              <a:rPr lang="en-US" sz="2400" dirty="0" smtClean="0"/>
              <a:t>Implements </a:t>
            </a:r>
            <a:r>
              <a:rPr lang="en-US" sz="2400" b="0" dirty="0" smtClean="0"/>
              <a:t>components of water </a:t>
            </a:r>
            <a:r>
              <a:rPr lang="en-US" sz="2400" dirty="0" smtClean="0"/>
              <a:t>c</a:t>
            </a:r>
            <a:r>
              <a:rPr lang="en-US" sz="2400" b="0" dirty="0" smtClean="0"/>
              <a:t>ontrol </a:t>
            </a:r>
            <a:r>
              <a:rPr lang="en-US" sz="2400" dirty="0" smtClean="0"/>
              <a:t>u</a:t>
            </a:r>
            <a:r>
              <a:rPr lang="en-US" sz="2400" b="0" dirty="0" smtClean="0"/>
              <a:t>nits in geodatabase</a:t>
            </a:r>
          </a:p>
          <a:p>
            <a:pPr>
              <a:lnSpc>
                <a:spcPct val="100000"/>
              </a:lnSpc>
              <a:defRPr/>
            </a:pPr>
            <a:endParaRPr lang="en-US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6400800" cy="9906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AHED Enhancements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400" dirty="0" smtClean="0"/>
              <a:t>Supports National Hydrography Dataset (NHD)</a:t>
            </a:r>
          </a:p>
          <a:p>
            <a:pPr lvl="1"/>
            <a:r>
              <a:rPr lang="en-US" sz="2200" dirty="0" smtClean="0"/>
              <a:t>Maintains NHD-specific schema elements  in AHED</a:t>
            </a:r>
          </a:p>
          <a:p>
            <a:pPr lvl="1"/>
            <a:r>
              <a:rPr lang="en-US" sz="2200" dirty="0" smtClean="0"/>
              <a:t>Tracks NHD changes made in AHED</a:t>
            </a:r>
          </a:p>
          <a:p>
            <a:pPr lvl="1"/>
            <a:r>
              <a:rPr lang="en-US" sz="2200" dirty="0" smtClean="0"/>
              <a:t>Provides opportunities to support Florida’s NHD Data Steward with SFWMD’s work</a:t>
            </a:r>
            <a:endParaRPr lang="en-US" dirty="0" smtClean="0"/>
          </a:p>
          <a:p>
            <a:r>
              <a:rPr lang="en-US" sz="2400" dirty="0" smtClean="0"/>
              <a:t>Establishes common data source for projects</a:t>
            </a:r>
          </a:p>
          <a:p>
            <a:pPr>
              <a:lnSpc>
                <a:spcPct val="100000"/>
              </a:lnSpc>
              <a:defRPr/>
            </a:pPr>
            <a:r>
              <a:rPr lang="en-US" sz="2400" dirty="0" smtClean="0"/>
              <a:t>Expands timeseries concepts to support </a:t>
            </a:r>
            <a:r>
              <a:rPr lang="en-US" sz="2400" dirty="0" err="1" smtClean="0"/>
              <a:t>hydroperiod</a:t>
            </a:r>
            <a:r>
              <a:rPr lang="en-US" sz="2400" dirty="0" smtClean="0"/>
              <a:t> analysis in ArcGIS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6400800" cy="990600"/>
          </a:xfrm>
        </p:spPr>
        <p:txBody>
          <a:bodyPr/>
          <a:lstStyle/>
          <a:p>
            <a:r>
              <a:rPr lang="en-US" dirty="0" smtClean="0"/>
              <a:t>AHED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752600"/>
            <a:ext cx="7543800" cy="4373563"/>
          </a:xfrm>
        </p:spPr>
        <p:txBody>
          <a:bodyPr/>
          <a:lstStyle/>
          <a:p>
            <a:r>
              <a:rPr lang="en-US" dirty="0" smtClean="0"/>
              <a:t>Feature Datasets</a:t>
            </a:r>
          </a:p>
          <a:p>
            <a:r>
              <a:rPr lang="en-US" dirty="0" smtClean="0"/>
              <a:t>Relationship Classes</a:t>
            </a:r>
          </a:p>
          <a:p>
            <a:r>
              <a:rPr lang="en-US" dirty="0" smtClean="0"/>
              <a:t>Domains &amp; Subtypes</a:t>
            </a:r>
          </a:p>
          <a:p>
            <a:r>
              <a:rPr lang="en-US" dirty="0" smtClean="0"/>
              <a:t>Geometric Network (Hydro Network)</a:t>
            </a:r>
          </a:p>
          <a:p>
            <a:r>
              <a:rPr lang="en-US" dirty="0" smtClean="0"/>
              <a:t>Topology Class</a:t>
            </a:r>
          </a:p>
          <a:p>
            <a:r>
              <a:rPr lang="en-US" dirty="0" smtClean="0"/>
              <a:t>Tables and Views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772400" cy="990600"/>
          </a:xfrm>
        </p:spPr>
        <p:txBody>
          <a:bodyPr/>
          <a:lstStyle/>
          <a:p>
            <a:pPr algn="ctr"/>
            <a:r>
              <a:rPr lang="en-US" dirty="0" smtClean="0"/>
              <a:t>Drainage Area Nomenclature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848600" cy="533399"/>
          </a:xfrm>
        </p:spPr>
        <p:txBody>
          <a:bodyPr/>
          <a:lstStyle/>
          <a:p>
            <a:r>
              <a:rPr lang="en-US" dirty="0" smtClean="0"/>
              <a:t>Adopted from USGS for consistency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19200" y="2514600"/>
          <a:ext cx="6629400" cy="3168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687"/>
                <a:gridCol w="2403158"/>
                <a:gridCol w="2154555"/>
              </a:tblGrid>
              <a:tr h="68001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SFWMD (Legacy)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AHED / USGS</a:t>
                      </a:r>
                    </a:p>
                    <a:p>
                      <a:pPr algn="ctr"/>
                      <a:r>
                        <a:rPr lang="en-US" dirty="0" smtClean="0"/>
                        <a:t>SFWMD (Adopted)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HUC Digits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6298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Region </a:t>
                      </a:r>
                      <a:r>
                        <a:rPr lang="en-US" sz="1000" b="1" dirty="0" smtClean="0"/>
                        <a:t>(not in AHED)</a:t>
                      </a:r>
                      <a:endParaRPr lang="en-US" sz="1000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</a:t>
                      </a:r>
                      <a:endParaRPr lang="en-US" sz="1600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5000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SubRegion </a:t>
                      </a:r>
                      <a:r>
                        <a:rPr lang="en-US" sz="1000" b="1" dirty="0" smtClean="0"/>
                        <a:t>(not in AHED)</a:t>
                      </a:r>
                      <a:endParaRPr lang="en-US" sz="1000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4</a:t>
                      </a:r>
                      <a:endParaRPr lang="en-US" sz="1600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9397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Basin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6</a:t>
                      </a:r>
                      <a:endParaRPr lang="en-US" sz="1600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93978">
                <a:tc>
                  <a:txBody>
                    <a:bodyPr/>
                    <a:lstStyle/>
                    <a:p>
                      <a:r>
                        <a:rPr lang="en-US" i="1" dirty="0" smtClean="0"/>
                        <a:t>Watershed</a:t>
                      </a:r>
                      <a:endParaRPr lang="en-US" i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SubBasin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8</a:t>
                      </a:r>
                      <a:endParaRPr lang="en-US" sz="1600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93978">
                <a:tc>
                  <a:txBody>
                    <a:bodyPr/>
                    <a:lstStyle/>
                    <a:p>
                      <a:r>
                        <a:rPr lang="en-US" i="1" dirty="0" smtClean="0"/>
                        <a:t>Basin (dbasins)</a:t>
                      </a:r>
                      <a:endParaRPr lang="en-US" i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Watershed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10</a:t>
                      </a:r>
                      <a:endParaRPr lang="en-US" sz="1600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93978">
                <a:tc>
                  <a:txBody>
                    <a:bodyPr/>
                    <a:lstStyle/>
                    <a:p>
                      <a:r>
                        <a:rPr lang="en-US" i="1" dirty="0" smtClean="0"/>
                        <a:t>Subbasin</a:t>
                      </a:r>
                      <a:endParaRPr lang="en-US" i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SubWatershed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12</a:t>
                      </a:r>
                      <a:endParaRPr lang="en-US" sz="1600" b="1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7010400" cy="990600"/>
          </a:xfrm>
        </p:spPr>
        <p:txBody>
          <a:bodyPr/>
          <a:lstStyle/>
          <a:p>
            <a:r>
              <a:rPr lang="en-US" sz="2800" dirty="0" smtClean="0"/>
              <a:t>AHED: An Integrated Data Model</a:t>
            </a:r>
            <a:endParaRPr lang="en-US" sz="2800" dirty="0"/>
          </a:p>
        </p:txBody>
      </p:sp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1"/>
            <a:ext cx="1754244" cy="3047999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7578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9091" y="3810000"/>
            <a:ext cx="1754909" cy="304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7578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3400"/>
            <a:ext cx="1744206" cy="304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2133600"/>
            <a:ext cx="1772356" cy="304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578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91400" y="533400"/>
            <a:ext cx="1752600" cy="3053906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21" name="Right Arrow 20"/>
          <p:cNvSpPr/>
          <p:nvPr/>
        </p:nvSpPr>
        <p:spPr bwMode="auto">
          <a:xfrm rot="2700000">
            <a:off x="2122345" y="2380184"/>
            <a:ext cx="1143000" cy="381000"/>
          </a:xfrm>
          <a:prstGeom prst="rightArrow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-2100000">
            <a:off x="2122345" y="4818585"/>
            <a:ext cx="1143000" cy="381000"/>
          </a:xfrm>
          <a:prstGeom prst="rightArrow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ight Arrow 23"/>
          <p:cNvSpPr/>
          <p:nvPr/>
        </p:nvSpPr>
        <p:spPr bwMode="auto">
          <a:xfrm rot="8400000">
            <a:off x="5932345" y="2380184"/>
            <a:ext cx="1143000" cy="381000"/>
          </a:xfrm>
          <a:prstGeom prst="rightArrow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-8400000">
            <a:off x="5910916" y="4844116"/>
            <a:ext cx="1143000" cy="381000"/>
          </a:xfrm>
          <a:prstGeom prst="rightArrow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124200"/>
            <a:ext cx="83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Watersheds</a:t>
            </a:r>
            <a:endParaRPr lang="en-US" sz="9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477000"/>
            <a:ext cx="1295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Monitoring Points</a:t>
            </a:r>
            <a:endParaRPr lang="en-US" sz="9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391400" y="32004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Canals / Waterbodies</a:t>
            </a:r>
            <a:endParaRPr lang="en-US" sz="9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391400" y="6477000"/>
            <a:ext cx="83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/>
              <a:t>Structures</a:t>
            </a:r>
            <a:endParaRPr lang="en-US" sz="9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0" y="228600"/>
            <a:ext cx="6629400" cy="990600"/>
          </a:xfrm>
        </p:spPr>
        <p:txBody>
          <a:bodyPr/>
          <a:lstStyle/>
          <a:p>
            <a:pPr>
              <a:defRPr/>
            </a:pPr>
            <a:r>
              <a:rPr lang="en-US" sz="3000" b="0" dirty="0" smtClean="0"/>
              <a:t>The Database</a:t>
            </a:r>
          </a:p>
        </p:txBody>
      </p:sp>
      <p:pic>
        <p:nvPicPr>
          <p:cNvPr id="5509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3700" y="381000"/>
            <a:ext cx="2859088" cy="647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50918" name="Rectangle 6"/>
          <p:cNvSpPr>
            <a:spLocks noChangeArrowheads="1"/>
          </p:cNvSpPr>
          <p:nvPr/>
        </p:nvSpPr>
        <p:spPr bwMode="auto">
          <a:xfrm>
            <a:off x="3238500" y="2743200"/>
            <a:ext cx="2438400" cy="2743200"/>
          </a:xfrm>
          <a:prstGeom prst="rect">
            <a:avLst/>
          </a:prstGeom>
          <a:solidFill>
            <a:schemeClr val="accent2">
              <a:alpha val="30196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919" name="Text Box 7"/>
          <p:cNvSpPr txBox="1">
            <a:spLocks noChangeArrowheads="1"/>
          </p:cNvSpPr>
          <p:nvPr/>
        </p:nvSpPr>
        <p:spPr bwMode="auto">
          <a:xfrm>
            <a:off x="1066800" y="914400"/>
            <a:ext cx="189547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rgbClr val="FF0000"/>
                </a:solidFill>
                <a:latin typeface="Tahoma" charset="0"/>
              </a:rPr>
              <a:t>Feature Datasets</a:t>
            </a:r>
          </a:p>
        </p:txBody>
      </p:sp>
      <p:sp>
        <p:nvSpPr>
          <p:cNvPr id="550920" name="Rectangle 8"/>
          <p:cNvSpPr>
            <a:spLocks noChangeArrowheads="1"/>
          </p:cNvSpPr>
          <p:nvPr/>
        </p:nvSpPr>
        <p:spPr bwMode="auto">
          <a:xfrm>
            <a:off x="3238500" y="533400"/>
            <a:ext cx="2438400" cy="533400"/>
          </a:xfrm>
          <a:prstGeom prst="rect">
            <a:avLst/>
          </a:prstGeom>
          <a:solidFill>
            <a:srgbClr val="FFCC00">
              <a:alpha val="30196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921" name="Text Box 9"/>
          <p:cNvSpPr txBox="1">
            <a:spLocks noChangeArrowheads="1"/>
          </p:cNvSpPr>
          <p:nvPr/>
        </p:nvSpPr>
        <p:spPr bwMode="auto">
          <a:xfrm>
            <a:off x="1300163" y="3810000"/>
            <a:ext cx="15081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accent2"/>
                </a:solidFill>
                <a:latin typeface="Tahoma" charset="0"/>
              </a:rPr>
              <a:t>Relationships</a:t>
            </a:r>
          </a:p>
        </p:txBody>
      </p:sp>
      <p:sp>
        <p:nvSpPr>
          <p:cNvPr id="550922" name="Text Box 10"/>
          <p:cNvSpPr txBox="1">
            <a:spLocks noChangeArrowheads="1"/>
          </p:cNvSpPr>
          <p:nvPr/>
        </p:nvSpPr>
        <p:spPr bwMode="auto">
          <a:xfrm>
            <a:off x="1714500" y="2209800"/>
            <a:ext cx="83978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rgbClr val="66FFFF"/>
                </a:solidFill>
                <a:latin typeface="Tahoma" charset="0"/>
              </a:rPr>
              <a:t>Tables</a:t>
            </a:r>
          </a:p>
        </p:txBody>
      </p:sp>
      <p:sp>
        <p:nvSpPr>
          <p:cNvPr id="550923" name="Rectangle 11"/>
          <p:cNvSpPr>
            <a:spLocks noChangeArrowheads="1"/>
          </p:cNvSpPr>
          <p:nvPr/>
        </p:nvSpPr>
        <p:spPr bwMode="auto">
          <a:xfrm>
            <a:off x="3238500" y="2133600"/>
            <a:ext cx="2438400" cy="609600"/>
          </a:xfrm>
          <a:prstGeom prst="rect">
            <a:avLst/>
          </a:prstGeom>
          <a:solidFill>
            <a:srgbClr val="CCFFFF">
              <a:alpha val="30196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924" name="Rectangle 12"/>
          <p:cNvSpPr>
            <a:spLocks noChangeArrowheads="1"/>
          </p:cNvSpPr>
          <p:nvPr/>
        </p:nvSpPr>
        <p:spPr bwMode="auto">
          <a:xfrm>
            <a:off x="3238500" y="1066800"/>
            <a:ext cx="2438400" cy="533400"/>
          </a:xfrm>
          <a:prstGeom prst="rect">
            <a:avLst/>
          </a:prstGeom>
          <a:solidFill>
            <a:srgbClr val="CCFFFF">
              <a:alpha val="30196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926" name="Rectangle 14"/>
          <p:cNvSpPr>
            <a:spLocks noChangeArrowheads="1"/>
          </p:cNvSpPr>
          <p:nvPr/>
        </p:nvSpPr>
        <p:spPr bwMode="auto">
          <a:xfrm>
            <a:off x="3238500" y="1600200"/>
            <a:ext cx="2438400" cy="304800"/>
          </a:xfrm>
          <a:prstGeom prst="rect">
            <a:avLst/>
          </a:prstGeom>
          <a:solidFill>
            <a:schemeClr val="accent2">
              <a:alpha val="30196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927" name="Rectangle 15"/>
          <p:cNvSpPr>
            <a:spLocks noChangeArrowheads="1"/>
          </p:cNvSpPr>
          <p:nvPr/>
        </p:nvSpPr>
        <p:spPr bwMode="auto">
          <a:xfrm>
            <a:off x="3238500" y="6019800"/>
            <a:ext cx="2438400" cy="533400"/>
          </a:xfrm>
          <a:prstGeom prst="rect">
            <a:avLst/>
          </a:prstGeom>
          <a:solidFill>
            <a:schemeClr val="accent2">
              <a:alpha val="30196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928" name="Rectangle 16"/>
          <p:cNvSpPr>
            <a:spLocks noChangeArrowheads="1"/>
          </p:cNvSpPr>
          <p:nvPr/>
        </p:nvSpPr>
        <p:spPr bwMode="auto">
          <a:xfrm>
            <a:off x="3238500" y="6553200"/>
            <a:ext cx="2438400" cy="304800"/>
          </a:xfrm>
          <a:prstGeom prst="rect">
            <a:avLst/>
          </a:prstGeom>
          <a:solidFill>
            <a:srgbClr val="CCFFFF">
              <a:alpha val="30196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929" name="Rectangle 17"/>
          <p:cNvSpPr>
            <a:spLocks noChangeArrowheads="1"/>
          </p:cNvSpPr>
          <p:nvPr/>
        </p:nvSpPr>
        <p:spPr bwMode="auto">
          <a:xfrm>
            <a:off x="3238500" y="5486400"/>
            <a:ext cx="2438400" cy="533400"/>
          </a:xfrm>
          <a:prstGeom prst="rect">
            <a:avLst/>
          </a:prstGeom>
          <a:solidFill>
            <a:srgbClr val="CCFFFF">
              <a:alpha val="30196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930" name="Rectangle 18"/>
          <p:cNvSpPr>
            <a:spLocks noChangeArrowheads="1"/>
          </p:cNvSpPr>
          <p:nvPr/>
        </p:nvSpPr>
        <p:spPr bwMode="auto">
          <a:xfrm>
            <a:off x="3238500" y="1905000"/>
            <a:ext cx="2438400" cy="152400"/>
          </a:xfrm>
          <a:prstGeom prst="rect">
            <a:avLst/>
          </a:prstGeom>
          <a:solidFill>
            <a:srgbClr val="CCFFFF">
              <a:alpha val="30196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931" name="Rectangle 19"/>
          <p:cNvSpPr>
            <a:spLocks noChangeArrowheads="1"/>
          </p:cNvSpPr>
          <p:nvPr/>
        </p:nvSpPr>
        <p:spPr bwMode="auto">
          <a:xfrm>
            <a:off x="3238500" y="2057400"/>
            <a:ext cx="2438400" cy="76200"/>
          </a:xfrm>
          <a:prstGeom prst="rect">
            <a:avLst/>
          </a:prstGeom>
          <a:solidFill>
            <a:schemeClr val="accent2">
              <a:alpha val="30196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550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81000"/>
            <a:ext cx="5068888" cy="647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50935" name="Rectangle 23"/>
          <p:cNvSpPr>
            <a:spLocks noChangeArrowheads="1"/>
          </p:cNvSpPr>
          <p:nvPr/>
        </p:nvSpPr>
        <p:spPr bwMode="auto">
          <a:xfrm>
            <a:off x="1562100" y="6324600"/>
            <a:ext cx="4495800" cy="228600"/>
          </a:xfrm>
          <a:prstGeom prst="rect">
            <a:avLst/>
          </a:prstGeom>
          <a:solidFill>
            <a:srgbClr val="00CCFF">
              <a:alpha val="30196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936" name="Rectangle 24"/>
          <p:cNvSpPr>
            <a:spLocks noChangeArrowheads="1"/>
          </p:cNvSpPr>
          <p:nvPr/>
        </p:nvSpPr>
        <p:spPr bwMode="auto">
          <a:xfrm>
            <a:off x="1562100" y="1476375"/>
            <a:ext cx="4495800" cy="276225"/>
          </a:xfrm>
          <a:prstGeom prst="rect">
            <a:avLst/>
          </a:prstGeom>
          <a:solidFill>
            <a:srgbClr val="FFFF00">
              <a:alpha val="30196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937" name="Rectangle 25"/>
          <p:cNvSpPr>
            <a:spLocks noChangeArrowheads="1"/>
          </p:cNvSpPr>
          <p:nvPr/>
        </p:nvSpPr>
        <p:spPr bwMode="auto">
          <a:xfrm>
            <a:off x="1562100" y="5514975"/>
            <a:ext cx="4495800" cy="228600"/>
          </a:xfrm>
          <a:prstGeom prst="rect">
            <a:avLst/>
          </a:prstGeom>
          <a:solidFill>
            <a:srgbClr val="00CCFF">
              <a:alpha val="30196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938" name="Rectangle 26"/>
          <p:cNvSpPr>
            <a:spLocks noChangeArrowheads="1"/>
          </p:cNvSpPr>
          <p:nvPr/>
        </p:nvSpPr>
        <p:spPr bwMode="auto">
          <a:xfrm>
            <a:off x="1562100" y="4981575"/>
            <a:ext cx="4495800" cy="228600"/>
          </a:xfrm>
          <a:prstGeom prst="rect">
            <a:avLst/>
          </a:prstGeom>
          <a:solidFill>
            <a:srgbClr val="00CCFF">
              <a:alpha val="30196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939" name="Rectangle 27"/>
          <p:cNvSpPr>
            <a:spLocks noChangeArrowheads="1"/>
          </p:cNvSpPr>
          <p:nvPr/>
        </p:nvSpPr>
        <p:spPr bwMode="auto">
          <a:xfrm>
            <a:off x="1562100" y="942975"/>
            <a:ext cx="4495800" cy="228600"/>
          </a:xfrm>
          <a:prstGeom prst="rect">
            <a:avLst/>
          </a:prstGeom>
          <a:solidFill>
            <a:srgbClr val="00CCFF">
              <a:alpha val="30196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940" name="Rectangle 28"/>
          <p:cNvSpPr>
            <a:spLocks noChangeArrowheads="1"/>
          </p:cNvSpPr>
          <p:nvPr/>
        </p:nvSpPr>
        <p:spPr bwMode="auto">
          <a:xfrm>
            <a:off x="1562100" y="3352800"/>
            <a:ext cx="4495800" cy="495300"/>
          </a:xfrm>
          <a:prstGeom prst="rect">
            <a:avLst/>
          </a:prstGeom>
          <a:solidFill>
            <a:srgbClr val="FFFF00">
              <a:alpha val="30196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941" name="Rectangle 29"/>
          <p:cNvSpPr>
            <a:spLocks noChangeArrowheads="1"/>
          </p:cNvSpPr>
          <p:nvPr/>
        </p:nvSpPr>
        <p:spPr bwMode="auto">
          <a:xfrm>
            <a:off x="1562100" y="5772150"/>
            <a:ext cx="4495800" cy="228600"/>
          </a:xfrm>
          <a:prstGeom prst="rect">
            <a:avLst/>
          </a:prstGeom>
          <a:solidFill>
            <a:srgbClr val="FFFF00">
              <a:alpha val="30196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942" name="Rectangle 30"/>
          <p:cNvSpPr>
            <a:spLocks noChangeArrowheads="1"/>
          </p:cNvSpPr>
          <p:nvPr/>
        </p:nvSpPr>
        <p:spPr bwMode="auto">
          <a:xfrm>
            <a:off x="1562100" y="4438650"/>
            <a:ext cx="4495800" cy="228600"/>
          </a:xfrm>
          <a:prstGeom prst="rect">
            <a:avLst/>
          </a:prstGeom>
          <a:solidFill>
            <a:srgbClr val="FFFF00">
              <a:alpha val="30196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943" name="Rectangle 31"/>
          <p:cNvSpPr>
            <a:spLocks noChangeArrowheads="1"/>
          </p:cNvSpPr>
          <p:nvPr/>
        </p:nvSpPr>
        <p:spPr bwMode="auto">
          <a:xfrm>
            <a:off x="1562100" y="3876675"/>
            <a:ext cx="4495800" cy="533400"/>
          </a:xfrm>
          <a:prstGeom prst="rect">
            <a:avLst/>
          </a:prstGeom>
          <a:solidFill>
            <a:srgbClr val="FF6600">
              <a:alpha val="30196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947" name="Rectangle 35"/>
          <p:cNvSpPr>
            <a:spLocks noChangeArrowheads="1"/>
          </p:cNvSpPr>
          <p:nvPr/>
        </p:nvSpPr>
        <p:spPr bwMode="auto">
          <a:xfrm>
            <a:off x="6257925" y="3962400"/>
            <a:ext cx="2743200" cy="350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5000"/>
              </a:lnSpc>
              <a:spcBef>
                <a:spcPct val="40000"/>
              </a:spcBef>
              <a:buClr>
                <a:srgbClr val="E8D264"/>
              </a:buClr>
              <a:buSzPct val="80000"/>
              <a:buFont typeface="Wingdings" pitchFamily="2" charset="2"/>
              <a:buChar char="n"/>
            </a:pPr>
            <a:r>
              <a:rPr lang="en-US" sz="1800" b="0" dirty="0">
                <a:solidFill>
                  <a:srgbClr val="FFCC99"/>
                </a:solidFill>
                <a:latin typeface="Tahoma" charset="0"/>
              </a:rPr>
              <a:t> </a:t>
            </a:r>
            <a:r>
              <a:rPr lang="en-US" sz="2000" b="0" dirty="0">
                <a:solidFill>
                  <a:srgbClr val="FFCC99"/>
                </a:solidFill>
                <a:latin typeface="Tahoma" charset="0"/>
              </a:rPr>
              <a:t>Custom FCs</a:t>
            </a:r>
          </a:p>
        </p:txBody>
      </p:sp>
      <p:sp>
        <p:nvSpPr>
          <p:cNvPr id="550948" name="Rectangle 36"/>
          <p:cNvSpPr>
            <a:spLocks noChangeArrowheads="1"/>
          </p:cNvSpPr>
          <p:nvPr/>
        </p:nvSpPr>
        <p:spPr bwMode="auto">
          <a:xfrm>
            <a:off x="1562100" y="1471613"/>
            <a:ext cx="4495800" cy="457200"/>
          </a:xfrm>
          <a:prstGeom prst="rect">
            <a:avLst/>
          </a:prstGeom>
          <a:solidFill>
            <a:srgbClr val="00FF00">
              <a:alpha val="30196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50950" name="Text Box 38"/>
          <p:cNvSpPr txBox="1">
            <a:spLocks noChangeArrowheads="1"/>
          </p:cNvSpPr>
          <p:nvPr/>
        </p:nvSpPr>
        <p:spPr bwMode="auto">
          <a:xfrm>
            <a:off x="6257925" y="914400"/>
            <a:ext cx="2147888" cy="350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40000"/>
              </a:spcBef>
              <a:buClr>
                <a:srgbClr val="E8D264"/>
              </a:buClr>
              <a:buSzPct val="80000"/>
              <a:buFont typeface="Wingdings" pitchFamily="2" charset="2"/>
              <a:buChar char="n"/>
            </a:pPr>
            <a:r>
              <a:rPr lang="en-US" sz="2000" dirty="0"/>
              <a:t> </a:t>
            </a:r>
            <a:r>
              <a:rPr lang="en-US" sz="2000" b="0" dirty="0">
                <a:solidFill>
                  <a:srgbClr val="71FBEE"/>
                </a:solidFill>
                <a:latin typeface="Tahoma" charset="0"/>
              </a:rPr>
              <a:t>Drainage Areas</a:t>
            </a:r>
            <a:endParaRPr lang="en-US" sz="2000" dirty="0">
              <a:solidFill>
                <a:srgbClr val="71FBEE"/>
              </a:solidFill>
            </a:endParaRPr>
          </a:p>
        </p:txBody>
      </p:sp>
      <p:sp>
        <p:nvSpPr>
          <p:cNvPr id="550953" name="Text Box 41"/>
          <p:cNvSpPr txBox="1">
            <a:spLocks noChangeArrowheads="1"/>
          </p:cNvSpPr>
          <p:nvPr/>
        </p:nvSpPr>
        <p:spPr bwMode="auto">
          <a:xfrm>
            <a:off x="6257925" y="3429000"/>
            <a:ext cx="2884488" cy="350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spcBef>
                <a:spcPct val="40000"/>
              </a:spcBef>
              <a:buClr>
                <a:srgbClr val="E8D264"/>
              </a:buClr>
              <a:buSzPct val="80000"/>
              <a:buFont typeface="Wingdings" pitchFamily="2" charset="2"/>
              <a:buChar char="n"/>
            </a:pPr>
            <a:r>
              <a:rPr lang="en-US" sz="2000" dirty="0"/>
              <a:t> </a:t>
            </a:r>
            <a:r>
              <a:rPr lang="en-US" sz="2000" b="0" dirty="0">
                <a:solidFill>
                  <a:srgbClr val="FFFF00"/>
                </a:solidFill>
                <a:latin typeface="Tahoma" charset="0"/>
              </a:rPr>
              <a:t>Hydrography Features</a:t>
            </a:r>
            <a:endParaRPr lang="en-US" sz="2000" dirty="0"/>
          </a:p>
        </p:txBody>
      </p:sp>
      <p:sp>
        <p:nvSpPr>
          <p:cNvPr id="550958" name="Rectangle 46"/>
          <p:cNvSpPr>
            <a:spLocks noChangeArrowheads="1"/>
          </p:cNvSpPr>
          <p:nvPr/>
        </p:nvSpPr>
        <p:spPr bwMode="auto">
          <a:xfrm>
            <a:off x="6257925" y="1524000"/>
            <a:ext cx="2743200" cy="350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85000"/>
              </a:lnSpc>
              <a:spcBef>
                <a:spcPct val="40000"/>
              </a:spcBef>
              <a:buClr>
                <a:srgbClr val="E8D264"/>
              </a:buClr>
              <a:buSzPct val="80000"/>
              <a:buFont typeface="Wingdings" pitchFamily="2" charset="2"/>
              <a:buChar char="n"/>
            </a:pPr>
            <a:r>
              <a:rPr lang="en-US" sz="2000" b="0" dirty="0">
                <a:solidFill>
                  <a:srgbClr val="00FF00"/>
                </a:solidFill>
                <a:latin typeface="Tahoma" charset="0"/>
              </a:rPr>
              <a:t> Network Features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0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0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0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0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0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0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0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0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0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0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0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0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0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0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0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0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50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0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0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0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0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50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0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50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50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0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0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550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50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550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550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50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50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550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50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550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550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550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550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550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550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550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18" grpId="0" animBg="1"/>
      <p:bldP spid="550919" grpId="0"/>
      <p:bldP spid="550920" grpId="0" animBg="1"/>
      <p:bldP spid="550921" grpId="0"/>
      <p:bldP spid="550922" grpId="0"/>
      <p:bldP spid="550923" grpId="0" animBg="1"/>
      <p:bldP spid="550924" grpId="0" animBg="1"/>
      <p:bldP spid="550926" grpId="0" animBg="1"/>
      <p:bldP spid="550927" grpId="0" animBg="1"/>
      <p:bldP spid="550928" grpId="0" animBg="1"/>
      <p:bldP spid="550929" grpId="0" animBg="1"/>
      <p:bldP spid="550930" grpId="0" animBg="1"/>
      <p:bldP spid="550931" grpId="0" animBg="1"/>
      <p:bldP spid="550935" grpId="0" animBg="1"/>
      <p:bldP spid="550936" grpId="0" animBg="1"/>
      <p:bldP spid="550937" grpId="0" animBg="1"/>
      <p:bldP spid="550938" grpId="0" animBg="1"/>
      <p:bldP spid="550939" grpId="0" animBg="1"/>
      <p:bldP spid="550940" grpId="0" animBg="1"/>
      <p:bldP spid="550941" grpId="0" animBg="1"/>
      <p:bldP spid="550942" grpId="0" animBg="1"/>
      <p:bldP spid="550943" grpId="0" animBg="1"/>
      <p:bldP spid="550947" grpId="0"/>
      <p:bldP spid="550948" grpId="0" animBg="1"/>
      <p:bldP spid="550950" grpId="0"/>
      <p:bldP spid="550953" grpId="0"/>
      <p:bldP spid="5509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 bwMode="auto">
          <a:xfrm>
            <a:off x="2362200" y="4876800"/>
            <a:ext cx="3657600" cy="1981200"/>
          </a:xfrm>
          <a:prstGeom prst="rect">
            <a:avLst/>
          </a:prstGeom>
          <a:solidFill>
            <a:srgbClr val="00B0F0">
              <a:alpha val="2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</a:rPr>
              <a:t>Drainage</a:t>
            </a:r>
          </a:p>
        </p:txBody>
      </p:sp>
      <p:grpSp>
        <p:nvGrpSpPr>
          <p:cNvPr id="3" name="Group 6"/>
          <p:cNvGrpSpPr/>
          <p:nvPr/>
        </p:nvGrpSpPr>
        <p:grpSpPr>
          <a:xfrm>
            <a:off x="2971800" y="1066800"/>
            <a:ext cx="2819400" cy="3657600"/>
            <a:chOff x="2971800" y="1066800"/>
            <a:chExt cx="2819400" cy="3657600"/>
          </a:xfrm>
        </p:grpSpPr>
        <p:sp>
          <p:nvSpPr>
            <p:cNvPr id="5" name="Rectangle 4"/>
            <p:cNvSpPr/>
            <p:nvPr/>
          </p:nvSpPr>
          <p:spPr bwMode="auto">
            <a:xfrm>
              <a:off x="2971800" y="1066800"/>
              <a:ext cx="1524000" cy="3657600"/>
            </a:xfrm>
            <a:prstGeom prst="rect">
              <a:avLst/>
            </a:prstGeom>
            <a:solidFill>
              <a:srgbClr val="FFFF00">
                <a:alpha val="2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ahoma" pitchFamily="34" charset="0"/>
                  <a:cs typeface="Tahoma" pitchFamily="34" charset="0"/>
                </a:rPr>
                <a:t>Hydrography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4495800" y="1066800"/>
              <a:ext cx="1295400" cy="1371600"/>
            </a:xfrm>
            <a:prstGeom prst="rect">
              <a:avLst/>
            </a:prstGeom>
            <a:solidFill>
              <a:srgbClr val="FFFF00">
                <a:alpha val="29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 bwMode="auto">
          <a:xfrm>
            <a:off x="5791200" y="838200"/>
            <a:ext cx="2743200" cy="2590800"/>
          </a:xfrm>
          <a:prstGeom prst="rect">
            <a:avLst/>
          </a:prstGeom>
          <a:solidFill>
            <a:schemeClr val="accent1">
              <a:alpha val="2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Network</a:t>
            </a:r>
          </a:p>
        </p:txBody>
      </p:sp>
      <p:sp>
        <p:nvSpPr>
          <p:cNvPr id="9" name="Left Arrow 8"/>
          <p:cNvSpPr/>
          <p:nvPr/>
        </p:nvSpPr>
        <p:spPr bwMode="auto">
          <a:xfrm>
            <a:off x="5410200" y="3886200"/>
            <a:ext cx="1600200" cy="762000"/>
          </a:xfrm>
          <a:prstGeom prst="left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normalizeH="0" baseline="0" dirty="0" smtClean="0">
                <a:solidFill>
                  <a:schemeClr val="bg1"/>
                </a:solidFill>
                <a:latin typeface="Arial Narrow" pitchFamily="34" charset="0"/>
              </a:rPr>
              <a:t>Feature level Metadata</a:t>
            </a:r>
          </a:p>
        </p:txBody>
      </p:sp>
      <p:sp>
        <p:nvSpPr>
          <p:cNvPr id="11" name="Left Arrow 10"/>
          <p:cNvSpPr/>
          <p:nvPr/>
        </p:nvSpPr>
        <p:spPr bwMode="auto">
          <a:xfrm>
            <a:off x="7010400" y="5257800"/>
            <a:ext cx="1600200" cy="762000"/>
          </a:xfrm>
          <a:prstGeom prst="left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0" dirty="0" smtClean="0">
                <a:solidFill>
                  <a:schemeClr val="bg1"/>
                </a:solidFill>
                <a:latin typeface="Arial Narrow" pitchFamily="34" charset="0"/>
              </a:rPr>
              <a:t>Custom Feature Classes</a:t>
            </a:r>
            <a:endParaRPr kumimoji="0" lang="en-US" sz="1200" b="0" i="0" u="none" strike="noStrike" normalizeH="0" baseline="0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1066800" y="5562600"/>
            <a:ext cx="1600200" cy="762000"/>
          </a:xfrm>
          <a:prstGeom prst="rightArrow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80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rPr>
              <a:t>Multiple Scales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1" grpId="0" build="allAtOnce" animBg="1"/>
      <p:bldP spid="13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0"/>
            <a:ext cx="4362450" cy="686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0"/>
            <a:ext cx="4381500" cy="686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0"/>
            <a:ext cx="4391025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0"/>
            <a:ext cx="43815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0"/>
            <a:ext cx="3970338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199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0"/>
            <a:ext cx="4038600" cy="6904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0"/>
            <a:ext cx="3963988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09800" y="0"/>
            <a:ext cx="3989388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09800" y="0"/>
            <a:ext cx="4010025" cy="6892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09800" y="0"/>
            <a:ext cx="4021138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1997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09800" y="0"/>
            <a:ext cx="3987800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1996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09800" y="0"/>
            <a:ext cx="4002088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AHED Supporting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7848600" cy="4754563"/>
          </a:xfrm>
        </p:spPr>
        <p:txBody>
          <a:bodyPr/>
          <a:lstStyle/>
          <a:p>
            <a:r>
              <a:rPr lang="en-US" dirty="0" smtClean="0"/>
              <a:t>Data Dictionary</a:t>
            </a:r>
          </a:p>
          <a:p>
            <a:r>
              <a:rPr lang="en-US" dirty="0" smtClean="0"/>
              <a:t>Quality Assurance Plan &amp; Quality Control Procedures</a:t>
            </a:r>
          </a:p>
          <a:p>
            <a:r>
              <a:rPr lang="en-US" dirty="0" smtClean="0"/>
              <a:t>Compliance Specifications</a:t>
            </a:r>
          </a:p>
          <a:p>
            <a:r>
              <a:rPr lang="en-US" dirty="0" smtClean="0"/>
              <a:t>Data Stewardship User Guide and videos</a:t>
            </a:r>
          </a:p>
          <a:p>
            <a:r>
              <a:rPr lang="en-US" dirty="0" smtClean="0"/>
              <a:t>Database UML &amp; ERD</a:t>
            </a:r>
          </a:p>
          <a:p>
            <a:r>
              <a:rPr lang="en-US" dirty="0" smtClean="0"/>
              <a:t>Data Ingestion Workflow and Methods &amp; Protocols</a:t>
            </a:r>
          </a:p>
          <a:p>
            <a:r>
              <a:rPr lang="en-US" dirty="0" smtClean="0"/>
              <a:t>Governance Process &amp; Operational Support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524000"/>
            <a:ext cx="76200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Why are we here?</a:t>
            </a:r>
          </a:p>
          <a:p>
            <a:r>
              <a:rPr lang="en-US" dirty="0" smtClean="0"/>
              <a:t>Introducing Arc Hydro - Video</a:t>
            </a:r>
          </a:p>
          <a:p>
            <a:r>
              <a:rPr lang="en-US" dirty="0" smtClean="0"/>
              <a:t>What is Arc Hydro?</a:t>
            </a:r>
          </a:p>
          <a:p>
            <a:r>
              <a:rPr lang="en-US" dirty="0" smtClean="0"/>
              <a:t>What is AHED?</a:t>
            </a:r>
          </a:p>
          <a:p>
            <a:pPr lvl="1"/>
            <a:r>
              <a:rPr lang="en-US" dirty="0" smtClean="0"/>
              <a:t>Extended and Enhanced Arc Hydro</a:t>
            </a:r>
          </a:p>
          <a:p>
            <a:pPr lvl="1"/>
            <a:r>
              <a:rPr lang="en-US" dirty="0" smtClean="0"/>
              <a:t>Why we thought we needed it</a:t>
            </a:r>
          </a:p>
          <a:p>
            <a:pPr lvl="1"/>
            <a:r>
              <a:rPr lang="en-US" dirty="0" smtClean="0"/>
              <a:t>Project Timeline</a:t>
            </a:r>
          </a:p>
          <a:p>
            <a:pPr lvl="1"/>
            <a:r>
              <a:rPr lang="en-US" dirty="0" smtClean="0"/>
              <a:t>Closer look at Database </a:t>
            </a:r>
          </a:p>
          <a:p>
            <a:r>
              <a:rPr lang="en-US" dirty="0" smtClean="0"/>
              <a:t>What does it mean to ME?</a:t>
            </a:r>
          </a:p>
          <a:p>
            <a:r>
              <a:rPr lang="en-US" dirty="0" smtClean="0"/>
              <a:t>Information and support</a:t>
            </a:r>
          </a:p>
          <a:p>
            <a:r>
              <a:rPr lang="en-US" dirty="0" smtClean="0"/>
              <a:t>Questions and discussion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05200" y="704088"/>
            <a:ext cx="5181600" cy="591312"/>
          </a:xfrm>
        </p:spPr>
        <p:txBody>
          <a:bodyPr>
            <a:normAutofit/>
          </a:bodyPr>
          <a:lstStyle/>
          <a:p>
            <a:r>
              <a:rPr lang="en-US" dirty="0" smtClean="0"/>
              <a:t>Topics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Ingestion Workflow</a:t>
            </a:r>
            <a:endParaRPr lang="en-US" dirty="0"/>
          </a:p>
        </p:txBody>
      </p:sp>
      <p:pic>
        <p:nvPicPr>
          <p:cNvPr id="829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313181"/>
            <a:ext cx="7391400" cy="554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AHED Supporting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924800" cy="4648200"/>
          </a:xfrm>
        </p:spPr>
        <p:txBody>
          <a:bodyPr/>
          <a:lstStyle/>
          <a:p>
            <a:r>
              <a:rPr lang="en-US" dirty="0" smtClean="0"/>
              <a:t>Custom Tools</a:t>
            </a:r>
          </a:p>
          <a:p>
            <a:pPr lvl="1"/>
            <a:r>
              <a:rPr lang="en-US" dirty="0" smtClean="0"/>
              <a:t>Data population and maintenance tools</a:t>
            </a:r>
          </a:p>
          <a:p>
            <a:pPr lvl="2"/>
            <a:r>
              <a:rPr lang="en-US" dirty="0" smtClean="0"/>
              <a:t>AHED Tools</a:t>
            </a:r>
          </a:p>
          <a:p>
            <a:pPr lvl="2"/>
            <a:r>
              <a:rPr lang="en-US" dirty="0" smtClean="0"/>
              <a:t>AHED Enterprise Tools</a:t>
            </a:r>
          </a:p>
          <a:p>
            <a:pPr lvl="2"/>
            <a:r>
              <a:rPr lang="en-US" dirty="0" smtClean="0"/>
              <a:t>AHED Checker</a:t>
            </a:r>
          </a:p>
          <a:p>
            <a:pPr lvl="1"/>
            <a:r>
              <a:rPr lang="en-US" dirty="0" smtClean="0"/>
              <a:t>User Defined Tools</a:t>
            </a:r>
          </a:p>
          <a:p>
            <a:pPr lvl="2"/>
            <a:r>
              <a:rPr lang="en-US" dirty="0" smtClean="0"/>
              <a:t>NexRad Rainfall Tool</a:t>
            </a:r>
          </a:p>
          <a:p>
            <a:pPr lvl="2"/>
            <a:r>
              <a:rPr lang="en-US" dirty="0" smtClean="0"/>
              <a:t>Hydroperiod  Analysis Tool</a:t>
            </a:r>
          </a:p>
          <a:p>
            <a:pPr lvl="2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AHED Supporting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Industry Tools</a:t>
            </a:r>
          </a:p>
          <a:p>
            <a:pPr lvl="1"/>
            <a:r>
              <a:rPr lang="en-US" dirty="0" smtClean="0"/>
              <a:t>ESRI Arc Hydro Toolbar</a:t>
            </a:r>
          </a:p>
          <a:p>
            <a:pPr lvl="2"/>
            <a:r>
              <a:rPr lang="en-US" dirty="0" smtClean="0"/>
              <a:t>Setting and changing flow directions</a:t>
            </a:r>
          </a:p>
          <a:p>
            <a:pPr lvl="1"/>
            <a:r>
              <a:rPr lang="en-US" dirty="0" smtClean="0"/>
              <a:t>ESRI Utility Network Analyst</a:t>
            </a:r>
          </a:p>
          <a:p>
            <a:pPr lvl="2"/>
            <a:r>
              <a:rPr lang="en-US" dirty="0" smtClean="0"/>
              <a:t>Tracing Network</a:t>
            </a:r>
          </a:p>
          <a:p>
            <a:pPr lvl="2"/>
            <a:r>
              <a:rPr lang="en-US" dirty="0" smtClean="0"/>
              <a:t>Finding related features on the path of trace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3048000" y="2819400"/>
          <a:ext cx="3364565" cy="2287904"/>
        </p:xfrm>
        <a:graphic>
          <a:graphicData uri="http://schemas.openxmlformats.org/presentationml/2006/ole">
            <p:oleObj spid="_x0000_s84994" name="Package" r:id="rId5" imgW="714240" imgH="485640" progId="Package">
              <p:embed/>
            </p:oleObj>
          </a:graphicData>
        </a:graphic>
      </p:graphicFrame>
      <p:pic>
        <p:nvPicPr>
          <p:cNvPr id="5" name="trace3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1676400" y="1359408"/>
            <a:ext cx="6248400" cy="54985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533400"/>
            <a:ext cx="3079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+mj-lt"/>
              </a:rPr>
              <a:t>AHED Network</a:t>
            </a:r>
            <a:endParaRPr lang="en-US" sz="3200" b="1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Database Cleanup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verified and cleaned up</a:t>
            </a:r>
          </a:p>
          <a:p>
            <a:pPr lvl="1"/>
            <a:r>
              <a:rPr lang="en-US" dirty="0" smtClean="0"/>
              <a:t>Subject Matter Expert (SME) consultations</a:t>
            </a:r>
          </a:p>
          <a:p>
            <a:pPr lvl="1"/>
            <a:r>
              <a:rPr lang="en-US" dirty="0" smtClean="0"/>
              <a:t>Up-to-date data acquired from business groups or outside agencies</a:t>
            </a:r>
          </a:p>
          <a:p>
            <a:pPr lvl="1"/>
            <a:r>
              <a:rPr lang="en-US" dirty="0" smtClean="0"/>
              <a:t>Data corrected and constructed</a:t>
            </a:r>
          </a:p>
          <a:p>
            <a:pPr lvl="2"/>
            <a:r>
              <a:rPr lang="en-US" dirty="0" smtClean="0"/>
              <a:t>Primary and Secondary features</a:t>
            </a:r>
          </a:p>
          <a:p>
            <a:pPr lvl="1"/>
            <a:r>
              <a:rPr lang="en-US" dirty="0" smtClean="0"/>
              <a:t>Relationships created among features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Examples</a:t>
            </a:r>
            <a:endParaRPr lang="en-US" dirty="0"/>
          </a:p>
        </p:txBody>
      </p:sp>
      <p:sp>
        <p:nvSpPr>
          <p:cNvPr id="4" name="Title 1"/>
          <p:cNvSpPr txBox="1"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00000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E8D26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Before &amp; After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5314"/>
            <a:ext cx="9144000" cy="69233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8379" y="0"/>
            <a:ext cx="9192379" cy="7238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953000" cy="4933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007230" cy="7239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44245"/>
            <a:ext cx="9144000" cy="69022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40972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850032" cy="71628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40973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553942" cy="71628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" y="0"/>
            <a:ext cx="9863993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52400" y="0"/>
            <a:ext cx="9749577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What Does AHED Mean to Me?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Improved data quality</a:t>
            </a:r>
          </a:p>
          <a:p>
            <a:r>
              <a:rPr lang="en-US" dirty="0" smtClean="0"/>
              <a:t>Integrated data model with built in relationships provides application development opportunities</a:t>
            </a:r>
            <a:endParaRPr lang="en-US" sz="2400" dirty="0" smtClean="0"/>
          </a:p>
          <a:p>
            <a:pPr lvl="0"/>
            <a:r>
              <a:rPr lang="en-US" dirty="0" smtClean="0"/>
              <a:t>Data consistency</a:t>
            </a:r>
          </a:p>
          <a:p>
            <a:r>
              <a:rPr lang="en-US" dirty="0" smtClean="0"/>
              <a:t>Governance of AHED</a:t>
            </a:r>
            <a:endParaRPr lang="en-US" sz="2800" dirty="0" smtClean="0"/>
          </a:p>
          <a:p>
            <a:r>
              <a:rPr lang="en-US" sz="2800" dirty="0" smtClean="0"/>
              <a:t>System-of-Record for Hydrographic Feature </a:t>
            </a:r>
            <a:r>
              <a:rPr lang="en-US" dirty="0" smtClean="0"/>
              <a:t>L</a:t>
            </a:r>
            <a:r>
              <a:rPr lang="en-US" sz="2800" dirty="0" smtClean="0"/>
              <a:t>ocations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3825" y="1338263"/>
            <a:ext cx="7172325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756400" y="6546850"/>
            <a:ext cx="2368550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3A031E7-735D-4ABC-9302-65DD4ADEE14B}" type="slidenum">
              <a:rPr lang="en-US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kern="1200" dirty="0" smtClean="0">
                <a:effectLst/>
                <a:ea typeface="+mn-ea"/>
                <a:cs typeface="+mn-cs"/>
              </a:rPr>
              <a:t>Hydrographic Spatial Data Management</a:t>
            </a:r>
            <a:endParaRPr lang="en-US" kern="1200" dirty="0">
              <a:effectLst/>
              <a:ea typeface="+mn-ea"/>
              <a:cs typeface="+mn-cs"/>
            </a:endParaRPr>
          </a:p>
        </p:txBody>
      </p:sp>
      <p:sp>
        <p:nvSpPr>
          <p:cNvPr id="13317" name="Text Box 49"/>
          <p:cNvSpPr txBox="1">
            <a:spLocks noChangeArrowheads="1"/>
          </p:cNvSpPr>
          <p:nvPr/>
        </p:nvSpPr>
        <p:spPr bwMode="auto">
          <a:xfrm>
            <a:off x="5410200" y="6248400"/>
            <a:ext cx="3124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bg1"/>
                </a:solidFill>
              </a:rPr>
              <a:t>Adapted From: KIK Consulting 2009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2590800"/>
            <a:ext cx="2500866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Governance Council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3505200"/>
            <a:ext cx="2500866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Steering Committee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10200" y="4800600"/>
            <a:ext cx="2500866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Technical Review Team</a:t>
            </a:r>
            <a:endParaRPr lang="en-US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Governance Council Members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r="5280"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81000"/>
            <a:ext cx="6477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Arc Hydro Video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752600"/>
            <a:ext cx="6858000" cy="45720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Let’s watch the video….</a:t>
            </a:r>
            <a:r>
              <a:rPr lang="en-US" sz="2000" dirty="0" smtClean="0"/>
              <a:t>more to come later</a:t>
            </a:r>
          </a:p>
          <a:p>
            <a:pPr lvl="2"/>
            <a:r>
              <a:rPr lang="en-US" dirty="0" smtClean="0">
                <a:solidFill>
                  <a:schemeClr val="accent1">
                    <a:lumMod val="90000"/>
                  </a:schemeClr>
                </a:solidFill>
                <a:hlinkClick r:id="rId3" action="ppaction://hlinkfile"/>
              </a:rPr>
              <a:t>Arc Hydro Video </a:t>
            </a:r>
            <a:endParaRPr lang="en-US" dirty="0" smtClean="0">
              <a:solidFill>
                <a:schemeClr val="accent1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of Record</a:t>
            </a:r>
            <a:endParaRPr lang="en-US" dirty="0"/>
          </a:p>
        </p:txBody>
      </p:sp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524000"/>
            <a:ext cx="6294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" y="1524000"/>
            <a:ext cx="2209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hydrographic spatial locations that comprise AHED are considered the system of record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8229600" cy="762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Hydrographic Spatial Data Management Process</a:t>
            </a:r>
          </a:p>
        </p:txBody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8153400" cy="3962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Establishes a formal business process to enable enterprise governance of AHED </a:t>
            </a:r>
          </a:p>
          <a:p>
            <a:pPr>
              <a:defRPr/>
            </a:pPr>
            <a:r>
              <a:rPr lang="en-US" dirty="0" smtClean="0"/>
              <a:t>Ensures that AHED policies and strategy are implemented</a:t>
            </a:r>
          </a:p>
          <a:p>
            <a:pPr>
              <a:defRPr/>
            </a:pPr>
            <a:r>
              <a:rPr lang="en-US" dirty="0" smtClean="0"/>
              <a:t>Receives input from stakeholders and provides defined outputs (e.g. completed changes)</a:t>
            </a:r>
          </a:p>
          <a:p>
            <a:pPr>
              <a:defRPr/>
            </a:pPr>
            <a:r>
              <a:rPr lang="en-US" dirty="0" smtClean="0"/>
              <a:t>Aligned with Enterprise Data Management Governance Framework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Committee Membership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1005" t="11673" r="11315" b="9794"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What Does AHED Mean to Me? </a:t>
            </a:r>
            <a:r>
              <a:rPr lang="en-US" dirty="0" smtClean="0">
                <a:sym typeface="Wingdings" pitchFamily="2" charset="2"/>
              </a:rPr>
              <a:t>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848600" cy="3886200"/>
          </a:xfrm>
        </p:spPr>
        <p:txBody>
          <a:bodyPr>
            <a:normAutofit/>
          </a:bodyPr>
          <a:lstStyle/>
          <a:p>
            <a:r>
              <a:rPr lang="en-US" dirty="0" smtClean="0"/>
              <a:t>Drainage area nomenclature change</a:t>
            </a:r>
          </a:p>
          <a:p>
            <a:r>
              <a:rPr lang="en-US" dirty="0" smtClean="0"/>
              <a:t>Formal data update cycle</a:t>
            </a:r>
          </a:p>
          <a:p>
            <a:r>
              <a:rPr lang="en-US" dirty="0" smtClean="0"/>
              <a:t>Legacy dataset retirement</a:t>
            </a:r>
          </a:p>
          <a:p>
            <a:pPr lvl="1"/>
            <a:r>
              <a:rPr lang="en-US" dirty="0" smtClean="0"/>
              <a:t>Application / .</a:t>
            </a:r>
            <a:r>
              <a:rPr lang="en-US" dirty="0" err="1" smtClean="0"/>
              <a:t>mxd</a:t>
            </a:r>
            <a:r>
              <a:rPr lang="en-US" dirty="0" smtClean="0"/>
              <a:t> migration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75000"/>
              </a:lnSpc>
            </a:pPr>
            <a:r>
              <a:rPr lang="en-US" sz="32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Update Cycle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1676401"/>
          <a:ext cx="8686801" cy="423300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5000"/>
                <a:gridCol w="838200"/>
                <a:gridCol w="838200"/>
                <a:gridCol w="838200"/>
                <a:gridCol w="838200"/>
                <a:gridCol w="838200"/>
                <a:gridCol w="838200"/>
                <a:gridCol w="838200"/>
                <a:gridCol w="914401"/>
              </a:tblGrid>
              <a:tr h="3903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Week</a:t>
                      </a:r>
                      <a:r>
                        <a:rPr lang="en-US" sz="1400" baseline="0" dirty="0" smtClean="0">
                          <a:latin typeface="+mn-lt"/>
                        </a:rPr>
                        <a:t> </a:t>
                      </a:r>
                      <a:r>
                        <a:rPr lang="en-US" sz="1400" dirty="0" smtClean="0">
                          <a:latin typeface="+mn-lt"/>
                        </a:rPr>
                        <a:t>1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Week </a:t>
                      </a:r>
                      <a:r>
                        <a:rPr lang="en-US" sz="1400" baseline="0" dirty="0" smtClean="0">
                          <a:latin typeface="+mn-lt"/>
                        </a:rPr>
                        <a:t>2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Week </a:t>
                      </a:r>
                      <a:r>
                        <a:rPr lang="en-US" sz="1400" baseline="0" dirty="0" smtClean="0">
                          <a:latin typeface="+mn-lt"/>
                        </a:rPr>
                        <a:t>3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Week 4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Week 5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Week 6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Week 7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Week 8</a:t>
                      </a:r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6882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Submit Change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 Requests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Steering</a:t>
                      </a:r>
                      <a:r>
                        <a:rPr lang="en-US" sz="1200" b="1" baseline="0" dirty="0" smtClean="0"/>
                        <a:t> Meeting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Steering Meeting</a:t>
                      </a:r>
                      <a:endParaRPr 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  <a:tr h="633996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Classify Change  Type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72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Perform LOE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</a:rPr>
                        <a:t> Assessment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1331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Steering Committee Review and approval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716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Edit Window open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583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Publish to Production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Data Lifecycle Phases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7848600" cy="5181600"/>
          </a:xfrm>
        </p:spPr>
        <p:txBody>
          <a:bodyPr/>
          <a:lstStyle/>
          <a:p>
            <a:r>
              <a:rPr lang="en-US" dirty="0" smtClean="0"/>
              <a:t>Released - the data collection has been tested and is released for review and comment</a:t>
            </a:r>
          </a:p>
          <a:p>
            <a:r>
              <a:rPr lang="en-US" dirty="0" smtClean="0"/>
              <a:t>Operational -  the data collection is available for production usage</a:t>
            </a:r>
          </a:p>
          <a:p>
            <a:pPr lvl="1"/>
            <a:r>
              <a:rPr lang="en-US" dirty="0" smtClean="0"/>
              <a:t>Active – GIS Data Steward provides data content, schema, and metadata updates</a:t>
            </a:r>
          </a:p>
          <a:p>
            <a:pPr lvl="1"/>
            <a:r>
              <a:rPr lang="en-US" dirty="0" smtClean="0"/>
              <a:t>Passive –There are no content/schema changes or metadata updates.  The data is in a static state and is renamed.</a:t>
            </a:r>
          </a:p>
          <a:p>
            <a:r>
              <a:rPr lang="en-US" dirty="0" smtClean="0"/>
              <a:t>Retired - the data collection is no longer needed to support business processes has been archived in a less readily accessible state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Retirement Timeline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1600200" y="2362200"/>
            <a:ext cx="18288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 smtClean="0"/>
              <a:t>Released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25908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AHED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962400" y="4572000"/>
            <a:ext cx="19050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Arial" charset="0"/>
              </a:rPr>
              <a:t>Operational/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Arial" charset="0"/>
              </a:rPr>
              <a:t>Passive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1600200" y="4572000"/>
            <a:ext cx="2362200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Arial" charset="0"/>
              </a:rPr>
              <a:t>Operational/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Arial" charset="0"/>
              </a:rPr>
              <a:t>Active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4800600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Legacy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5867400" y="4572000"/>
            <a:ext cx="1447800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Arial" charset="0"/>
              </a:rPr>
              <a:t>Retired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ight Arrow 26"/>
          <p:cNvSpPr/>
          <p:nvPr/>
        </p:nvSpPr>
        <p:spPr bwMode="auto">
          <a:xfrm>
            <a:off x="3429000" y="1981200"/>
            <a:ext cx="4724400" cy="1676400"/>
          </a:xfrm>
          <a:prstGeom prst="rightArrow">
            <a:avLst>
              <a:gd name="adj1" fmla="val 52388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Arial" charset="0"/>
              </a:rPr>
              <a:t>Operational/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Arial" charset="0"/>
              </a:rPr>
              <a:t>Active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19400" y="17526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6/25/2010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rot="5400000">
            <a:off x="3042166" y="4806434"/>
            <a:ext cx="1840468" cy="0"/>
          </a:xfrm>
          <a:prstGeom prst="line">
            <a:avLst/>
          </a:prstGeom>
          <a:solidFill>
            <a:schemeClr val="accent1"/>
          </a:solidFill>
          <a:ln w="127000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5366772" y="586740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12/31/2010 Est.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rot="5400000">
            <a:off x="5023366" y="4806434"/>
            <a:ext cx="1840468" cy="0"/>
          </a:xfrm>
          <a:prstGeom prst="line">
            <a:avLst/>
          </a:prstGeom>
          <a:solidFill>
            <a:schemeClr val="accent1"/>
          </a:solidFill>
          <a:ln w="127000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5400000">
            <a:off x="2590800" y="3048000"/>
            <a:ext cx="1676400" cy="0"/>
          </a:xfrm>
          <a:prstGeom prst="line">
            <a:avLst/>
          </a:prstGeom>
          <a:solidFill>
            <a:schemeClr val="accent1"/>
          </a:solidFill>
          <a:ln w="127000" cap="rnd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352800" y="58674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7/26/2010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1600200" y="3886200"/>
            <a:ext cx="5715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0"/>
            <a:ext cx="6172200" cy="990600"/>
          </a:xfrm>
        </p:spPr>
        <p:txBody>
          <a:bodyPr/>
          <a:lstStyle/>
          <a:p>
            <a:r>
              <a:rPr lang="en-US" dirty="0" smtClean="0"/>
              <a:t>Legacy Layers to be Retired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219200" y="1600200"/>
          <a:ext cx="7162800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1400"/>
                <a:gridCol w="3581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Legacy Layer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AHED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Equivalent</a:t>
                      </a: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Structures SFWMD 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structures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Hydrography</a:t>
                      </a:r>
                      <a:r>
                        <a:rPr lang="en-US" sz="2000" dirty="0" smtClean="0"/>
                        <a:t> Canals SFWMD  (and Anno)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hydroedges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Drainage Basins SFWMD 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basins,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subbasins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watersheds,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subwatersheds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Hydrography</a:t>
                      </a:r>
                      <a:r>
                        <a:rPr lang="en-US" sz="2000" dirty="0" smtClean="0"/>
                        <a:t> USGS 24k  (Lines and </a:t>
                      </a:r>
                      <a:r>
                        <a:rPr lang="en-US" sz="2000" dirty="0" err="1" smtClean="0"/>
                        <a:t>Polys</a:t>
                      </a:r>
                      <a:r>
                        <a:rPr lang="en-US" sz="2000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hydroedges</a:t>
                      </a:r>
                      <a:r>
                        <a:rPr lang="en-US" sz="2000" dirty="0" smtClean="0"/>
                        <a:t>, </a:t>
                      </a:r>
                      <a:r>
                        <a:rPr lang="en-US" sz="2000" dirty="0" err="1" smtClean="0"/>
                        <a:t>waterbodies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Hydrography</a:t>
                      </a:r>
                      <a:r>
                        <a:rPr lang="en-US" sz="2000" dirty="0" smtClean="0"/>
                        <a:t> Lakes SFWMD (and General)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waterbodies</a:t>
                      </a:r>
                      <a:endParaRPr lang="en-US" sz="20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Rain Areas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rainareas</a:t>
                      </a:r>
                      <a:endParaRPr lang="en-US" sz="2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NexRad</a:t>
                      </a:r>
                      <a:r>
                        <a:rPr lang="en-US" sz="2000" dirty="0" smtClean="0"/>
                        <a:t> Rainfall Grid 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nexrad</a:t>
                      </a:r>
                      <a:r>
                        <a:rPr lang="en-US" sz="2000" dirty="0" smtClean="0"/>
                        <a:t> grid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 How to access AHED?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AHED layer file on </a:t>
            </a:r>
            <a:r>
              <a:rPr lang="en-US" dirty="0" smtClean="0">
                <a:solidFill>
                  <a:srgbClr val="FFFF99"/>
                </a:solidFill>
              </a:rPr>
              <a:t>\\gisdata1\layers\</a:t>
            </a:r>
          </a:p>
          <a:p>
            <a:r>
              <a:rPr lang="en-US" dirty="0" smtClean="0"/>
              <a:t>Google Earth</a:t>
            </a:r>
          </a:p>
          <a:p>
            <a:r>
              <a:rPr lang="en-US" dirty="0" smtClean="0"/>
              <a:t>EGDL (GHYDP database)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Information and Support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 smtClean="0"/>
              <a:t>AHED website</a:t>
            </a:r>
          </a:p>
          <a:p>
            <a:pPr lvl="1"/>
            <a:r>
              <a:rPr lang="en-US" dirty="0" smtClean="0"/>
              <a:t>Link to project documentation and external Arc Hydro sources</a:t>
            </a:r>
          </a:p>
          <a:p>
            <a:pPr lvl="1"/>
            <a:r>
              <a:rPr lang="en-US" dirty="0" smtClean="0">
                <a:hlinkClick r:id="rId3"/>
              </a:rPr>
              <a:t>AHED website </a:t>
            </a:r>
            <a:endParaRPr lang="en-US" dirty="0" smtClean="0"/>
          </a:p>
          <a:p>
            <a:pPr lvl="0">
              <a:buNone/>
            </a:pPr>
            <a:r>
              <a:rPr lang="en-US" sz="2600" dirty="0" smtClean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685800"/>
            <a:ext cx="6019800" cy="609600"/>
          </a:xfrm>
        </p:spPr>
        <p:txBody>
          <a:bodyPr>
            <a:noAutofit/>
          </a:bodyPr>
          <a:lstStyle/>
          <a:p>
            <a:r>
              <a:rPr lang="en-US" dirty="0"/>
              <a:t>What is Arc Hydro 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23267" name="Rectangle 3"/>
          <p:cNvSpPr>
            <a:spLocks noChangeArrowheads="1"/>
          </p:cNvSpPr>
          <p:nvPr/>
        </p:nvSpPr>
        <p:spPr bwMode="auto">
          <a:xfrm>
            <a:off x="304800" y="914400"/>
            <a:ext cx="7585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kumimoji="1" lang="en-US" sz="3000" dirty="0">
              <a:solidFill>
                <a:schemeClr val="accent2"/>
              </a:solidFill>
              <a:latin typeface="Tahoma" charset="0"/>
            </a:endParaRPr>
          </a:p>
        </p:txBody>
      </p:sp>
      <p:sp>
        <p:nvSpPr>
          <p:cNvPr id="5232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600200"/>
            <a:ext cx="6248400" cy="4495800"/>
          </a:xfrm>
          <a:noFill/>
          <a:ln/>
          <a:effectLst/>
        </p:spPr>
        <p:txBody>
          <a:bodyPr>
            <a:noAutofit/>
          </a:bodyPr>
          <a:lstStyle/>
          <a:p>
            <a:r>
              <a:rPr lang="en-US" sz="2600" kern="0" dirty="0" smtClean="0"/>
              <a:t>Industry standard data model for hydrologic / hydrographic features</a:t>
            </a:r>
          </a:p>
          <a:p>
            <a:r>
              <a:rPr lang="en-US" sz="2600" kern="0" dirty="0" smtClean="0"/>
              <a:t>Stores, relates, and describes features including drainage basins, canals, waterbodies, structures, and monitoring points</a:t>
            </a:r>
          </a:p>
          <a:p>
            <a:r>
              <a:rPr lang="en-US" sz="2600" kern="0" dirty="0" smtClean="0"/>
              <a:t>Arc Hydro Tools Provide watershed delineation and network functions such as tracing water movement, upstream or downstream accumulation, common ancestors, and other analysis  </a:t>
            </a:r>
          </a:p>
          <a:p>
            <a:endParaRPr lang="en-US" sz="2400" kern="0" dirty="0">
              <a:effectLst>
                <a:outerShdw blurRad="38100" dist="38100" dir="2700000" algn="tl">
                  <a:srgbClr val="000000"/>
                </a:outerShdw>
              </a:effectLst>
              <a:latin typeface="Constantia" pitchFamily="18" charset="0"/>
            </a:endParaRPr>
          </a:p>
        </p:txBody>
      </p:sp>
      <p:pic>
        <p:nvPicPr>
          <p:cNvPr id="523269" name="Picture 5" descr="ArcHydro_fr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981200"/>
            <a:ext cx="2270125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&amp;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75000"/>
              </a:lnSpc>
            </a:pPr>
            <a:r>
              <a:rPr lang="en-US" sz="32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Update Cycle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524000" y="1981200"/>
          <a:ext cx="54864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ircular Arrow 5"/>
          <p:cNvSpPr/>
          <p:nvPr/>
        </p:nvSpPr>
        <p:spPr bwMode="auto">
          <a:xfrm rot="15518662">
            <a:off x="1781342" y="1286331"/>
            <a:ext cx="4931463" cy="4886693"/>
          </a:xfrm>
          <a:prstGeom prst="circularArrow">
            <a:avLst>
              <a:gd name="adj1" fmla="val 3360"/>
              <a:gd name="adj2" fmla="val 552434"/>
              <a:gd name="adj3" fmla="val 20357280"/>
              <a:gd name="adj4" fmla="val 8208251"/>
              <a:gd name="adj5" fmla="val 627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Circular Arrow 9"/>
          <p:cNvSpPr/>
          <p:nvPr/>
        </p:nvSpPr>
        <p:spPr bwMode="auto">
          <a:xfrm rot="3001677">
            <a:off x="1981365" y="1168326"/>
            <a:ext cx="4931463" cy="4886693"/>
          </a:xfrm>
          <a:prstGeom prst="circularArrow">
            <a:avLst>
              <a:gd name="adj1" fmla="val 3360"/>
              <a:gd name="adj2" fmla="val 552434"/>
              <a:gd name="adj3" fmla="val 20357280"/>
              <a:gd name="adj4" fmla="val 11669618"/>
              <a:gd name="adj5" fmla="val 627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9200" y="1905000"/>
            <a:ext cx="31242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600000" lon="0" rev="0"/>
              </a:camera>
              <a:lightRig rig="threePt" dir="t"/>
            </a:scene3d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Request Submission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0" y="62484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8 Week Cycle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57200"/>
            <a:ext cx="65532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What is Arc Hydro?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848600" cy="3992563"/>
          </a:xfrm>
        </p:spPr>
        <p:txBody>
          <a:bodyPr/>
          <a:lstStyle/>
          <a:p>
            <a:r>
              <a:rPr lang="en-US" sz="2800" kern="0" dirty="0" smtClean="0"/>
              <a:t>Developed by Center for Research in Water Resources (CRWR) with participation from universities, government agencies, and private business</a:t>
            </a:r>
          </a:p>
          <a:p>
            <a:r>
              <a:rPr lang="en-US" sz="2800" kern="0" dirty="0" smtClean="0"/>
              <a:t>Adopted by Florida Water Management Districts and Florida Department of Environmental Protection (FDEP)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121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83970" name="Bitmap Image" r:id="rId4" imgW="11723810" imgH="9857143" progId="PBrush">
              <p:embed/>
            </p:oleObj>
          </a:graphicData>
        </a:graphic>
      </p:graphicFrame>
      <p:graphicFrame>
        <p:nvGraphicFramePr>
          <p:cNvPr id="521219" name="Object 3"/>
          <p:cNvGraphicFramePr>
            <a:graphicFrameLocks noChangeAspect="1"/>
          </p:cNvGraphicFramePr>
          <p:nvPr/>
        </p:nvGraphicFramePr>
        <p:xfrm>
          <a:off x="2743200" y="3657600"/>
          <a:ext cx="1676400" cy="350838"/>
        </p:xfrm>
        <a:graphic>
          <a:graphicData uri="http://schemas.openxmlformats.org/presentationml/2006/ole">
            <p:oleObj spid="_x0000_s83971" name="Bitmap Image" r:id="rId5" imgW="866896" imgH="181096" progId="PBrush">
              <p:embed/>
            </p:oleObj>
          </a:graphicData>
        </a:graphic>
      </p:graphicFrame>
      <p:graphicFrame>
        <p:nvGraphicFramePr>
          <p:cNvPr id="521220" name="Object 4"/>
          <p:cNvGraphicFramePr>
            <a:graphicFrameLocks noChangeAspect="1"/>
          </p:cNvGraphicFramePr>
          <p:nvPr/>
        </p:nvGraphicFramePr>
        <p:xfrm>
          <a:off x="779463" y="3124200"/>
          <a:ext cx="1752600" cy="304800"/>
        </p:xfrm>
        <a:graphic>
          <a:graphicData uri="http://schemas.openxmlformats.org/presentationml/2006/ole">
            <p:oleObj spid="_x0000_s83972" name="Bitmap Image" r:id="rId6" imgW="1085714" imgH="133192" progId="PBrush">
              <p:embed/>
            </p:oleObj>
          </a:graphicData>
        </a:graphic>
      </p:graphicFrame>
      <p:graphicFrame>
        <p:nvGraphicFramePr>
          <p:cNvPr id="521221" name="Object 5"/>
          <p:cNvGraphicFramePr>
            <a:graphicFrameLocks noChangeAspect="1"/>
          </p:cNvGraphicFramePr>
          <p:nvPr/>
        </p:nvGraphicFramePr>
        <p:xfrm>
          <a:off x="1371600" y="1447800"/>
          <a:ext cx="2028825" cy="307975"/>
        </p:xfrm>
        <a:graphic>
          <a:graphicData uri="http://schemas.openxmlformats.org/presentationml/2006/ole">
            <p:oleObj spid="_x0000_s83973" name="Bitmap Image" r:id="rId7" imgW="1190476" imgH="181096" progId="PBrush">
              <p:embed/>
            </p:oleObj>
          </a:graphicData>
        </a:graphic>
      </p:graphicFrame>
      <p:graphicFrame>
        <p:nvGraphicFramePr>
          <p:cNvPr id="521222" name="Object 6"/>
          <p:cNvGraphicFramePr>
            <a:graphicFrameLocks noChangeAspect="1"/>
          </p:cNvGraphicFramePr>
          <p:nvPr/>
        </p:nvGraphicFramePr>
        <p:xfrm>
          <a:off x="4437063" y="1600200"/>
          <a:ext cx="1905000" cy="349250"/>
        </p:xfrm>
        <a:graphic>
          <a:graphicData uri="http://schemas.openxmlformats.org/presentationml/2006/ole">
            <p:oleObj spid="_x0000_s83974" name="Bitmap Image" r:id="rId8" imgW="885949" imgH="161990" progId="PBrush">
              <p:embed/>
            </p:oleObj>
          </a:graphicData>
        </a:graphic>
      </p:graphicFrame>
      <p:graphicFrame>
        <p:nvGraphicFramePr>
          <p:cNvPr id="521223" name="Object 7"/>
          <p:cNvGraphicFramePr>
            <a:graphicFrameLocks noChangeAspect="1"/>
          </p:cNvGraphicFramePr>
          <p:nvPr/>
        </p:nvGraphicFramePr>
        <p:xfrm>
          <a:off x="6265863" y="2362200"/>
          <a:ext cx="1752600" cy="317500"/>
        </p:xfrm>
        <a:graphic>
          <a:graphicData uri="http://schemas.openxmlformats.org/presentationml/2006/ole">
            <p:oleObj spid="_x0000_s83975" name="Bitmap Image" r:id="rId9" imgW="895238" imgH="161990" progId="PBrush">
              <p:embed/>
            </p:oleObj>
          </a:graphicData>
        </a:graphic>
      </p:graphicFrame>
      <p:graphicFrame>
        <p:nvGraphicFramePr>
          <p:cNvPr id="521224" name="Object 8"/>
          <p:cNvGraphicFramePr>
            <a:graphicFrameLocks noChangeAspect="1"/>
          </p:cNvGraphicFramePr>
          <p:nvPr/>
        </p:nvGraphicFramePr>
        <p:xfrm>
          <a:off x="5029200" y="5638800"/>
          <a:ext cx="1371600" cy="322263"/>
        </p:xfrm>
        <a:graphic>
          <a:graphicData uri="http://schemas.openxmlformats.org/presentationml/2006/ole">
            <p:oleObj spid="_x0000_s83976" name="Bitmap Image" r:id="rId10" imgW="609524" imgH="142933" progId="PBrus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21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21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21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21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21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21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21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21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21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21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21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21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2"/>
          <p:cNvSpPr>
            <a:spLocks noChangeArrowheads="1"/>
          </p:cNvSpPr>
          <p:nvPr/>
        </p:nvSpPr>
        <p:spPr bwMode="auto">
          <a:xfrm>
            <a:off x="1371600" y="381000"/>
            <a:ext cx="6680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kumimoji="1" lang="en-US" sz="3200" b="1" dirty="0" smtClean="0">
                <a:latin typeface="+mj-lt"/>
              </a:rPr>
              <a:t>Using A Behavioral </a:t>
            </a:r>
            <a:r>
              <a:rPr kumimoji="1" lang="en-US" sz="3200" b="1" dirty="0">
                <a:latin typeface="+mj-lt"/>
              </a:rPr>
              <a:t>Model</a:t>
            </a:r>
          </a:p>
        </p:txBody>
      </p:sp>
      <p:pic>
        <p:nvPicPr>
          <p:cNvPr id="499715" name="Picture 3" descr="redr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124200"/>
            <a:ext cx="3454400" cy="2790825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17600" y="2133600"/>
            <a:ext cx="2303463" cy="381000"/>
            <a:chOff x="576" y="1392"/>
            <a:chExt cx="1632" cy="240"/>
          </a:xfrm>
        </p:grpSpPr>
        <p:sp>
          <p:nvSpPr>
            <p:cNvPr id="499717" name="Line 5"/>
            <p:cNvSpPr>
              <a:spLocks noChangeShapeType="1"/>
            </p:cNvSpPr>
            <p:nvPr/>
          </p:nvSpPr>
          <p:spPr bwMode="auto">
            <a:xfrm flipH="1">
              <a:off x="1056" y="1392"/>
              <a:ext cx="115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9718" name="Line 6"/>
            <p:cNvSpPr>
              <a:spLocks noChangeShapeType="1"/>
            </p:cNvSpPr>
            <p:nvPr/>
          </p:nvSpPr>
          <p:spPr bwMode="auto">
            <a:xfrm flipH="1">
              <a:off x="1728" y="1392"/>
              <a:ext cx="480" cy="24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 flipH="1" flipV="1">
              <a:off x="576" y="1392"/>
              <a:ext cx="1152" cy="240"/>
              <a:chOff x="1152" y="1488"/>
              <a:chExt cx="1152" cy="240"/>
            </a:xfrm>
          </p:grpSpPr>
          <p:sp>
            <p:nvSpPr>
              <p:cNvPr id="499720" name="Line 8"/>
              <p:cNvSpPr>
                <a:spLocks noChangeShapeType="1"/>
              </p:cNvSpPr>
              <p:nvPr/>
            </p:nvSpPr>
            <p:spPr bwMode="auto">
              <a:xfrm flipH="1">
                <a:off x="1152" y="1488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99721" name="Line 9"/>
              <p:cNvSpPr>
                <a:spLocks noChangeShapeType="1"/>
              </p:cNvSpPr>
              <p:nvPr/>
            </p:nvSpPr>
            <p:spPr bwMode="auto">
              <a:xfrm flipH="1">
                <a:off x="1824" y="1488"/>
                <a:ext cx="480" cy="24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17600" y="2819400"/>
            <a:ext cx="2303463" cy="381000"/>
            <a:chOff x="576" y="1392"/>
            <a:chExt cx="1632" cy="240"/>
          </a:xfrm>
        </p:grpSpPr>
        <p:sp>
          <p:nvSpPr>
            <p:cNvPr id="499723" name="Line 11"/>
            <p:cNvSpPr>
              <a:spLocks noChangeShapeType="1"/>
            </p:cNvSpPr>
            <p:nvPr/>
          </p:nvSpPr>
          <p:spPr bwMode="auto">
            <a:xfrm flipH="1">
              <a:off x="1056" y="1392"/>
              <a:ext cx="115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9724" name="Line 12"/>
            <p:cNvSpPr>
              <a:spLocks noChangeShapeType="1"/>
            </p:cNvSpPr>
            <p:nvPr/>
          </p:nvSpPr>
          <p:spPr bwMode="auto">
            <a:xfrm flipH="1">
              <a:off x="1728" y="1392"/>
              <a:ext cx="480" cy="24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5" name="Group 13"/>
            <p:cNvGrpSpPr>
              <a:grpSpLocks/>
            </p:cNvGrpSpPr>
            <p:nvPr/>
          </p:nvGrpSpPr>
          <p:grpSpPr bwMode="auto">
            <a:xfrm flipH="1" flipV="1">
              <a:off x="576" y="1392"/>
              <a:ext cx="1152" cy="240"/>
              <a:chOff x="1152" y="1488"/>
              <a:chExt cx="1152" cy="240"/>
            </a:xfrm>
          </p:grpSpPr>
          <p:sp>
            <p:nvSpPr>
              <p:cNvPr id="499726" name="Line 14"/>
              <p:cNvSpPr>
                <a:spLocks noChangeShapeType="1"/>
              </p:cNvSpPr>
              <p:nvPr/>
            </p:nvSpPr>
            <p:spPr bwMode="auto">
              <a:xfrm flipH="1">
                <a:off x="1152" y="1488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99727" name="Line 15"/>
              <p:cNvSpPr>
                <a:spLocks noChangeShapeType="1"/>
              </p:cNvSpPr>
              <p:nvPr/>
            </p:nvSpPr>
            <p:spPr bwMode="auto">
              <a:xfrm flipH="1">
                <a:off x="1824" y="1488"/>
                <a:ext cx="480" cy="24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117600" y="3352800"/>
            <a:ext cx="2303463" cy="381000"/>
            <a:chOff x="576" y="1392"/>
            <a:chExt cx="1632" cy="240"/>
          </a:xfrm>
        </p:grpSpPr>
        <p:sp>
          <p:nvSpPr>
            <p:cNvPr id="499729" name="Line 17"/>
            <p:cNvSpPr>
              <a:spLocks noChangeShapeType="1"/>
            </p:cNvSpPr>
            <p:nvPr/>
          </p:nvSpPr>
          <p:spPr bwMode="auto">
            <a:xfrm flipH="1">
              <a:off x="1056" y="1392"/>
              <a:ext cx="1152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9730" name="Line 18"/>
            <p:cNvSpPr>
              <a:spLocks noChangeShapeType="1"/>
            </p:cNvSpPr>
            <p:nvPr/>
          </p:nvSpPr>
          <p:spPr bwMode="auto">
            <a:xfrm flipH="1">
              <a:off x="1728" y="1392"/>
              <a:ext cx="480" cy="24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7" name="Group 19"/>
            <p:cNvGrpSpPr>
              <a:grpSpLocks/>
            </p:cNvGrpSpPr>
            <p:nvPr/>
          </p:nvGrpSpPr>
          <p:grpSpPr bwMode="auto">
            <a:xfrm flipH="1" flipV="1">
              <a:off x="576" y="1392"/>
              <a:ext cx="1152" cy="240"/>
              <a:chOff x="1152" y="1488"/>
              <a:chExt cx="1152" cy="240"/>
            </a:xfrm>
          </p:grpSpPr>
          <p:sp>
            <p:nvSpPr>
              <p:cNvPr id="499732" name="Line 20"/>
              <p:cNvSpPr>
                <a:spLocks noChangeShapeType="1"/>
              </p:cNvSpPr>
              <p:nvPr/>
            </p:nvSpPr>
            <p:spPr bwMode="auto">
              <a:xfrm flipH="1">
                <a:off x="1152" y="1488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99733" name="Line 21"/>
              <p:cNvSpPr>
                <a:spLocks noChangeShapeType="1"/>
              </p:cNvSpPr>
              <p:nvPr/>
            </p:nvSpPr>
            <p:spPr bwMode="auto">
              <a:xfrm flipH="1">
                <a:off x="1824" y="1488"/>
                <a:ext cx="480" cy="24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1117600" y="3962400"/>
            <a:ext cx="2303463" cy="381000"/>
            <a:chOff x="576" y="1392"/>
            <a:chExt cx="1632" cy="240"/>
          </a:xfrm>
        </p:grpSpPr>
        <p:sp>
          <p:nvSpPr>
            <p:cNvPr id="499735" name="Line 23"/>
            <p:cNvSpPr>
              <a:spLocks noChangeShapeType="1"/>
            </p:cNvSpPr>
            <p:nvPr/>
          </p:nvSpPr>
          <p:spPr bwMode="auto">
            <a:xfrm flipH="1">
              <a:off x="1056" y="1392"/>
              <a:ext cx="1152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9736" name="Line 24"/>
            <p:cNvSpPr>
              <a:spLocks noChangeShapeType="1"/>
            </p:cNvSpPr>
            <p:nvPr/>
          </p:nvSpPr>
          <p:spPr bwMode="auto">
            <a:xfrm flipH="1">
              <a:off x="1728" y="1392"/>
              <a:ext cx="480" cy="24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9" name="Group 25"/>
            <p:cNvGrpSpPr>
              <a:grpSpLocks/>
            </p:cNvGrpSpPr>
            <p:nvPr/>
          </p:nvGrpSpPr>
          <p:grpSpPr bwMode="auto">
            <a:xfrm flipH="1" flipV="1">
              <a:off x="576" y="1392"/>
              <a:ext cx="1152" cy="240"/>
              <a:chOff x="1152" y="1488"/>
              <a:chExt cx="1152" cy="240"/>
            </a:xfrm>
          </p:grpSpPr>
          <p:sp>
            <p:nvSpPr>
              <p:cNvPr id="499738" name="Line 26"/>
              <p:cNvSpPr>
                <a:spLocks noChangeShapeType="1"/>
              </p:cNvSpPr>
              <p:nvPr/>
            </p:nvSpPr>
            <p:spPr bwMode="auto">
              <a:xfrm flipH="1">
                <a:off x="1152" y="1488"/>
                <a:ext cx="1152" cy="0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99739" name="Line 27"/>
              <p:cNvSpPr>
                <a:spLocks noChangeShapeType="1"/>
              </p:cNvSpPr>
              <p:nvPr/>
            </p:nvSpPr>
            <p:spPr bwMode="auto">
              <a:xfrm flipH="1">
                <a:off x="1824" y="1488"/>
                <a:ext cx="480" cy="240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117600" y="4572000"/>
            <a:ext cx="2303463" cy="381000"/>
            <a:chOff x="576" y="1392"/>
            <a:chExt cx="1632" cy="240"/>
          </a:xfrm>
        </p:grpSpPr>
        <p:sp>
          <p:nvSpPr>
            <p:cNvPr id="499741" name="Line 29"/>
            <p:cNvSpPr>
              <a:spLocks noChangeShapeType="1"/>
            </p:cNvSpPr>
            <p:nvPr/>
          </p:nvSpPr>
          <p:spPr bwMode="auto">
            <a:xfrm flipH="1">
              <a:off x="1056" y="1392"/>
              <a:ext cx="1152" cy="0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9742" name="Line 30"/>
            <p:cNvSpPr>
              <a:spLocks noChangeShapeType="1"/>
            </p:cNvSpPr>
            <p:nvPr/>
          </p:nvSpPr>
          <p:spPr bwMode="auto">
            <a:xfrm flipH="1">
              <a:off x="1728" y="1392"/>
              <a:ext cx="480" cy="240"/>
            </a:xfrm>
            <a:prstGeom prst="line">
              <a:avLst/>
            </a:prstGeom>
            <a:noFill/>
            <a:ln w="28575">
              <a:solidFill>
                <a:srgbClr val="9966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1" name="Group 31"/>
            <p:cNvGrpSpPr>
              <a:grpSpLocks/>
            </p:cNvGrpSpPr>
            <p:nvPr/>
          </p:nvGrpSpPr>
          <p:grpSpPr bwMode="auto">
            <a:xfrm flipH="1" flipV="1">
              <a:off x="576" y="1392"/>
              <a:ext cx="1152" cy="240"/>
              <a:chOff x="1152" y="1488"/>
              <a:chExt cx="1152" cy="240"/>
            </a:xfrm>
          </p:grpSpPr>
          <p:sp>
            <p:nvSpPr>
              <p:cNvPr id="499744" name="Line 32"/>
              <p:cNvSpPr>
                <a:spLocks noChangeShapeType="1"/>
              </p:cNvSpPr>
              <p:nvPr/>
            </p:nvSpPr>
            <p:spPr bwMode="auto">
              <a:xfrm flipH="1">
                <a:off x="1152" y="1488"/>
                <a:ext cx="1152" cy="0"/>
              </a:xfrm>
              <a:prstGeom prst="line">
                <a:avLst/>
              </a:pr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99745" name="Line 33"/>
              <p:cNvSpPr>
                <a:spLocks noChangeShapeType="1"/>
              </p:cNvSpPr>
              <p:nvPr/>
            </p:nvSpPr>
            <p:spPr bwMode="auto">
              <a:xfrm flipH="1">
                <a:off x="1824" y="1488"/>
                <a:ext cx="480" cy="240"/>
              </a:xfrm>
              <a:prstGeom prst="line">
                <a:avLst/>
              </a:prstGeom>
              <a:noFill/>
              <a:ln w="28575">
                <a:solidFill>
                  <a:srgbClr val="9966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1117600" y="5181600"/>
            <a:ext cx="2303463" cy="381000"/>
            <a:chOff x="576" y="1392"/>
            <a:chExt cx="1632" cy="240"/>
          </a:xfrm>
        </p:grpSpPr>
        <p:sp>
          <p:nvSpPr>
            <p:cNvPr id="499747" name="Line 35"/>
            <p:cNvSpPr>
              <a:spLocks noChangeShapeType="1"/>
            </p:cNvSpPr>
            <p:nvPr/>
          </p:nvSpPr>
          <p:spPr bwMode="auto">
            <a:xfrm flipH="1">
              <a:off x="1056" y="1392"/>
              <a:ext cx="1152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9748" name="Line 36"/>
            <p:cNvSpPr>
              <a:spLocks noChangeShapeType="1"/>
            </p:cNvSpPr>
            <p:nvPr/>
          </p:nvSpPr>
          <p:spPr bwMode="auto">
            <a:xfrm flipH="1">
              <a:off x="1728" y="1392"/>
              <a:ext cx="480" cy="24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3" name="Group 37"/>
            <p:cNvGrpSpPr>
              <a:grpSpLocks/>
            </p:cNvGrpSpPr>
            <p:nvPr/>
          </p:nvGrpSpPr>
          <p:grpSpPr bwMode="auto">
            <a:xfrm flipH="1" flipV="1">
              <a:off x="576" y="1392"/>
              <a:ext cx="1152" cy="240"/>
              <a:chOff x="1152" y="1488"/>
              <a:chExt cx="1152" cy="240"/>
            </a:xfrm>
          </p:grpSpPr>
          <p:sp>
            <p:nvSpPr>
              <p:cNvPr id="499750" name="Line 38"/>
              <p:cNvSpPr>
                <a:spLocks noChangeShapeType="1"/>
              </p:cNvSpPr>
              <p:nvPr/>
            </p:nvSpPr>
            <p:spPr bwMode="auto">
              <a:xfrm flipH="1">
                <a:off x="1152" y="1488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99751" name="Line 39"/>
              <p:cNvSpPr>
                <a:spLocks noChangeShapeType="1"/>
              </p:cNvSpPr>
              <p:nvPr/>
            </p:nvSpPr>
            <p:spPr bwMode="auto">
              <a:xfrm flipH="1">
                <a:off x="1824" y="1488"/>
                <a:ext cx="480" cy="24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4" name="Group 40"/>
          <p:cNvGrpSpPr>
            <a:grpSpLocks/>
          </p:cNvGrpSpPr>
          <p:nvPr/>
        </p:nvGrpSpPr>
        <p:grpSpPr bwMode="auto">
          <a:xfrm>
            <a:off x="1795463" y="2286000"/>
            <a:ext cx="1016000" cy="3200400"/>
            <a:chOff x="1056" y="1632"/>
            <a:chExt cx="720" cy="2016"/>
          </a:xfrm>
        </p:grpSpPr>
        <p:sp>
          <p:nvSpPr>
            <p:cNvPr id="499753" name="Line 41"/>
            <p:cNvSpPr>
              <a:spLocks noChangeShapeType="1"/>
            </p:cNvSpPr>
            <p:nvPr/>
          </p:nvSpPr>
          <p:spPr bwMode="auto">
            <a:xfrm>
              <a:off x="1056" y="1632"/>
              <a:ext cx="0" cy="48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9754" name="Line 42"/>
            <p:cNvSpPr>
              <a:spLocks noChangeShapeType="1"/>
            </p:cNvSpPr>
            <p:nvPr/>
          </p:nvSpPr>
          <p:spPr bwMode="auto">
            <a:xfrm>
              <a:off x="1440" y="1632"/>
              <a:ext cx="0" cy="81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9755" name="Line 43"/>
            <p:cNvSpPr>
              <a:spLocks noChangeShapeType="1"/>
            </p:cNvSpPr>
            <p:nvPr/>
          </p:nvSpPr>
          <p:spPr bwMode="auto">
            <a:xfrm flipV="1">
              <a:off x="1104" y="2160"/>
              <a:ext cx="0" cy="105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9756" name="Line 44"/>
            <p:cNvSpPr>
              <a:spLocks noChangeShapeType="1"/>
            </p:cNvSpPr>
            <p:nvPr/>
          </p:nvSpPr>
          <p:spPr bwMode="auto">
            <a:xfrm>
              <a:off x="1296" y="2448"/>
              <a:ext cx="0" cy="38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9757" name="Line 45"/>
            <p:cNvSpPr>
              <a:spLocks noChangeShapeType="1"/>
            </p:cNvSpPr>
            <p:nvPr/>
          </p:nvSpPr>
          <p:spPr bwMode="auto">
            <a:xfrm flipV="1">
              <a:off x="1392" y="2736"/>
              <a:ext cx="0" cy="91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9758" name="Line 46"/>
            <p:cNvSpPr>
              <a:spLocks noChangeShapeType="1"/>
            </p:cNvSpPr>
            <p:nvPr/>
          </p:nvSpPr>
          <p:spPr bwMode="auto">
            <a:xfrm flipV="1">
              <a:off x="1680" y="2400"/>
              <a:ext cx="0" cy="12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99759" name="Line 47"/>
            <p:cNvSpPr>
              <a:spLocks noChangeShapeType="1"/>
            </p:cNvSpPr>
            <p:nvPr/>
          </p:nvSpPr>
          <p:spPr bwMode="auto">
            <a:xfrm>
              <a:off x="1776" y="1632"/>
              <a:ext cx="0" cy="48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99760" name="Text Box 48"/>
          <p:cNvSpPr txBox="1">
            <a:spLocks noChangeArrowheads="1"/>
          </p:cNvSpPr>
          <p:nvPr/>
        </p:nvSpPr>
        <p:spPr bwMode="auto">
          <a:xfrm>
            <a:off x="4572000" y="2057400"/>
            <a:ext cx="37353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b="0" dirty="0" smtClean="0">
                <a:solidFill>
                  <a:srgbClr val="FFFF00"/>
                </a:solidFill>
              </a:rPr>
              <a:t>Connectivity among features</a:t>
            </a:r>
          </a:p>
          <a:p>
            <a:pPr algn="l" eaLnBrk="1" hangingPunct="1"/>
            <a:r>
              <a:rPr lang="en-US" b="0" dirty="0" smtClean="0">
                <a:solidFill>
                  <a:srgbClr val="FFFF00"/>
                </a:solidFill>
              </a:rPr>
              <a:t> in different data layers</a:t>
            </a:r>
            <a:endParaRPr lang="en-US" b="0" dirty="0">
              <a:solidFill>
                <a:srgbClr val="FFFF00"/>
              </a:solidFill>
            </a:endParaRPr>
          </a:p>
        </p:txBody>
      </p:sp>
      <p:sp>
        <p:nvSpPr>
          <p:cNvPr id="499761" name="Line 49"/>
          <p:cNvSpPr>
            <a:spLocks noChangeShapeType="1"/>
          </p:cNvSpPr>
          <p:nvPr/>
        </p:nvSpPr>
        <p:spPr bwMode="auto">
          <a:xfrm flipH="1">
            <a:off x="2811462" y="2286000"/>
            <a:ext cx="1684337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99762" name="Line 50"/>
          <p:cNvSpPr>
            <a:spLocks noChangeShapeType="1"/>
          </p:cNvSpPr>
          <p:nvPr/>
        </p:nvSpPr>
        <p:spPr bwMode="auto">
          <a:xfrm flipH="1">
            <a:off x="2336800" y="2286000"/>
            <a:ext cx="2159000" cy="838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9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99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99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760" grpId="0"/>
      <p:bldP spid="499761" grpId="0" animBg="1"/>
      <p:bldP spid="4997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8001000" cy="914400"/>
          </a:xfrm>
        </p:spPr>
        <p:txBody>
          <a:bodyPr/>
          <a:lstStyle/>
          <a:p>
            <a:pPr algn="ctr">
              <a:defRPr/>
            </a:pPr>
            <a:r>
              <a:rPr lang="en-US" dirty="0" smtClean="0"/>
              <a:t>Why SFWMD Needed Arc Hydro?</a:t>
            </a:r>
            <a:endParaRPr lang="en-US" sz="2800" b="0" dirty="0" smtClean="0"/>
          </a:p>
        </p:txBody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8153400" cy="4114800"/>
          </a:xfrm>
        </p:spPr>
        <p:txBody>
          <a:bodyPr/>
          <a:lstStyle/>
          <a:p>
            <a:pPr>
              <a:lnSpc>
                <a:spcPct val="75000"/>
              </a:lnSpc>
              <a:buFont typeface="Wingdings" pitchFamily="2" charset="2"/>
              <a:buNone/>
              <a:defRPr/>
            </a:pPr>
            <a:endParaRPr lang="en-US" dirty="0" smtClean="0"/>
          </a:p>
          <a:p>
            <a:pPr>
              <a:lnSpc>
                <a:spcPct val="100000"/>
              </a:lnSpc>
              <a:defRPr/>
            </a:pPr>
            <a:r>
              <a:rPr lang="en-US" sz="2400" b="0" dirty="0" smtClean="0"/>
              <a:t>Need for current and accurate sources of hydrologic and hydrographic data</a:t>
            </a:r>
          </a:p>
          <a:p>
            <a:pPr lvl="1">
              <a:lnSpc>
                <a:spcPct val="75000"/>
              </a:lnSpc>
              <a:defRPr/>
            </a:pPr>
            <a:r>
              <a:rPr lang="en-US" sz="2000" b="0" dirty="0" smtClean="0"/>
              <a:t>Historically data from different departments, scales, resolutions</a:t>
            </a:r>
          </a:p>
          <a:p>
            <a:pPr>
              <a:lnSpc>
                <a:spcPct val="100000"/>
              </a:lnSpc>
              <a:defRPr/>
            </a:pPr>
            <a:r>
              <a:rPr lang="en-US" sz="2400" b="0" dirty="0" smtClean="0"/>
              <a:t>A means for integrating hydrologic data into one common framework and toolset</a:t>
            </a:r>
          </a:p>
          <a:p>
            <a:pPr lvl="1">
              <a:lnSpc>
                <a:spcPct val="75000"/>
              </a:lnSpc>
              <a:defRPr/>
            </a:pPr>
            <a:r>
              <a:rPr lang="en-US" sz="2000" b="0" dirty="0" smtClean="0"/>
              <a:t>Central source of data storage and retrieval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000" b="0" dirty="0" smtClean="0"/>
              <a:t>Data connectivity: Monitoring points, watersheds, waterbodies, etc connected to the flow network</a:t>
            </a:r>
          </a:p>
          <a:p>
            <a:pPr>
              <a:lnSpc>
                <a:spcPct val="75000"/>
              </a:lnSpc>
              <a:defRPr/>
            </a:pPr>
            <a:r>
              <a:rPr lang="en-US" sz="2400" b="0" dirty="0" smtClean="0"/>
              <a:t>Part of District Enterprise GIS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000" dirty="0" smtClean="0"/>
              <a:t>Enterprise System of Record </a:t>
            </a:r>
            <a:r>
              <a:rPr lang="en-US" sz="2000" b="0" dirty="0" smtClean="0"/>
              <a:t>for hydrographic feature locations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772400" cy="533400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/>
              <a:t>AHED Project Timeline</a:t>
            </a:r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609600" y="2133600"/>
            <a:ext cx="76976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FY04</a:t>
            </a: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1828800" y="2133600"/>
            <a:ext cx="76976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FY05</a:t>
            </a:r>
          </a:p>
        </p:txBody>
      </p:sp>
      <p:sp>
        <p:nvSpPr>
          <p:cNvPr id="11276" name="Text Box 13"/>
          <p:cNvSpPr txBox="1">
            <a:spLocks noChangeArrowheads="1"/>
          </p:cNvSpPr>
          <p:nvPr/>
        </p:nvSpPr>
        <p:spPr bwMode="auto">
          <a:xfrm>
            <a:off x="7924800" y="2133600"/>
            <a:ext cx="76976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FY10</a:t>
            </a:r>
          </a:p>
        </p:txBody>
      </p:sp>
      <p:sp>
        <p:nvSpPr>
          <p:cNvPr id="11278" name="Rectangle 16"/>
          <p:cNvSpPr>
            <a:spLocks noChangeArrowheads="1"/>
          </p:cNvSpPr>
          <p:nvPr/>
        </p:nvSpPr>
        <p:spPr bwMode="auto">
          <a:xfrm>
            <a:off x="381000" y="1600200"/>
            <a:ext cx="8534400" cy="4267200"/>
          </a:xfrm>
          <a:prstGeom prst="rect">
            <a:avLst/>
          </a:prstGeom>
          <a:noFill/>
          <a:ln w="3492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284" name="Rectangle 23"/>
          <p:cNvSpPr>
            <a:spLocks noChangeArrowheads="1"/>
          </p:cNvSpPr>
          <p:nvPr/>
        </p:nvSpPr>
        <p:spPr bwMode="auto">
          <a:xfrm>
            <a:off x="3048000" y="2133600"/>
            <a:ext cx="769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FY06</a:t>
            </a:r>
          </a:p>
        </p:txBody>
      </p:sp>
      <p:sp>
        <p:nvSpPr>
          <p:cNvPr id="11285" name="Rectangle 24"/>
          <p:cNvSpPr>
            <a:spLocks noChangeArrowheads="1"/>
          </p:cNvSpPr>
          <p:nvPr/>
        </p:nvSpPr>
        <p:spPr bwMode="auto">
          <a:xfrm>
            <a:off x="5486400" y="2133600"/>
            <a:ext cx="769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FY08</a:t>
            </a:r>
          </a:p>
        </p:txBody>
      </p:sp>
      <p:sp>
        <p:nvSpPr>
          <p:cNvPr id="11286" name="Rectangle 25"/>
          <p:cNvSpPr>
            <a:spLocks noChangeArrowheads="1"/>
          </p:cNvSpPr>
          <p:nvPr/>
        </p:nvSpPr>
        <p:spPr bwMode="auto">
          <a:xfrm>
            <a:off x="4267200" y="2133600"/>
            <a:ext cx="769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FY07</a:t>
            </a:r>
          </a:p>
        </p:txBody>
      </p:sp>
      <p:sp>
        <p:nvSpPr>
          <p:cNvPr id="11287" name="Rectangle 26"/>
          <p:cNvSpPr>
            <a:spLocks noChangeArrowheads="1"/>
          </p:cNvSpPr>
          <p:nvPr/>
        </p:nvSpPr>
        <p:spPr bwMode="auto">
          <a:xfrm>
            <a:off x="6705600" y="2133600"/>
            <a:ext cx="769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FY09</a:t>
            </a:r>
          </a:p>
        </p:txBody>
      </p:sp>
      <p:cxnSp>
        <p:nvCxnSpPr>
          <p:cNvPr id="27" name="Straight Connector 26"/>
          <p:cNvCxnSpPr/>
          <p:nvPr/>
        </p:nvCxnSpPr>
        <p:spPr bwMode="auto">
          <a:xfrm rot="5400000">
            <a:off x="5562600" y="3733800"/>
            <a:ext cx="426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5400000">
            <a:off x="-533400" y="3733800"/>
            <a:ext cx="426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5400000">
            <a:off x="685800" y="3733800"/>
            <a:ext cx="426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rot="5400000">
            <a:off x="1905000" y="3733800"/>
            <a:ext cx="426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3124200" y="3733800"/>
            <a:ext cx="426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5400000">
            <a:off x="4343400" y="3733800"/>
            <a:ext cx="4267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9352" name="Rectangle 8"/>
          <p:cNvSpPr>
            <a:spLocks noChangeArrowheads="1"/>
          </p:cNvSpPr>
          <p:nvPr/>
        </p:nvSpPr>
        <p:spPr bwMode="auto">
          <a:xfrm>
            <a:off x="1828800" y="3733800"/>
            <a:ext cx="1981200" cy="2286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400" b="0" dirty="0">
              <a:latin typeface="+mn-lt"/>
            </a:endParaRPr>
          </a:p>
        </p:txBody>
      </p:sp>
      <p:sp>
        <p:nvSpPr>
          <p:cNvPr id="569355" name="Rectangle 11"/>
          <p:cNvSpPr>
            <a:spLocks noChangeArrowheads="1"/>
          </p:cNvSpPr>
          <p:nvPr/>
        </p:nvSpPr>
        <p:spPr bwMode="auto">
          <a:xfrm>
            <a:off x="3810000" y="4191000"/>
            <a:ext cx="1447800" cy="2286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400" b="0" dirty="0">
              <a:latin typeface="+mn-lt"/>
            </a:endParaRPr>
          </a:p>
        </p:txBody>
      </p:sp>
      <p:sp>
        <p:nvSpPr>
          <p:cNvPr id="569356" name="Rectangle 12"/>
          <p:cNvSpPr>
            <a:spLocks noChangeArrowheads="1"/>
          </p:cNvSpPr>
          <p:nvPr/>
        </p:nvSpPr>
        <p:spPr bwMode="auto">
          <a:xfrm>
            <a:off x="5257800" y="4673025"/>
            <a:ext cx="2209800" cy="2286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400" b="0" dirty="0">
              <a:latin typeface="+mn-lt"/>
            </a:endParaRPr>
          </a:p>
        </p:txBody>
      </p:sp>
      <p:sp>
        <p:nvSpPr>
          <p:cNvPr id="569365" name="Rectangle 21"/>
          <p:cNvSpPr>
            <a:spLocks noChangeArrowheads="1"/>
          </p:cNvSpPr>
          <p:nvPr/>
        </p:nvSpPr>
        <p:spPr bwMode="auto">
          <a:xfrm>
            <a:off x="5791200" y="5206425"/>
            <a:ext cx="2819400" cy="2286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400" b="0" dirty="0">
              <a:latin typeface="+mn-lt"/>
            </a:endParaRPr>
          </a:p>
        </p:txBody>
      </p:sp>
      <p:sp>
        <p:nvSpPr>
          <p:cNvPr id="569367" name="Rectangle 23"/>
          <p:cNvSpPr>
            <a:spLocks noChangeArrowheads="1"/>
          </p:cNvSpPr>
          <p:nvPr/>
        </p:nvSpPr>
        <p:spPr bwMode="auto">
          <a:xfrm>
            <a:off x="457200" y="3276600"/>
            <a:ext cx="1371600" cy="2286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400" b="0" dirty="0">
              <a:latin typeface="+mn-lt"/>
            </a:endParaRPr>
          </a:p>
        </p:txBody>
      </p:sp>
      <p:sp>
        <p:nvSpPr>
          <p:cNvPr id="569347" name="Text Box 3"/>
          <p:cNvSpPr txBox="1">
            <a:spLocks noChangeArrowheads="1"/>
          </p:cNvSpPr>
          <p:nvPr/>
        </p:nvSpPr>
        <p:spPr bwMode="auto">
          <a:xfrm>
            <a:off x="5181600" y="4368225"/>
            <a:ext cx="28194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600" dirty="0">
                <a:solidFill>
                  <a:schemeClr val="accent1">
                    <a:lumMod val="90000"/>
                  </a:schemeClr>
                </a:solidFill>
                <a:latin typeface="Eras Bold ITC" pitchFamily="34" charset="0"/>
                <a:cs typeface="Tahoma" pitchFamily="34" charset="0"/>
              </a:rPr>
              <a:t>Population: Phase </a:t>
            </a:r>
            <a:r>
              <a:rPr lang="en-US" sz="1600" dirty="0" smtClean="0">
                <a:solidFill>
                  <a:schemeClr val="accent1">
                    <a:lumMod val="90000"/>
                  </a:schemeClr>
                </a:solidFill>
                <a:latin typeface="Eras Bold ITC" pitchFamily="34" charset="0"/>
                <a:cs typeface="Tahoma" pitchFamily="34" charset="0"/>
              </a:rPr>
              <a:t>II</a:t>
            </a:r>
            <a:endParaRPr lang="en-US" sz="1600" dirty="0">
              <a:solidFill>
                <a:schemeClr val="accent1">
                  <a:lumMod val="90000"/>
                </a:schemeClr>
              </a:solidFill>
              <a:latin typeface="Eras Bold ITC" pitchFamily="34" charset="0"/>
              <a:cs typeface="Tahoma" pitchFamily="34" charset="0"/>
            </a:endParaRPr>
          </a:p>
        </p:txBody>
      </p:sp>
      <p:sp>
        <p:nvSpPr>
          <p:cNvPr id="569348" name="Text Box 4"/>
          <p:cNvSpPr txBox="1">
            <a:spLocks noChangeArrowheads="1"/>
          </p:cNvSpPr>
          <p:nvPr/>
        </p:nvSpPr>
        <p:spPr bwMode="auto">
          <a:xfrm>
            <a:off x="3733800" y="3886200"/>
            <a:ext cx="22860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600" dirty="0">
                <a:solidFill>
                  <a:schemeClr val="accent1">
                    <a:lumMod val="90000"/>
                  </a:schemeClr>
                </a:solidFill>
                <a:latin typeface="Eras Bold ITC" pitchFamily="34" charset="0"/>
                <a:cs typeface="Tahoma" pitchFamily="34" charset="0"/>
              </a:rPr>
              <a:t>Population: </a:t>
            </a:r>
            <a:r>
              <a:rPr lang="en-US" sz="1600" dirty="0" smtClean="0">
                <a:solidFill>
                  <a:schemeClr val="accent1">
                    <a:lumMod val="90000"/>
                  </a:schemeClr>
                </a:solidFill>
                <a:latin typeface="Eras Bold ITC" pitchFamily="34" charset="0"/>
                <a:cs typeface="Tahoma" pitchFamily="34" charset="0"/>
              </a:rPr>
              <a:t>Phase I</a:t>
            </a:r>
            <a:endParaRPr lang="en-US" sz="1600" dirty="0">
              <a:solidFill>
                <a:schemeClr val="accent1">
                  <a:lumMod val="90000"/>
                </a:schemeClr>
              </a:solidFill>
              <a:latin typeface="Eras Bold ITC" pitchFamily="34" charset="0"/>
              <a:cs typeface="Tahoma" pitchFamily="34" charset="0"/>
            </a:endParaRPr>
          </a:p>
        </p:txBody>
      </p:sp>
      <p:sp>
        <p:nvSpPr>
          <p:cNvPr id="569349" name="Text Box 5"/>
          <p:cNvSpPr txBox="1">
            <a:spLocks noChangeArrowheads="1"/>
          </p:cNvSpPr>
          <p:nvPr/>
        </p:nvSpPr>
        <p:spPr bwMode="auto">
          <a:xfrm>
            <a:off x="1752600" y="3429000"/>
            <a:ext cx="15240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600" dirty="0">
                <a:solidFill>
                  <a:schemeClr val="accent1">
                    <a:lumMod val="90000"/>
                  </a:schemeClr>
                </a:solidFill>
                <a:latin typeface="Eras Bold ITC" pitchFamily="34" charset="0"/>
                <a:cs typeface="Tahoma" pitchFamily="34" charset="0"/>
              </a:rPr>
              <a:t>Pilot</a:t>
            </a:r>
          </a:p>
        </p:txBody>
      </p:sp>
      <p:sp>
        <p:nvSpPr>
          <p:cNvPr id="569361" name="Text Box 17"/>
          <p:cNvSpPr txBox="1">
            <a:spLocks noChangeArrowheads="1"/>
          </p:cNvSpPr>
          <p:nvPr/>
        </p:nvSpPr>
        <p:spPr bwMode="auto">
          <a:xfrm>
            <a:off x="381000" y="2971800"/>
            <a:ext cx="15240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600" dirty="0">
                <a:solidFill>
                  <a:schemeClr val="accent1">
                    <a:lumMod val="90000"/>
                  </a:schemeClr>
                </a:solidFill>
                <a:latin typeface="Eras Bold ITC" pitchFamily="34" charset="0"/>
                <a:cs typeface="Tahoma" pitchFamily="34" charset="0"/>
              </a:rPr>
              <a:t>Prototype</a:t>
            </a:r>
          </a:p>
        </p:txBody>
      </p:sp>
      <p:sp>
        <p:nvSpPr>
          <p:cNvPr id="569364" name="Text Box 20"/>
          <p:cNvSpPr txBox="1">
            <a:spLocks noChangeArrowheads="1"/>
          </p:cNvSpPr>
          <p:nvPr/>
        </p:nvSpPr>
        <p:spPr bwMode="auto">
          <a:xfrm>
            <a:off x="5715000" y="4901625"/>
            <a:ext cx="25146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600" dirty="0">
                <a:solidFill>
                  <a:schemeClr val="accent1">
                    <a:lumMod val="90000"/>
                  </a:schemeClr>
                </a:solidFill>
                <a:latin typeface="Eras Bold ITC" pitchFamily="34" charset="0"/>
                <a:cs typeface="Tahoma" pitchFamily="34" charset="0"/>
              </a:rPr>
              <a:t>Population: Phase </a:t>
            </a:r>
            <a:r>
              <a:rPr lang="en-US" sz="1600" dirty="0" smtClean="0">
                <a:solidFill>
                  <a:schemeClr val="accent1">
                    <a:lumMod val="90000"/>
                  </a:schemeClr>
                </a:solidFill>
                <a:latin typeface="Eras Bold ITC" pitchFamily="34" charset="0"/>
                <a:cs typeface="Tahoma" pitchFamily="34" charset="0"/>
              </a:rPr>
              <a:t>III</a:t>
            </a:r>
            <a:endParaRPr lang="en-US" sz="1600" dirty="0">
              <a:solidFill>
                <a:schemeClr val="accent1">
                  <a:lumMod val="90000"/>
                </a:schemeClr>
              </a:solidFill>
              <a:latin typeface="Eras Bold ITC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3311</TotalTime>
  <Words>1652</Words>
  <Application>Microsoft Office PowerPoint</Application>
  <PresentationFormat>On-screen Show (4:3)</PresentationFormat>
  <Paragraphs>352</Paragraphs>
  <Slides>41</Slides>
  <Notes>23</Notes>
  <HiddenSlides>1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Default Design</vt:lpstr>
      <vt:lpstr>Bitmap Image</vt:lpstr>
      <vt:lpstr>Package</vt:lpstr>
      <vt:lpstr>AHED Arc Hydro Enhanced Database</vt:lpstr>
      <vt:lpstr>Topics</vt:lpstr>
      <vt:lpstr>Arc Hydro Video</vt:lpstr>
      <vt:lpstr>What is Arc Hydro ?</vt:lpstr>
      <vt:lpstr>What is Arc Hydro?</vt:lpstr>
      <vt:lpstr>Slide 6</vt:lpstr>
      <vt:lpstr>Slide 7</vt:lpstr>
      <vt:lpstr>Why SFWMD Needed Arc Hydro?</vt:lpstr>
      <vt:lpstr>AHED Project Timeline</vt:lpstr>
      <vt:lpstr>What is AHED? Arc Hydro Enhanced Database </vt:lpstr>
      <vt:lpstr>AHED Enhancements</vt:lpstr>
      <vt:lpstr>AHED Enhancements</vt:lpstr>
      <vt:lpstr>AHED Framework</vt:lpstr>
      <vt:lpstr>Drainage Area Nomenclature Changes</vt:lpstr>
      <vt:lpstr>AHED: An Integrated Data Model</vt:lpstr>
      <vt:lpstr>The Database</vt:lpstr>
      <vt:lpstr>Slide 17</vt:lpstr>
      <vt:lpstr>Slide 18</vt:lpstr>
      <vt:lpstr>AHED Supporting Elements</vt:lpstr>
      <vt:lpstr>Data Ingestion Workflow</vt:lpstr>
      <vt:lpstr>AHED Supporting Elements</vt:lpstr>
      <vt:lpstr>AHED Supporting Elements</vt:lpstr>
      <vt:lpstr>Slide 23</vt:lpstr>
      <vt:lpstr>Database Cleanup</vt:lpstr>
      <vt:lpstr>Data Examples</vt:lpstr>
      <vt:lpstr>Slide 26</vt:lpstr>
      <vt:lpstr>What Does AHED Mean to Me? </vt:lpstr>
      <vt:lpstr>Hydrographic Spatial Data Management</vt:lpstr>
      <vt:lpstr>Data Governance Council Members</vt:lpstr>
      <vt:lpstr>System of Record</vt:lpstr>
      <vt:lpstr>Hydrographic Spatial Data Management Process</vt:lpstr>
      <vt:lpstr>Steering Committee Membership</vt:lpstr>
      <vt:lpstr>What Does AHED Mean to Me? </vt:lpstr>
      <vt:lpstr>Update Cycle</vt:lpstr>
      <vt:lpstr>Spatial Data Lifecycle Phases</vt:lpstr>
      <vt:lpstr>Retirement Timeline</vt:lpstr>
      <vt:lpstr>Legacy Layers to be Retired</vt:lpstr>
      <vt:lpstr> How to access AHED?</vt:lpstr>
      <vt:lpstr>Information and Support </vt:lpstr>
      <vt:lpstr>Questions &amp; Discussion</vt:lpstr>
      <vt:lpstr>Update Cycle</vt:lpstr>
    </vt:vector>
  </TitlesOfParts>
  <Company>South Fl Water Mgmnt District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rwalker</dc:creator>
  <cp:lastModifiedBy>EM</cp:lastModifiedBy>
  <cp:revision>242</cp:revision>
  <dcterms:created xsi:type="dcterms:W3CDTF">2010-03-19T20:06:56Z</dcterms:created>
  <dcterms:modified xsi:type="dcterms:W3CDTF">2011-04-14T20:18:23Z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-892334478</vt:i4>
  </property>
  <property fmtid="{D5CDD505-2E9C-101B-9397-08002B2CF9AE}" pid="3" name="_NewReviewCycle">
    <vt:lpwstr/>
  </property>
  <property fmtid="{D5CDD505-2E9C-101B-9397-08002B2CF9AE}" pid="4" name="_EmailSubject">
    <vt:lpwstr>slides</vt:lpwstr>
  </property>
  <property fmtid="{D5CDD505-2E9C-101B-9397-08002B2CF9AE}" pid="5" name="_AuthorEmail">
    <vt:lpwstr>tminter@sfwmd.gov</vt:lpwstr>
  </property>
  <property fmtid="{D5CDD505-2E9C-101B-9397-08002B2CF9AE}" pid="6" name="_AuthorEmailDisplayName">
    <vt:lpwstr>Minter, Tim</vt:lpwstr>
  </property>
</Properties>
</file>