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5"/>
  </p:notesMasterIdLst>
  <p:handoutMasterIdLst>
    <p:handoutMasterId r:id="rId6"/>
  </p:handoutMasterIdLst>
  <p:sldIdLst>
    <p:sldId id="312" r:id="rId2"/>
    <p:sldId id="315" r:id="rId3"/>
    <p:sldId id="316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FDFED2"/>
    <a:srgbClr val="FFFF00"/>
    <a:srgbClr val="154F01"/>
    <a:srgbClr val="C1CDA7"/>
    <a:srgbClr val="002392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86627" autoAdjust="0"/>
  </p:normalViewPr>
  <p:slideViewPr>
    <p:cSldViewPr snapToGrid="0">
      <p:cViewPr varScale="1">
        <p:scale>
          <a:sx n="94" d="100"/>
          <a:sy n="94" d="100"/>
        </p:scale>
        <p:origin x="-414" y="-102"/>
      </p:cViewPr>
      <p:guideLst>
        <p:guide orient="horz" pos="19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132" y="-78"/>
      </p:cViewPr>
      <p:guideLst>
        <p:guide orient="horz" pos="3025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474"/>
          </a:xfrm>
          <a:prstGeom prst="rect">
            <a:avLst/>
          </a:prstGeom>
        </p:spPr>
        <p:txBody>
          <a:bodyPr vert="horz" lIns="94848" tIns="47423" rIns="94848" bIns="47423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070"/>
            <a:ext cx="3169920" cy="480474"/>
          </a:xfrm>
          <a:prstGeom prst="rect">
            <a:avLst/>
          </a:prstGeom>
        </p:spPr>
        <p:txBody>
          <a:bodyPr vert="horz" lIns="94848" tIns="47423" rIns="94848" bIns="47423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2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1192"/>
            <a:ext cx="5852160" cy="431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070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070"/>
            <a:ext cx="3169920" cy="4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8" tIns="48325" rIns="96648" bIns="48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A4759-2E01-4E60-A5E6-319804F617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522090-19EA-469F-88A5-B71A0EBAD539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is the total period of record</a:t>
            </a:r>
            <a:r>
              <a:rPr lang="en-US" baseline="0" dirty="0" smtClean="0"/>
              <a:t> data for all 6 STAs.   </a:t>
            </a:r>
          </a:p>
          <a:p>
            <a:pPr eaLnBrk="1" hangingPunct="1"/>
            <a:r>
              <a:rPr lang="en-US" baseline="0" dirty="0" smtClean="0"/>
              <a:t>Each quarterly meeting I present the same slide but we extend the period each time to include totals.  </a:t>
            </a:r>
          </a:p>
          <a:p>
            <a:pPr eaLnBrk="1" hangingPunct="1"/>
            <a:r>
              <a:rPr lang="en-US" baseline="0" dirty="0" smtClean="0"/>
              <a:t>You can see that each STA has been on line for different length of time.  Note, the bottom row is the total TP removed in metric tons, (not concentrations).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Note, this slide contains data that has not yet been through the QA/QC process.</a:t>
            </a:r>
          </a:p>
          <a:p>
            <a:pPr eaLnBrk="1" hangingPunct="1"/>
            <a:endParaRPr lang="en-US" dirty="0" smtClean="0"/>
          </a:p>
          <a:p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past 365 days of data for each</a:t>
            </a:r>
            <a:r>
              <a:rPr lang="en-US" baseline="0" dirty="0" smtClean="0"/>
              <a:t> of the 6 STAs.  </a:t>
            </a:r>
          </a:p>
          <a:p>
            <a:r>
              <a:rPr lang="en-US" baseline="0" dirty="0" smtClean="0"/>
              <a:t>Note, this slide contains data that has not yet been through the QA/QC process.</a:t>
            </a:r>
          </a:p>
          <a:p>
            <a:r>
              <a:rPr lang="en-US" baseline="0" dirty="0" smtClean="0"/>
              <a:t>Note, this is not a typical Water Year (WY) since the period used is simply the past 365 days and not the typical May to April period.  </a:t>
            </a:r>
          </a:p>
          <a:p>
            <a:r>
              <a:rPr lang="en-US" baseline="0" dirty="0" smtClean="0"/>
              <a:t>Note, the SFER should be consulted for the most recent WY results that have been QA/</a:t>
            </a:r>
            <a:r>
              <a:rPr lang="en-US" baseline="0" dirty="0" err="1" smtClean="0"/>
              <a:t>QC’d</a:t>
            </a:r>
            <a:r>
              <a:rPr lang="en-US" baseline="0" dirty="0" smtClean="0"/>
              <a:t> and are declared “final” data.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FA4759-2E01-4E60-A5E6-319804F617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895600"/>
            <a:ext cx="6400800" cy="914400"/>
          </a:xfrm>
          <a:effectLst>
            <a:outerShdw dist="17961" dir="2700000" algn="ctr" rotWithShape="0">
              <a:schemeClr val="tx1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10000"/>
            <a:ext cx="6400800" cy="762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707773" y="6493079"/>
            <a:ext cx="402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23E921E-DE8A-4C48-AFB3-BDEED0DBE438}" type="slidenum">
              <a:rPr lang="en-US" sz="1400" smtClean="0"/>
              <a:pPr/>
              <a:t>‹#›</a:t>
            </a:fld>
            <a:endParaRPr lang="en-US" sz="14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6200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0" r:id="rId2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3838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 sz="2400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 sz="2000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4pPr>
      <a:lvl5pPr marL="1598613" indent="-223838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5pPr>
      <a:lvl6pPr marL="2055813" indent="-22383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6pPr>
      <a:lvl7pPr marL="2513013" indent="-22383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7pPr>
      <a:lvl8pPr marL="2970213" indent="-22383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8pPr>
      <a:lvl9pPr marL="3427413" indent="-223838"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154F01"/>
        </a:buClr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17755" y="1053188"/>
            <a:ext cx="7708490" cy="914400"/>
          </a:xfrm>
          <a:effectLst/>
        </p:spPr>
        <p:txBody>
          <a:bodyPr/>
          <a:lstStyle/>
          <a:p>
            <a:pPr algn="ctr"/>
            <a:r>
              <a:rPr lang="en-US" sz="4000" dirty="0" smtClean="0"/>
              <a:t>Stormwater Treatment Areas and Related Projects Update</a:t>
            </a:r>
            <a:br>
              <a:rPr lang="en-US" sz="4000" dirty="0" smtClean="0"/>
            </a:br>
            <a:r>
              <a:rPr lang="en-US" sz="4000" dirty="0" smtClean="0"/>
              <a:t>Part 1</a:t>
            </a: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2910840"/>
            <a:ext cx="9144000" cy="1508760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Quarterly Meeting of the Technical Oversight Committee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March 2, 2009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Tracey Piccone, P.E., Chief Consulting Engineer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 smtClean="0"/>
              <a:t>South Florida Water Management District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dirty="0" smtClean="0"/>
              <a:t>STA Performance Data</a:t>
            </a:r>
            <a:br>
              <a:rPr lang="en-US" dirty="0" smtClean="0"/>
            </a:br>
            <a:r>
              <a:rPr lang="en-US" sz="1600" dirty="0" smtClean="0"/>
              <a:t>Updated March 1, 2010 – Contains Preliminary Data</a:t>
            </a:r>
          </a:p>
        </p:txBody>
      </p:sp>
      <p:graphicFrame>
        <p:nvGraphicFramePr>
          <p:cNvPr id="5" name="Group 72"/>
          <p:cNvGraphicFramePr>
            <a:graphicFrameLocks noGrp="1"/>
          </p:cNvGraphicFramePr>
          <p:nvPr>
            <p:ph idx="1"/>
          </p:nvPr>
        </p:nvGraphicFramePr>
        <p:xfrm>
          <a:off x="247650" y="1327085"/>
          <a:ext cx="8639175" cy="4291193"/>
        </p:xfrm>
        <a:graphic>
          <a:graphicData uri="http://schemas.openxmlformats.org/drawingml/2006/table">
            <a:tbl>
              <a:tblPr/>
              <a:tblGrid>
                <a:gridCol w="1447800"/>
                <a:gridCol w="1198563"/>
                <a:gridCol w="1198562"/>
                <a:gridCol w="1198563"/>
                <a:gridCol w="1198562"/>
                <a:gridCol w="1198563"/>
                <a:gridCol w="1198562"/>
              </a:tblGrid>
              <a:tr h="543622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Period of Record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51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STA-1E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STA-1W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STA-3/4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Sep. 2004 – Jan. 2010</a:t>
                      </a:r>
                      <a:endParaRPr kumimoji="0" 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Oct. 1993 – Jan. 2010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June 1999 – Jan. 2010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Oct. 2003 – Jan. 2010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Oct. 1999 – Jan. 2010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Oct. 1997 – Jan. 2010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946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Inflow TP (ppb)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108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43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Outflow TP (ppb)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915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TP removed (m tons)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430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dirty="0" smtClean="0"/>
              <a:t>STA Performance Data</a:t>
            </a:r>
            <a:br>
              <a:rPr lang="en-US" dirty="0" smtClean="0"/>
            </a:br>
            <a:r>
              <a:rPr lang="en-US" sz="1600" dirty="0" smtClean="0"/>
              <a:t>Updated March 1, 2010 – Contains Preliminary Data</a:t>
            </a:r>
          </a:p>
        </p:txBody>
      </p:sp>
      <p:graphicFrame>
        <p:nvGraphicFramePr>
          <p:cNvPr id="7" name="Group 56"/>
          <p:cNvGraphicFramePr>
            <a:graphicFrameLocks/>
          </p:cNvGraphicFramePr>
          <p:nvPr/>
        </p:nvGraphicFramePr>
        <p:xfrm>
          <a:off x="247650" y="1619250"/>
          <a:ext cx="8639175" cy="3324226"/>
        </p:xfrm>
        <a:graphic>
          <a:graphicData uri="http://schemas.openxmlformats.org/drawingml/2006/table">
            <a:tbl>
              <a:tblPr/>
              <a:tblGrid>
                <a:gridCol w="1447800"/>
                <a:gridCol w="1198563"/>
                <a:gridCol w="1198562"/>
                <a:gridCol w="1198563"/>
                <a:gridCol w="1198562"/>
                <a:gridCol w="1198563"/>
                <a:gridCol w="1198562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Previous Year (February 2009 – January 2010)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STA-1E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STA-1W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STA-3/4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STA-6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Inflow TP (ppb)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209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 Outflow TP (ppb)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 MGMT DIV submittal Ecological Update 0709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 MGMT DIV submittal Ecological Update 0709</Template>
  <TotalTime>5591</TotalTime>
  <Words>333</Words>
  <Application>Microsoft Office PowerPoint</Application>
  <PresentationFormat>On-screen Show (4:3)</PresentationFormat>
  <Paragraphs>73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STA MGMT DIV submittal Ecological Update 0709</vt:lpstr>
      <vt:lpstr>Stormwater Treatment Areas and Related Projects Update Part 1</vt:lpstr>
      <vt:lpstr>STA Performance Data Updated March 1, 2010 – Contains Preliminary Data</vt:lpstr>
      <vt:lpstr>STA Performance Data Updated March 1, 2010 – Contains Preliminary Data</vt:lpstr>
    </vt:vector>
  </TitlesOfParts>
  <Company>South Fl Water Mgmnt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dpowell</dc:creator>
  <cp:lastModifiedBy>Tracey Piccone</cp:lastModifiedBy>
  <cp:revision>645</cp:revision>
  <dcterms:created xsi:type="dcterms:W3CDTF">2009-07-08T16:22:37Z</dcterms:created>
  <dcterms:modified xsi:type="dcterms:W3CDTF">2010-03-01T15:07:27Z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-1869123598</vt:i4>
  </property>
  <property fmtid="{D5CDD505-2E9C-101B-9397-08002B2CF9AE}" pid="3" name="_NewReviewCycle">
    <vt:lpwstr/>
  </property>
  <property fmtid="{D5CDD505-2E9C-101B-9397-08002B2CF9AE}" pid="4" name="_EmailSubject">
    <vt:lpwstr>Jeff's and Tracey's TOC presentations</vt:lpwstr>
  </property>
  <property fmtid="{D5CDD505-2E9C-101B-9397-08002B2CF9AE}" pid="5" name="_AuthorEmail">
    <vt:lpwstr>tpiccone@sfwmd.gov</vt:lpwstr>
  </property>
  <property fmtid="{D5CDD505-2E9C-101B-9397-08002B2CF9AE}" pid="6" name="_AuthorEmailDisplayName">
    <vt:lpwstr>Piccone, Tracey</vt:lpwstr>
  </property>
  <property fmtid="{D5CDD505-2E9C-101B-9397-08002B2CF9AE}" pid="7" name="_PreviousAdHocReviewCycleID">
    <vt:i4>-1126789475</vt:i4>
  </property>
</Properties>
</file>