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notesMasterIdLst>
    <p:notesMasterId r:id="rId23"/>
  </p:notesMasterIdLst>
  <p:handoutMasterIdLst>
    <p:handoutMasterId r:id="rId24"/>
  </p:handoutMasterIdLst>
  <p:sldIdLst>
    <p:sldId id="268" r:id="rId2"/>
    <p:sldId id="288" r:id="rId3"/>
    <p:sldId id="264" r:id="rId4"/>
    <p:sldId id="285" r:id="rId5"/>
    <p:sldId id="280" r:id="rId6"/>
    <p:sldId id="265" r:id="rId7"/>
    <p:sldId id="270" r:id="rId8"/>
    <p:sldId id="271" r:id="rId9"/>
    <p:sldId id="281" r:id="rId10"/>
    <p:sldId id="267" r:id="rId11"/>
    <p:sldId id="273" r:id="rId12"/>
    <p:sldId id="286" r:id="rId13"/>
    <p:sldId id="278" r:id="rId14"/>
    <p:sldId id="272" r:id="rId15"/>
    <p:sldId id="275" r:id="rId16"/>
    <p:sldId id="274" r:id="rId17"/>
    <p:sldId id="284" r:id="rId18"/>
    <p:sldId id="266" r:id="rId19"/>
    <p:sldId id="276" r:id="rId20"/>
    <p:sldId id="287" r:id="rId21"/>
    <p:sldId id="277" r:id="rId22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ECFF"/>
    <a:srgbClr val="000000"/>
    <a:srgbClr val="808080"/>
    <a:srgbClr val="0066FF"/>
    <a:srgbClr val="FFFFCC"/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6237" autoAdjust="0"/>
  </p:normalViewPr>
  <p:slideViewPr>
    <p:cSldViewPr showGuides="1">
      <p:cViewPr varScale="1">
        <p:scale>
          <a:sx n="98" d="100"/>
          <a:sy n="98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l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l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7D83C09-DF9D-4DA8-BAFB-10746E7E5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l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l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31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178EC8B-3791-4FCB-A730-E47626E29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A89725BC-EF3B-4508-A5BF-B21A334C6828}" type="slidenum">
              <a:rPr lang="en-US" smtClean="0"/>
              <a:pPr defTabSz="930275"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0E6865C2-62BD-4B1C-B2CD-BC53DB9DBAC5}" type="slidenum">
              <a:rPr lang="en-US" smtClean="0"/>
              <a:pPr defTabSz="930275"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06086E78-1AC8-48A9-8A3F-7C822B066895}" type="slidenum">
              <a:rPr lang="en-US" smtClean="0"/>
              <a:pPr defTabSz="930275"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7CA59BD5-FA06-4947-93D1-F2568E055CCB}" type="slidenum">
              <a:rPr lang="en-US" smtClean="0"/>
              <a:pPr defTabSz="930275"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3DCC7B50-AD06-4ED4-B2D0-09C295D1C81B}" type="slidenum">
              <a:rPr lang="en-US" smtClean="0"/>
              <a:pPr defTabSz="930275"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307E05BF-74D2-44D3-8781-139505F1EA7C}" type="slidenum">
              <a:rPr lang="en-US" smtClean="0"/>
              <a:pPr defTabSz="930275"/>
              <a:t>10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F1D3A4EE-5B29-4121-84A0-8F073253003A}" type="slidenum">
              <a:rPr lang="en-US" smtClean="0"/>
              <a:pPr defTabSz="930275"/>
              <a:t>17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01B3076A-7BA6-4564-A9D7-0A1674882421}" type="slidenum">
              <a:rPr lang="en-US" smtClean="0"/>
              <a:pPr defTabSz="930275"/>
              <a:t>18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pic>
        <p:nvPicPr>
          <p:cNvPr id="68" name="Picture 68" descr="blackbar_ppt"/>
          <p:cNvPicPr>
            <a:picLocks noChangeAspect="1" noChangeArrowheads="1"/>
          </p:cNvPicPr>
          <p:nvPr/>
        </p:nvPicPr>
        <p:blipFill>
          <a:blip r:embed="rId2" cstate="print"/>
          <a:srcRect l="5556" r="5530"/>
          <a:stretch>
            <a:fillRect/>
          </a:stretch>
        </p:blipFill>
        <p:spPr bwMode="auto">
          <a:xfrm>
            <a:off x="0" y="0"/>
            <a:ext cx="9201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69" descr="logoweb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3300" y="6477000"/>
            <a:ext cx="1638300" cy="274638"/>
          </a:xfrm>
          <a:prstGeom prst="rect">
            <a:avLst/>
          </a:prstGeom>
          <a:noFill/>
          <a:effectLst>
            <a:outerShdw dist="45791" dir="2021404" algn="ctr" rotWithShape="0">
              <a:schemeClr val="bg1"/>
            </a:outerShdw>
          </a:effectLst>
        </p:spPr>
      </p:pic>
      <p:sp>
        <p:nvSpPr>
          <p:cNvPr id="197698" name="Rectangle 66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74688" y="1411288"/>
            <a:ext cx="7772400" cy="1736725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7699" name="Rectangle 67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 descr="blackbar_ppt"/>
          <p:cNvPicPr>
            <a:picLocks noChangeAspect="1" noChangeArrowheads="1"/>
          </p:cNvPicPr>
          <p:nvPr/>
        </p:nvPicPr>
        <p:blipFill>
          <a:blip r:embed="rId13" cstate="print"/>
          <a:srcRect l="5556" r="5530"/>
          <a:stretch>
            <a:fillRect/>
          </a:stretch>
        </p:blipFill>
        <p:spPr bwMode="auto">
          <a:xfrm>
            <a:off x="0" y="0"/>
            <a:ext cx="9201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9" descr="logoweb_bi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53200"/>
            <a:ext cx="1638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23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47700" y="2007072"/>
            <a:ext cx="7848600" cy="284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800" b="1" cap="all" dirty="0">
                <a:ln w="9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Settlement </a:t>
            </a:r>
            <a:r>
              <a:rPr lang="en-US" sz="4800" b="1" cap="all" dirty="0" smtClean="0">
                <a:ln w="9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Agreement Report</a:t>
            </a:r>
            <a:endParaRPr lang="en-US" sz="4800" b="1" cap="all" dirty="0">
              <a:ln w="9000" cmpd="sng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endParaRPr lang="en-US" sz="900" b="1" cap="all" dirty="0">
              <a:ln w="9000" cmpd="sng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3600" b="1" dirty="0" smtClean="0">
                <a:ln w="9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October - </a:t>
            </a:r>
            <a:r>
              <a:rPr lang="en-US" sz="3600" b="1" dirty="0">
                <a:ln w="9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</a:t>
            </a:r>
            <a:r>
              <a:rPr lang="en-US" sz="3600" b="1" dirty="0" smtClean="0">
                <a:ln w="9000" cmpd="sng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ecember 2009</a:t>
            </a:r>
          </a:p>
          <a:p>
            <a:pPr>
              <a:spcBef>
                <a:spcPct val="20000"/>
              </a:spcBef>
            </a:pPr>
            <a:endParaRPr lang="en-US" sz="2400" b="1" cap="all" dirty="0">
              <a:ln w="9000" cmpd="sng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3075" name="Picture 3" descr="blackbar_ppt"/>
          <p:cNvPicPr>
            <a:picLocks noChangeAspect="1" noChangeArrowheads="1"/>
          </p:cNvPicPr>
          <p:nvPr/>
        </p:nvPicPr>
        <p:blipFill>
          <a:blip r:embed="rId3" cstate="print"/>
          <a:srcRect l="5556" r="5530"/>
          <a:stretch>
            <a:fillRect/>
          </a:stretch>
        </p:blipFill>
        <p:spPr bwMode="auto">
          <a:xfrm>
            <a:off x="0" y="0"/>
            <a:ext cx="9201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9934" y="609600"/>
            <a:ext cx="5024132" cy="12741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 smtClean="0"/>
              <a:t>Technical Oversight Committee</a:t>
            </a:r>
          </a:p>
          <a:p>
            <a:pPr>
              <a:spcBef>
                <a:spcPct val="20000"/>
              </a:spcBef>
            </a:pPr>
            <a:r>
              <a:rPr lang="en-US" sz="2400" dirty="0" smtClean="0"/>
              <a:t>March 2, 2010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257800"/>
            <a:ext cx="40542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 smtClean="0">
                <a:latin typeface="Verdana" pitchFamily="34" charset="0"/>
              </a:rPr>
              <a:t>Pam Lehr</a:t>
            </a:r>
          </a:p>
          <a:p>
            <a:pPr algn="l"/>
            <a:r>
              <a:rPr lang="en-US" b="1" dirty="0" smtClean="0">
                <a:latin typeface="Verdana" pitchFamily="34" charset="0"/>
              </a:rPr>
              <a:t>Section Leader</a:t>
            </a:r>
          </a:p>
          <a:p>
            <a:pPr algn="l"/>
            <a:r>
              <a:rPr lang="en-US" dirty="0" smtClean="0">
                <a:latin typeface="Verdana" pitchFamily="34" charset="0"/>
              </a:rPr>
              <a:t>Restoration Sciences Department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Shark River Slough 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TP Concentration Compliance Tracking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for October 2009 – December 2009</a:t>
            </a:r>
          </a:p>
        </p:txBody>
      </p:sp>
      <p:pic>
        <p:nvPicPr>
          <p:cNvPr id="1229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5984"/>
            <a:ext cx="8229600" cy="246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Shark River Slough Daily Flows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543800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905000"/>
            <a:ext cx="2590800" cy="3581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Daily Flows at individual inflow structures</a:t>
            </a:r>
            <a:b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</a:br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to Shark River Slough 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1000"/>
            <a:ext cx="545020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714500" y="914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Daily Flows at S333 and S334</a:t>
            </a:r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Shark River Slough 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Sampling Event Daily Flows and</a:t>
            </a:r>
            <a:r>
              <a:rPr lang="en-US" sz="24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FWMC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533400" y="5638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Daily flow at Shark River Slough structures and the corresponding TP FWMCs for individual sampling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events 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685800" y="5683250"/>
            <a:ext cx="784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The 12-month FWMC at the end of each water year compared to the 11 ppb long-term total phosphorus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limit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 t="3847"/>
          <a:stretch>
            <a:fillRect/>
          </a:stretch>
        </p:blipFill>
        <p:spPr bwMode="auto">
          <a:xfrm>
            <a:off x="762000" y="172085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533400"/>
            <a:ext cx="8915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TP Flow-Weighted Mean Concentrations</a:t>
            </a: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Inflows to the ENP  through Taylor Slough and the Coastal Basins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533400"/>
            <a:ext cx="8915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TP Flow-Weighted Mean Concentrations</a:t>
            </a: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Inflows to the ENP  through Taylor Slough and the Coastal Basins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685800" y="5638800"/>
            <a:ext cx="784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The 12-month FWMC at the end of each month and the composite TP  concentration for each sampling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event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 cstate="print"/>
          <a:srcRect t="5086"/>
          <a:stretch>
            <a:fillRect/>
          </a:stretch>
        </p:blipFill>
        <p:spPr bwMode="auto">
          <a:xfrm>
            <a:off x="762000" y="1371600"/>
            <a:ext cx="7696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81000" y="2743200"/>
            <a:ext cx="297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Taylor Slough and the Coastal Basins</a:t>
            </a:r>
          </a:p>
          <a:p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TP Concentration</a:t>
            </a:r>
          </a:p>
          <a:p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Compliance Tracking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60946"/>
            <a:ext cx="5486400" cy="6497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46"/>
          <p:cNvSpPr>
            <a:spLocks noChangeArrowheads="1"/>
          </p:cNvSpPr>
          <p:nvPr/>
        </p:nvSpPr>
        <p:spPr bwMode="auto">
          <a:xfrm>
            <a:off x="647700" y="762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Taylor Slough and the Coastal Basins 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TP Concentration Compliance Tracking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for October 2009 – December 2009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438400"/>
            <a:ext cx="8077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Taylor Slough and S18C Daily Flows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1371600" y="55626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Daily flows into Everglades National Park through Taylor Slough and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S18C 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 cstate="print"/>
          <a:srcRect t="6667"/>
          <a:stretch>
            <a:fillRect/>
          </a:stretch>
        </p:blipFill>
        <p:spPr bwMode="auto">
          <a:xfrm>
            <a:off x="762000" y="1371600"/>
            <a:ext cx="7620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808038"/>
          </a:xfrm>
        </p:spPr>
        <p:txBody>
          <a:bodyPr/>
          <a:lstStyle/>
          <a:p>
            <a:pPr eaLnBrk="1" hangingPunct="1">
              <a:defRPr/>
            </a:pPr>
            <a:r>
              <a:rPr lang="en-US" cap="small" dirty="0" smtClean="0">
                <a:solidFill>
                  <a:srgbClr val="0070C0"/>
                </a:solidFill>
                <a:latin typeface="Verdana" pitchFamily="34" charset="0"/>
              </a:rPr>
              <a:t>Summary</a:t>
            </a:r>
            <a:br>
              <a:rPr lang="en-US" cap="small" dirty="0" smtClean="0">
                <a:solidFill>
                  <a:srgbClr val="0070C0"/>
                </a:solidFill>
                <a:latin typeface="Verdana" pitchFamily="34" charset="0"/>
              </a:rPr>
            </a:br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7239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Daily Flows at individual Taylor Slough structures into the ENP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315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Taylor Slough and S18C 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Sampling Event Flows and FWMC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723900" y="57150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Daily flows at Taylor Slough structures and S18C and the corresponding TP for individual sampling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events</a:t>
            </a:r>
            <a:r>
              <a:rPr lang="en-US" sz="1600" b="1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  <a:endParaRPr lang="en-US" sz="1600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 cstate="print"/>
          <a:srcRect t="15717"/>
          <a:stretch>
            <a:fillRect/>
          </a:stretch>
        </p:blipFill>
        <p:spPr bwMode="auto">
          <a:xfrm>
            <a:off x="838200" y="1447800"/>
            <a:ext cx="746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lang="en-US" sz="2400" b="1" dirty="0">
                <a:solidFill>
                  <a:schemeClr val="bg1"/>
                </a:solidFill>
                <a:latin typeface="Verdana" pitchFamily="34" charset="0"/>
              </a:rPr>
              <a:t>A.R.M Loxahatchee National Wildlife Refuge</a:t>
            </a:r>
          </a:p>
          <a:p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Monthly Total Phosphorus Geometric Mean Concentrations</a:t>
            </a: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53340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124" name="Picture 20" descr="blackbar_ppt"/>
          <p:cNvPicPr>
            <a:picLocks noChangeAspect="1" noChangeArrowheads="1"/>
          </p:cNvPicPr>
          <p:nvPr/>
        </p:nvPicPr>
        <p:blipFill>
          <a:blip r:embed="rId3" cstate="print"/>
          <a:srcRect l="5556" r="5530"/>
          <a:stretch>
            <a:fillRect/>
          </a:stretch>
        </p:blipFill>
        <p:spPr bwMode="auto">
          <a:xfrm>
            <a:off x="0" y="0"/>
            <a:ext cx="9201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21" descr="logoweb_b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1638300" cy="274638"/>
          </a:xfrm>
          <a:prstGeom prst="rect">
            <a:avLst/>
          </a:prstGeom>
          <a:noFill/>
          <a:effectLst>
            <a:outerShdw dist="45791" dir="2021404" algn="ctr" rotWithShape="0">
              <a:schemeClr val="bg1"/>
            </a:outerShdw>
          </a:effectLst>
        </p:spPr>
      </p:pic>
      <p:pic>
        <p:nvPicPr>
          <p:cNvPr id="512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524000"/>
            <a:ext cx="7370763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</a:rPr>
              <a:t>A.R.M Loxahatchee National Wildlife Refuge</a:t>
            </a:r>
            <a:br>
              <a:rPr lang="en-US" sz="2400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800" dirty="0" smtClean="0">
                <a:solidFill>
                  <a:schemeClr val="bg1"/>
                </a:solidFill>
                <a:latin typeface="Verdana" pitchFamily="34" charset="0"/>
              </a:rPr>
              <a:t>Deviation of monthly geometric mean total phosphorus concentrations with calculated long-term levels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33550"/>
            <a:ext cx="71437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2362200"/>
            <a:ext cx="2514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Loxahatchee National Wildlife Refuge</a:t>
            </a:r>
          </a:p>
          <a:p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Total Phosphorus Compliance Tracking</a:t>
            </a:r>
            <a:endParaRPr lang="en-US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52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"/>
            <a:ext cx="51816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35"/>
          <p:cNvSpPr>
            <a:spLocks noChangeArrowheads="1"/>
          </p:cNvSpPr>
          <p:nvPr/>
        </p:nvSpPr>
        <p:spPr bwMode="auto">
          <a:xfrm>
            <a:off x="152400" y="6096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Refuge TP Compliance Tracking</a:t>
            </a:r>
          </a:p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for October 2009 – February 2010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76400"/>
            <a:ext cx="7620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0" y="609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Flow-weighted Mean Concentrations</a:t>
            </a:r>
          </a:p>
          <a:p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Inflows to ENP through Shark River Slough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495300" y="56388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12-month FWMC at the end of each water year compared to the TP interim and long-term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limits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 t="9259"/>
          <a:stretch>
            <a:fillRect/>
          </a:stretch>
        </p:blipFill>
        <p:spPr bwMode="auto">
          <a:xfrm>
            <a:off x="838200" y="1600200"/>
            <a:ext cx="7467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Verdana" pitchFamily="34" charset="0"/>
              </a:rPr>
              <a:t>Flow-Weighted Mean Concentrations</a:t>
            </a:r>
          </a:p>
          <a:p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Inflows to ENP through Shark River Slough</a:t>
            </a: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723900" y="55626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rIns="18288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12-month FWMC at the end of each month and the composite TP concentration for each sampling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event</a:t>
            </a:r>
            <a:endParaRPr lang="en-US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7432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Shark River Slough</a:t>
            </a:r>
          </a:p>
          <a:p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TP Concentration </a:t>
            </a:r>
          </a:p>
          <a:p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Compliance Tracking</a:t>
            </a:r>
            <a:endParaRPr lang="en-US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70702"/>
            <a:ext cx="5334000" cy="648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2902</TotalTime>
  <Words>325</Words>
  <Application>Microsoft Office PowerPoint</Application>
  <PresentationFormat>Letter Paper (8.5x11 in)</PresentationFormat>
  <Paragraphs>65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Tahoma</vt:lpstr>
      <vt:lpstr>Arial</vt:lpstr>
      <vt:lpstr>Wingdings</vt:lpstr>
      <vt:lpstr>Times New Roman</vt:lpstr>
      <vt:lpstr>Verdana</vt:lpstr>
      <vt:lpstr>Ripple</vt:lpstr>
      <vt:lpstr>Slide 1</vt:lpstr>
      <vt:lpstr>Summary </vt:lpstr>
      <vt:lpstr>Slide 3</vt:lpstr>
      <vt:lpstr>A.R.M Loxahatchee National Wildlife Refuge Deviation of monthly geometric mean total phosphorus concentrations with calculated long-term levels</vt:lpstr>
      <vt:lpstr>Slide 5</vt:lpstr>
      <vt:lpstr>Slide 6</vt:lpstr>
      <vt:lpstr>Slide 7</vt:lpstr>
      <vt:lpstr>Slide 8</vt:lpstr>
      <vt:lpstr>Slide 9</vt:lpstr>
      <vt:lpstr>Slide 10</vt:lpstr>
      <vt:lpstr>Slide 11</vt:lpstr>
      <vt:lpstr>Daily Flows at individual inflow structures to Shark River Slough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Daily Flows at individual Taylor Slough structures into the ENP</vt:lpstr>
      <vt:lpstr>Slide 21</vt:lpstr>
    </vt:vector>
  </TitlesOfParts>
  <Company>SFWMD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huebner</dc:creator>
  <cp:lastModifiedBy>tstein</cp:lastModifiedBy>
  <cp:revision>286</cp:revision>
  <dcterms:created xsi:type="dcterms:W3CDTF">2002-07-30T18:37:28Z</dcterms:created>
  <dcterms:modified xsi:type="dcterms:W3CDTF">2010-02-26T16:36:02Z</dcterms:modified>
</cp:coreProperties>
</file>