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</p:sldMasterIdLst>
  <p:notesMasterIdLst>
    <p:notesMasterId r:id="rId16"/>
  </p:notesMasterIdLst>
  <p:handoutMasterIdLst>
    <p:handoutMasterId r:id="rId17"/>
  </p:handoutMasterIdLst>
  <p:sldIdLst>
    <p:sldId id="256" r:id="rId3"/>
    <p:sldId id="302" r:id="rId4"/>
    <p:sldId id="323" r:id="rId5"/>
    <p:sldId id="324" r:id="rId6"/>
    <p:sldId id="257" r:id="rId7"/>
    <p:sldId id="270" r:id="rId8"/>
    <p:sldId id="306" r:id="rId9"/>
    <p:sldId id="329" r:id="rId10"/>
    <p:sldId id="326" r:id="rId11"/>
    <p:sldId id="328" r:id="rId12"/>
    <p:sldId id="279" r:id="rId13"/>
    <p:sldId id="330" r:id="rId14"/>
    <p:sldId id="280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26" y="852"/>
      </p:cViewPr>
      <p:guideLst>
        <p:guide orient="horz" pos="386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2A7B6C-A5AA-4E20-80ED-89B0393F8EF3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B8AFD4-8AB2-4784-B8BE-2F79166BA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80E0B1-C710-439D-93B4-E1EDF8750574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D6D66B-0A0C-47C1-8950-FD514C3F5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1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6D66B-0A0C-47C1-8950-FD514C3F58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6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0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00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48217" y="1710690"/>
            <a:ext cx="11314599" cy="46718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958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TEST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4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9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43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48217" y="1710690"/>
            <a:ext cx="11314599" cy="46718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1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 descr="logoweb_b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04704" y="6537644"/>
            <a:ext cx="1706880" cy="214600"/>
          </a:xfrm>
          <a:prstGeom prst="rect">
            <a:avLst/>
          </a:prstGeom>
          <a:noFill/>
          <a:effectLst/>
        </p:spPr>
      </p:pic>
      <p:sp>
        <p:nvSpPr>
          <p:cNvPr id="10" name="TextBox 9"/>
          <p:cNvSpPr txBox="1"/>
          <p:nvPr/>
        </p:nvSpPr>
        <p:spPr>
          <a:xfrm>
            <a:off x="0" y="1"/>
            <a:ext cx="12192000" cy="307777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smtClean="0">
                <a:solidFill>
                  <a:schemeClr val="bg1"/>
                </a:solidFill>
                <a:latin typeface="Calibri" pitchFamily="34" charset="0"/>
              </a:rPr>
              <a:t>SOUTH FLORIDA WATER MANAGEMENT DISTRICT</a:t>
            </a:r>
            <a:endParaRPr lang="en-US" sz="1400" b="1" spc="3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 descr="logoweb_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04704" y="6537644"/>
            <a:ext cx="1706880" cy="214600"/>
          </a:xfrm>
          <a:prstGeom prst="rect">
            <a:avLst/>
          </a:prstGeom>
          <a:noFill/>
          <a:effectLst/>
        </p:spPr>
      </p:pic>
      <p:sp>
        <p:nvSpPr>
          <p:cNvPr id="10" name="TextBox 9"/>
          <p:cNvSpPr txBox="1"/>
          <p:nvPr/>
        </p:nvSpPr>
        <p:spPr>
          <a:xfrm>
            <a:off x="0" y="1"/>
            <a:ext cx="12192000" cy="307777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smtClean="0">
                <a:solidFill>
                  <a:schemeClr val="bg1"/>
                </a:solidFill>
                <a:latin typeface="Calibri" pitchFamily="34" charset="0"/>
              </a:rPr>
              <a:t>SOUTH FLORIDA WATER MANAGEMENT DISTRICT</a:t>
            </a:r>
            <a:endParaRPr lang="en-US" sz="1400" b="1" spc="3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1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30300"/>
            <a:ext cx="9144000" cy="2989263"/>
          </a:xfrm>
        </p:spPr>
        <p:txBody>
          <a:bodyPr>
            <a:normAutofit/>
          </a:bodyPr>
          <a:lstStyle/>
          <a:p>
            <a:r>
              <a:rPr lang="en-US" dirty="0" smtClean="0"/>
              <a:t>Recommendations to the TOC Concerning </a:t>
            </a:r>
            <a:r>
              <a:rPr lang="en-US" dirty="0"/>
              <a:t>M</a:t>
            </a:r>
            <a:r>
              <a:rPr lang="en-US" dirty="0" smtClean="0"/>
              <a:t>onitoring for</a:t>
            </a:r>
            <a:br>
              <a:rPr lang="en-US" dirty="0" smtClean="0"/>
            </a:br>
            <a:r>
              <a:rPr lang="en-US" dirty="0" smtClean="0"/>
              <a:t>the Settlement Agreement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655762"/>
          </a:xfrm>
        </p:spPr>
        <p:txBody>
          <a:bodyPr/>
          <a:lstStyle/>
          <a:p>
            <a:r>
              <a:rPr lang="en-US" dirty="0" smtClean="0"/>
              <a:t>Pete Rawlik</a:t>
            </a:r>
          </a:p>
          <a:p>
            <a:r>
              <a:rPr lang="en-US" dirty="0" smtClean="0"/>
              <a:t>For the Water Quality Monitoring </a:t>
            </a:r>
            <a:r>
              <a:rPr lang="en-US" dirty="0" err="1" smtClean="0"/>
              <a:t>Subteam</a:t>
            </a:r>
            <a:endParaRPr lang="en-US" dirty="0" smtClean="0"/>
          </a:p>
          <a:p>
            <a:r>
              <a:rPr lang="en-US" dirty="0" smtClean="0"/>
              <a:t>April 26,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0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26" y="368300"/>
            <a:ext cx="10738945" cy="84352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Iron Monitoring at S5A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915" y="1358901"/>
            <a:ext cx="10374585" cy="4949316"/>
          </a:xfrm>
        </p:spPr>
        <p:txBody>
          <a:bodyPr>
            <a:noAutofit/>
          </a:bodyPr>
          <a:lstStyle/>
          <a:p>
            <a:r>
              <a:rPr lang="en-US" dirty="0" smtClean="0"/>
              <a:t>Since 2010, 609 </a:t>
            </a:r>
            <a:r>
              <a:rPr lang="en-US" dirty="0"/>
              <a:t>samples </a:t>
            </a:r>
            <a:r>
              <a:rPr lang="en-US" dirty="0" smtClean="0"/>
              <a:t>collected at 44 Settlement Agreement stations (primarily inflows and marsh)</a:t>
            </a:r>
          </a:p>
          <a:p>
            <a:r>
              <a:rPr lang="en-US" dirty="0" smtClean="0"/>
              <a:t> 95% of samples below  half of the state standard of 1,000 µg/L</a:t>
            </a:r>
          </a:p>
          <a:p>
            <a:r>
              <a:rPr lang="en-US" dirty="0" smtClean="0"/>
              <a:t>Only 2 samples above the standard</a:t>
            </a:r>
          </a:p>
          <a:p>
            <a:r>
              <a:rPr lang="en-US" dirty="0" smtClean="0"/>
              <a:t>Data was provided to partners for potential optimization</a:t>
            </a:r>
          </a:p>
          <a:p>
            <a:r>
              <a:rPr lang="en-US" dirty="0" smtClean="0"/>
              <a:t>This will be a subject for discussion at the next </a:t>
            </a:r>
            <a:r>
              <a:rPr lang="en-US" dirty="0" err="1" smtClean="0"/>
              <a:t>subteam</a:t>
            </a:r>
            <a:r>
              <a:rPr lang="en-US" dirty="0" smtClean="0"/>
              <a:t> meeting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6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720725"/>
            <a:ext cx="11671300" cy="1031875"/>
          </a:xfrm>
        </p:spPr>
        <p:txBody>
          <a:bodyPr/>
          <a:lstStyle/>
          <a:p>
            <a:r>
              <a:rPr lang="en-US" sz="4000" b="1" dirty="0" smtClean="0">
                <a:latin typeface="+mn-lt"/>
              </a:rPr>
              <a:t>Recommendations to the TOC for Approval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950" y="1841500"/>
            <a:ext cx="10198100" cy="451485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US" sz="3600" dirty="0"/>
              <a:t>C</a:t>
            </a:r>
            <a:r>
              <a:rPr lang="en-US" sz="3600" dirty="0" smtClean="0"/>
              <a:t>larifications of G300 and G301</a:t>
            </a:r>
          </a:p>
          <a:p>
            <a:pPr>
              <a:spcBef>
                <a:spcPts val="1800"/>
              </a:spcBef>
            </a:pPr>
            <a:r>
              <a:rPr lang="en-US" sz="3600" dirty="0"/>
              <a:t>S</a:t>
            </a:r>
            <a:r>
              <a:rPr lang="en-US" sz="3600" dirty="0" smtClean="0"/>
              <a:t>upplemental monitoring of ions at G311 and G302 </a:t>
            </a:r>
          </a:p>
          <a:p>
            <a:pPr>
              <a:spcBef>
                <a:spcPts val="1800"/>
              </a:spcBef>
            </a:pPr>
            <a:r>
              <a:rPr lang="en-US" sz="3600" dirty="0" smtClean="0"/>
              <a:t>Reduced monitoring for pesticides </a:t>
            </a:r>
            <a:r>
              <a:rPr lang="en-US" sz="3600" dirty="0"/>
              <a:t>at 5 </a:t>
            </a:r>
            <a:r>
              <a:rPr lang="en-US" sz="3600" dirty="0" smtClean="0"/>
              <a:t>stations </a:t>
            </a:r>
            <a:r>
              <a:rPr lang="en-US" sz="3600" dirty="0"/>
              <a:t>(</a:t>
            </a:r>
            <a:r>
              <a:rPr lang="en-US" sz="3600" dirty="0" smtClean="0"/>
              <a:t>quarterly to semi-annually) </a:t>
            </a:r>
          </a:p>
          <a:p>
            <a:pPr>
              <a:spcBef>
                <a:spcPts val="1800"/>
              </a:spcBef>
            </a:pPr>
            <a:r>
              <a:rPr lang="en-US" sz="3600" dirty="0" smtClean="0"/>
              <a:t>Maintain Cu monitoring at S5A annually during the wet season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Future Discussions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00" y="1879599"/>
            <a:ext cx="9931400" cy="241083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600" dirty="0" smtClean="0"/>
              <a:t>Iron</a:t>
            </a:r>
          </a:p>
          <a:p>
            <a:pPr>
              <a:spcBef>
                <a:spcPts val="1800"/>
              </a:spcBef>
            </a:pPr>
            <a:r>
              <a:rPr lang="en-US" sz="3600" dirty="0"/>
              <a:t>A</a:t>
            </a:r>
            <a:r>
              <a:rPr lang="en-US" sz="3600" dirty="0" smtClean="0"/>
              <a:t> surrogate station for S5AE, S5AW, and S5AS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2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733425"/>
            <a:ext cx="3136900" cy="1325563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+mn-lt"/>
              </a:rPr>
              <a:t>Discussion</a:t>
            </a:r>
            <a:endParaRPr lang="en-US" sz="40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4996" y="1180808"/>
            <a:ext cx="6495808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86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Water Quality </a:t>
            </a:r>
            <a:r>
              <a:rPr lang="en-US" b="1" dirty="0" err="1" smtClean="0">
                <a:latin typeface="+mn-lt"/>
              </a:rPr>
              <a:t>Subteam</a:t>
            </a:r>
            <a:r>
              <a:rPr lang="en-US" b="1" dirty="0" smtClean="0">
                <a:latin typeface="+mn-lt"/>
              </a:rPr>
              <a:t>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Met to Address Multiple Issues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993900"/>
            <a:ext cx="11239500" cy="4013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3600" dirty="0"/>
              <a:t>Rules for monitoring G300 and G301 (diversion structures</a:t>
            </a:r>
            <a:r>
              <a:rPr lang="en-US" sz="3600" dirty="0" smtClean="0"/>
              <a:t>)</a:t>
            </a:r>
          </a:p>
          <a:p>
            <a:pPr>
              <a:spcBef>
                <a:spcPts val="1800"/>
              </a:spcBef>
            </a:pPr>
            <a:r>
              <a:rPr lang="en-US" sz="3600" dirty="0" smtClean="0"/>
              <a:t>Ions monitoring at G311 and G302</a:t>
            </a:r>
          </a:p>
          <a:p>
            <a:pPr>
              <a:spcBef>
                <a:spcPts val="1800"/>
              </a:spcBef>
            </a:pPr>
            <a:r>
              <a:rPr lang="en-US" sz="3600" dirty="0"/>
              <a:t>Pesticides </a:t>
            </a:r>
            <a:r>
              <a:rPr lang="en-US" sz="3600" dirty="0" smtClean="0"/>
              <a:t>Monitoring</a:t>
            </a:r>
            <a:endParaRPr lang="en-US" sz="3600" dirty="0"/>
          </a:p>
          <a:p>
            <a:pPr>
              <a:spcBef>
                <a:spcPts val="1800"/>
              </a:spcBef>
            </a:pPr>
            <a:r>
              <a:rPr lang="en-US" sz="3600" dirty="0"/>
              <a:t>Metals monitoring</a:t>
            </a:r>
          </a:p>
          <a:p>
            <a:pPr lvl="1"/>
            <a:r>
              <a:rPr lang="en-US" sz="2800" dirty="0"/>
              <a:t>Copper</a:t>
            </a:r>
          </a:p>
          <a:p>
            <a:pPr lvl="1"/>
            <a:r>
              <a:rPr lang="en-US" sz="2800" dirty="0" smtClean="0"/>
              <a:t>Iron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578100" y="555685"/>
            <a:ext cx="7035800" cy="6257803"/>
            <a:chOff x="2247900" y="6411"/>
            <a:chExt cx="7696200" cy="684517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900" y="6411"/>
              <a:ext cx="7696200" cy="6845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2257708" y="1250164"/>
              <a:ext cx="7495892" cy="4023636"/>
              <a:chOff x="2257708" y="1250164"/>
              <a:chExt cx="7495892" cy="402363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257708" y="4267201"/>
                <a:ext cx="1143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STA1W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610600" y="2590801"/>
                <a:ext cx="1143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STA1E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791200" y="2992078"/>
                <a:ext cx="1752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Distribution Basin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67400" y="4873690"/>
                <a:ext cx="10287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WCA1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086600" y="19050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515100" y="2042280"/>
                <a:ext cx="762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S5A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361630" y="3902767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696200" y="4040047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G300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0" y="4642857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G301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10000" y="4383732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861" y="2040707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8229034" y="1680895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884059" y="1680895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81400" y="4131367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247330" y="3204895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10000" y="3823075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G302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391400" y="3176743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G311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552130" y="1705668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S5AE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101122" y="1250164"/>
                <a:ext cx="9270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S5AW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27424" y="2178431"/>
                <a:ext cx="855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S5AS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5706663"/>
            <a:ext cx="11569700" cy="56467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3200" dirty="0" smtClean="0"/>
              <a:t>S5A and Associated Structures Showing G300 and G301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2578100" y="6271342"/>
            <a:ext cx="7035800" cy="54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0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625475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Monitoring at G300 and G301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111252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At the last meeting, the TOC agreed to monitoring at these structures to do the following:</a:t>
            </a:r>
          </a:p>
          <a:p>
            <a:pPr lvl="1"/>
            <a:r>
              <a:rPr lang="en-US" sz="2800" dirty="0" smtClean="0"/>
              <a:t>Response monitoring, weekly when in use</a:t>
            </a:r>
            <a:endParaRPr lang="en-US" sz="2800" dirty="0"/>
          </a:p>
          <a:p>
            <a:pPr lvl="3"/>
            <a:r>
              <a:rPr lang="en-US" sz="2800" dirty="0"/>
              <a:t>Physical parameters (DO, pH, </a:t>
            </a:r>
            <a:r>
              <a:rPr lang="en-US" sz="2800" dirty="0" smtClean="0"/>
              <a:t>specific conductivity, </a:t>
            </a:r>
            <a:r>
              <a:rPr lang="en-US" sz="2800" dirty="0"/>
              <a:t>t</a:t>
            </a:r>
            <a:r>
              <a:rPr lang="en-US" sz="2800" dirty="0" smtClean="0"/>
              <a:t>emperature</a:t>
            </a:r>
            <a:r>
              <a:rPr lang="en-US" sz="2800" dirty="0"/>
              <a:t>)</a:t>
            </a:r>
          </a:p>
          <a:p>
            <a:pPr lvl="3"/>
            <a:r>
              <a:rPr lang="en-US" sz="2800" dirty="0">
                <a:latin typeface="Calibri" panose="020F0502020204030204" pitchFamily="34" charset="0"/>
              </a:rPr>
              <a:t>TPO</a:t>
            </a:r>
            <a:r>
              <a:rPr lang="en-US" sz="2800" baseline="-25000" dirty="0">
                <a:latin typeface="Calibri" panose="020F0502020204030204" pitchFamily="34" charset="0"/>
              </a:rPr>
              <a:t>4, </a:t>
            </a:r>
            <a:r>
              <a:rPr lang="en-US" sz="2800" dirty="0">
                <a:latin typeface="Calibri" panose="020F0502020204030204" pitchFamily="34" charset="0"/>
              </a:rPr>
              <a:t>OPO</a:t>
            </a:r>
            <a:r>
              <a:rPr lang="en-US" sz="2800" baseline="-25000" dirty="0">
                <a:latin typeface="Calibri" panose="020F0502020204030204" pitchFamily="34" charset="0"/>
              </a:rPr>
              <a:t>4, </a:t>
            </a:r>
            <a:r>
              <a:rPr lang="en-US" sz="2800" dirty="0">
                <a:latin typeface="Calibri" panose="020F0502020204030204" pitchFamily="34" charset="0"/>
              </a:rPr>
              <a:t>TDPO</a:t>
            </a:r>
            <a:r>
              <a:rPr lang="en-US" sz="2800" baseline="-25000" dirty="0">
                <a:latin typeface="Calibri" panose="020F0502020204030204" pitchFamily="34" charset="0"/>
              </a:rPr>
              <a:t>4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dirty="0" smtClean="0">
                <a:latin typeface="Calibri" panose="020F0502020204030204" pitchFamily="34" charset="0"/>
              </a:rPr>
              <a:t>alkalinity, </a:t>
            </a:r>
            <a:r>
              <a:rPr lang="pt-BR" sz="2800" dirty="0">
                <a:latin typeface="Calibri" panose="020F0502020204030204" pitchFamily="34" charset="0"/>
              </a:rPr>
              <a:t>Ca,Cl, Na, K, Mg, SO</a:t>
            </a:r>
            <a:r>
              <a:rPr lang="pt-BR" sz="2800" baseline="-25000" dirty="0">
                <a:latin typeface="Calibri" panose="020F0502020204030204" pitchFamily="34" charset="0"/>
              </a:rPr>
              <a:t>4</a:t>
            </a:r>
            <a:r>
              <a:rPr lang="pt-BR" sz="2800" dirty="0">
                <a:latin typeface="Calibri" panose="020F0502020204030204" pitchFamily="34" charset="0"/>
              </a:rPr>
              <a:t>, TN, NO</a:t>
            </a:r>
            <a:r>
              <a:rPr lang="pt-BR" sz="2800" baseline="-25000" dirty="0">
                <a:latin typeface="Calibri" panose="020F0502020204030204" pitchFamily="34" charset="0"/>
              </a:rPr>
              <a:t>x</a:t>
            </a:r>
            <a:r>
              <a:rPr lang="pt-BR" sz="2800" dirty="0">
                <a:latin typeface="Calibri" panose="020F0502020204030204" pitchFamily="34" charset="0"/>
              </a:rPr>
              <a:t>, NH</a:t>
            </a:r>
            <a:r>
              <a:rPr lang="pt-BR" sz="2800" baseline="-25000" dirty="0">
                <a:latin typeface="Calibri" panose="020F0502020204030204" pitchFamily="34" charset="0"/>
              </a:rPr>
              <a:t>4</a:t>
            </a:r>
            <a:r>
              <a:rPr lang="pt-BR" sz="2800" dirty="0">
                <a:latin typeface="Calibri" panose="020F0502020204030204" pitchFamily="34" charset="0"/>
              </a:rPr>
              <a:t>,  </a:t>
            </a:r>
            <a:r>
              <a:rPr lang="pt-BR" sz="2800" dirty="0" smtClean="0">
                <a:latin typeface="Calibri" panose="020F0502020204030204" pitchFamily="34" charset="0"/>
              </a:rPr>
              <a:t>TSS</a:t>
            </a:r>
          </a:p>
          <a:p>
            <a:pPr>
              <a:spcBef>
                <a:spcPts val="1800"/>
              </a:spcBef>
            </a:pPr>
            <a:r>
              <a:rPr lang="pt-BR" sz="3200" dirty="0" smtClean="0">
                <a:latin typeface="Calibri" panose="020F0502020204030204" pitchFamily="34" charset="0"/>
              </a:rPr>
              <a:t>The following clarifications are suggested:</a:t>
            </a:r>
          </a:p>
          <a:p>
            <a:pPr lvl="1"/>
            <a:r>
              <a:rPr lang="pt-BR" sz="2800" dirty="0" smtClean="0">
                <a:latin typeface="Calibri" panose="020F0502020204030204" pitchFamily="34" charset="0"/>
              </a:rPr>
              <a:t>This includes reverse flow events</a:t>
            </a:r>
          </a:p>
          <a:p>
            <a:pPr lvl="1"/>
            <a:r>
              <a:rPr lang="pt-BR" sz="2800" dirty="0" smtClean="0">
                <a:latin typeface="Calibri" panose="020F0502020204030204" pitchFamily="34" charset="0"/>
              </a:rPr>
              <a:t>Prior to a diversion event District staff will collect a pre-discharge sample for the above parameters initiated either by the following:</a:t>
            </a:r>
          </a:p>
          <a:p>
            <a:pPr lvl="3"/>
            <a:r>
              <a:rPr lang="pt-BR" sz="2800" dirty="0" smtClean="0">
                <a:latin typeface="Calibri" panose="020F0502020204030204" pitchFamily="34" charset="0"/>
              </a:rPr>
              <a:t>Falling into the 5-day impact cone of a storm </a:t>
            </a:r>
          </a:p>
          <a:p>
            <a:pPr lvl="3"/>
            <a:r>
              <a:rPr lang="pt-BR" sz="2800" dirty="0" smtClean="0">
                <a:latin typeface="Calibri" panose="020F0502020204030204" pitchFamily="34" charset="0"/>
              </a:rPr>
              <a:t>The initiation of interagency diversion discussions</a:t>
            </a:r>
            <a:endParaRPr lang="pt-BR" sz="28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66699"/>
            <a:ext cx="10515600" cy="85090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Ions at G311 and G302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450" y="1117600"/>
            <a:ext cx="10579100" cy="54355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t is suggested that the parameter list at G311 and G302 be adjusted by adding Mg, Na, K, and SiO</a:t>
            </a:r>
            <a:r>
              <a:rPr lang="en-US" baseline="-25000" dirty="0" smtClean="0"/>
              <a:t>2</a:t>
            </a:r>
            <a:r>
              <a:rPr lang="en-US" dirty="0" smtClean="0"/>
              <a:t> to the weekly recorded flow grab samples</a:t>
            </a:r>
          </a:p>
          <a:p>
            <a:pPr>
              <a:spcBef>
                <a:spcPts val="1800"/>
              </a:spcBef>
            </a:pPr>
            <a:r>
              <a:rPr lang="en-US" dirty="0"/>
              <a:t>Weekly Grab Samples</a:t>
            </a:r>
          </a:p>
          <a:p>
            <a:pPr lvl="1"/>
            <a:r>
              <a:rPr lang="en-US" sz="2800" dirty="0"/>
              <a:t>TP</a:t>
            </a:r>
          </a:p>
          <a:p>
            <a:pPr>
              <a:spcBef>
                <a:spcPts val="1800"/>
              </a:spcBef>
            </a:pPr>
            <a:r>
              <a:rPr lang="en-US" dirty="0"/>
              <a:t>Weekly Recorded Flow Grab Samples</a:t>
            </a:r>
          </a:p>
          <a:p>
            <a:pPr lvl="1"/>
            <a:r>
              <a:rPr lang="en-US" sz="2800" dirty="0"/>
              <a:t>TDP, OPO</a:t>
            </a:r>
            <a:r>
              <a:rPr lang="en-US" sz="2800" baseline="-25000" dirty="0"/>
              <a:t>4</a:t>
            </a:r>
          </a:p>
          <a:p>
            <a:pPr lvl="1"/>
            <a:r>
              <a:rPr lang="en-US" sz="2800" dirty="0"/>
              <a:t>TKN, NO</a:t>
            </a:r>
            <a:r>
              <a:rPr lang="en-US" sz="2800" baseline="-25000" dirty="0"/>
              <a:t>X</a:t>
            </a:r>
            <a:r>
              <a:rPr lang="en-US" sz="2800" dirty="0"/>
              <a:t>, NH</a:t>
            </a:r>
            <a:r>
              <a:rPr lang="en-US" sz="2800" baseline="-25000" dirty="0"/>
              <a:t>4</a:t>
            </a:r>
          </a:p>
          <a:p>
            <a:pPr lvl="1"/>
            <a:r>
              <a:rPr lang="en-US" sz="2800" dirty="0" smtClean="0"/>
              <a:t>Alkalinity, </a:t>
            </a:r>
            <a:r>
              <a:rPr lang="en-US" sz="2800" dirty="0"/>
              <a:t>Ca, Cl, SO</a:t>
            </a:r>
            <a:r>
              <a:rPr lang="en-US" sz="2800" baseline="-25000" dirty="0"/>
              <a:t>4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Mg, Na, K, SiO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</a:p>
          <a:p>
            <a:pPr lvl="1"/>
            <a:r>
              <a:rPr lang="en-US" sz="2800" dirty="0"/>
              <a:t>TSS</a:t>
            </a:r>
          </a:p>
          <a:p>
            <a:pPr>
              <a:spcBef>
                <a:spcPts val="1800"/>
              </a:spcBef>
            </a:pPr>
            <a:r>
              <a:rPr lang="en-US" dirty="0"/>
              <a:t>Quarterly</a:t>
            </a:r>
          </a:p>
          <a:p>
            <a:pPr lvl="1"/>
            <a:r>
              <a:rPr lang="en-US" sz="2800" dirty="0"/>
              <a:t>DOC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4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3900"/>
            <a:ext cx="10515600" cy="115728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Pesticides</a:t>
            </a:r>
            <a:endParaRPr lang="en-US" sz="4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105275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US" sz="3600" dirty="0" smtClean="0"/>
              <a:t>“Water quality monitoring shall include timely data on . . . pesticides/herbicides . . .”</a:t>
            </a:r>
          </a:p>
          <a:p>
            <a:pPr>
              <a:spcBef>
                <a:spcPts val="1800"/>
              </a:spcBef>
            </a:pPr>
            <a:r>
              <a:rPr lang="en-US" sz="3600" dirty="0" smtClean="0"/>
              <a:t>Quarterly monitoring of 17 stations, 9 overlap with the NECP permit required pesticide monitoring meaning 8 are strictly Settlement Agreement</a:t>
            </a:r>
          </a:p>
          <a:p>
            <a:pPr>
              <a:spcBef>
                <a:spcPts val="1800"/>
              </a:spcBef>
            </a:pPr>
            <a:r>
              <a:rPr lang="en-US" sz="3600" dirty="0" smtClean="0"/>
              <a:t>Team reviewed the last ten years of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2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2125"/>
            <a:ext cx="10515600" cy="841375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Pesticides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20700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Consideration</a:t>
            </a:r>
          </a:p>
          <a:p>
            <a:pPr lvl="1"/>
            <a:r>
              <a:rPr lang="en-US" sz="3200" dirty="0" smtClean="0"/>
              <a:t>Reduce frequency of pesticide monitoring</a:t>
            </a:r>
          </a:p>
          <a:p>
            <a:pPr lvl="1"/>
            <a:r>
              <a:rPr lang="en-US" sz="3200" dirty="0" smtClean="0"/>
              <a:t>However, TOC action will have no impact on 9 overlapping NECP permit stations</a:t>
            </a:r>
          </a:p>
          <a:p>
            <a:pPr lvl="1"/>
            <a:r>
              <a:rPr lang="en-US" sz="3200" dirty="0" smtClean="0"/>
              <a:t>Stakeholder concerns in western WCA-3A</a:t>
            </a:r>
          </a:p>
          <a:p>
            <a:pPr>
              <a:spcBef>
                <a:spcPts val="1800"/>
              </a:spcBef>
            </a:pPr>
            <a:r>
              <a:rPr lang="en-US" sz="4000" dirty="0" smtClean="0"/>
              <a:t>Recommendation</a:t>
            </a:r>
          </a:p>
          <a:p>
            <a:pPr lvl="1"/>
            <a:r>
              <a:rPr lang="en-US" sz="3200" dirty="0"/>
              <a:t>A</a:t>
            </a:r>
            <a:r>
              <a:rPr lang="en-US" sz="3200" dirty="0" smtClean="0"/>
              <a:t>ll 9 NECP </a:t>
            </a:r>
            <a:r>
              <a:rPr lang="en-US" sz="3200" dirty="0"/>
              <a:t>stations </a:t>
            </a:r>
            <a:r>
              <a:rPr lang="en-US" sz="3200" dirty="0" smtClean="0"/>
              <a:t>to </a:t>
            </a:r>
            <a:r>
              <a:rPr lang="en-US" sz="3200" dirty="0"/>
              <a:t>remain quarterly</a:t>
            </a:r>
          </a:p>
          <a:p>
            <a:pPr lvl="1"/>
            <a:r>
              <a:rPr lang="en-US" sz="3200" dirty="0"/>
              <a:t>L3BRS, S8, </a:t>
            </a:r>
            <a:r>
              <a:rPr lang="en-US" sz="3200" dirty="0" smtClean="0"/>
              <a:t>and S12A to </a:t>
            </a:r>
            <a:r>
              <a:rPr lang="en-US" sz="3200" dirty="0"/>
              <a:t>remain </a:t>
            </a:r>
            <a:r>
              <a:rPr lang="en-US" sz="3200" dirty="0" smtClean="0"/>
              <a:t>quarterly pending coordination with stakeholders</a:t>
            </a:r>
          </a:p>
          <a:p>
            <a:pPr lvl="1"/>
            <a:r>
              <a:rPr lang="en-US" sz="3200" dirty="0" smtClean="0"/>
              <a:t>5 Stations (S5A</a:t>
            </a:r>
            <a:r>
              <a:rPr lang="en-US" sz="3200" dirty="0"/>
              <a:t>, S6, S7, US41-25 and </a:t>
            </a:r>
            <a:r>
              <a:rPr lang="en-US" sz="3200" dirty="0" smtClean="0"/>
              <a:t>Tambr105) to change from quarterly to semi-annually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9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85800"/>
            <a:ext cx="4950356" cy="129540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Pesticides Monitoring</a:t>
            </a:r>
            <a:endParaRPr lang="en-US" b="1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FF7530-D0A5-4983-AF52-6CEDDAA7ED69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8947" y="2133600"/>
            <a:ext cx="4282709" cy="923330"/>
            <a:chOff x="626646" y="1295400"/>
            <a:chExt cx="4282709" cy="923330"/>
          </a:xfrm>
        </p:grpSpPr>
        <p:grpSp>
          <p:nvGrpSpPr>
            <p:cNvPr id="6" name="Group 5"/>
            <p:cNvGrpSpPr/>
            <p:nvPr/>
          </p:nvGrpSpPr>
          <p:grpSpPr>
            <a:xfrm>
              <a:off x="626646" y="1295400"/>
              <a:ext cx="4282709" cy="923330"/>
              <a:chOff x="427399" y="1371600"/>
              <a:chExt cx="3394808" cy="92333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27399" y="1447800"/>
                <a:ext cx="228600" cy="228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27399" y="1718965"/>
                <a:ext cx="228600" cy="228600"/>
              </a:xfrm>
              <a:prstGeom prst="ellipse">
                <a:avLst/>
              </a:prstGeom>
              <a:solidFill>
                <a:srgbClr val="FF33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85800" y="1371600"/>
                <a:ext cx="3136407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Settlement </a:t>
                </a:r>
                <a:r>
                  <a:rPr lang="en-US" dirty="0" smtClean="0"/>
                  <a:t>Agreement </a:t>
                </a:r>
                <a:endParaRPr lang="en-US" dirty="0"/>
              </a:p>
              <a:p>
                <a:r>
                  <a:rPr lang="en-US" dirty="0"/>
                  <a:t>Settlement Agreement and NECP </a:t>
                </a:r>
                <a:r>
                  <a:rPr lang="en-US" dirty="0" smtClean="0"/>
                  <a:t>Permit</a:t>
                </a:r>
              </a:p>
              <a:p>
                <a:r>
                  <a:rPr lang="en-US" dirty="0" smtClean="0"/>
                  <a:t>Recommended for Reduction</a:t>
                </a:r>
                <a:endParaRPr lang="en-US" dirty="0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48579" y="1913930"/>
              <a:ext cx="244523" cy="22423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50357" y="417116"/>
            <a:ext cx="7241643" cy="6440884"/>
            <a:chOff x="4124857" y="0"/>
            <a:chExt cx="7708900" cy="68564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4857" y="0"/>
              <a:ext cx="7708900" cy="6856473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 rot="18421218">
              <a:off x="10007601" y="4710274"/>
              <a:ext cx="1346200" cy="5969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North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0680701" y="326034"/>
              <a:ext cx="304799" cy="32166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732340" y="1049934"/>
              <a:ext cx="304799" cy="32166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44713" y="1435399"/>
              <a:ext cx="304799" cy="32166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75301" y="2485034"/>
              <a:ext cx="304799" cy="32166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52056" y="3153867"/>
              <a:ext cx="304799" cy="32166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2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4" y="304800"/>
            <a:ext cx="10738945" cy="631058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Copper Monitoring at S5A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9" y="1197742"/>
            <a:ext cx="105410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Since 2009, 20 </a:t>
            </a:r>
            <a:r>
              <a:rPr lang="en-US" dirty="0"/>
              <a:t>samples </a:t>
            </a:r>
            <a:r>
              <a:rPr lang="en-US" dirty="0" smtClean="0"/>
              <a:t>collected ( 2 to 4 samples per year)</a:t>
            </a:r>
            <a:endParaRPr lang="en-US" dirty="0"/>
          </a:p>
          <a:p>
            <a:r>
              <a:rPr lang="en-US" dirty="0"/>
              <a:t>16 samples were below the detection limit of 2.00 </a:t>
            </a:r>
            <a:r>
              <a:rPr lang="en-US" dirty="0" smtClean="0"/>
              <a:t>µg/L</a:t>
            </a:r>
            <a:endParaRPr lang="en-US" dirty="0"/>
          </a:p>
          <a:p>
            <a:r>
              <a:rPr lang="en-US" dirty="0"/>
              <a:t>4 samples from 2011 and 2012 detected copper</a:t>
            </a:r>
          </a:p>
          <a:p>
            <a:r>
              <a:rPr lang="en-US" dirty="0" smtClean="0"/>
              <a:t>All values far below variable standard</a:t>
            </a:r>
          </a:p>
          <a:p>
            <a:r>
              <a:rPr lang="en-US" dirty="0" smtClean="0"/>
              <a:t>Recommend to implement the previously agreed to frequency of annually during the wet season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463718"/>
              </p:ext>
            </p:extLst>
          </p:nvPr>
        </p:nvGraphicFramePr>
        <p:xfrm>
          <a:off x="1247226" y="3498599"/>
          <a:ext cx="9474200" cy="2919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840"/>
                <a:gridCol w="1894840"/>
                <a:gridCol w="1894840"/>
                <a:gridCol w="1894840"/>
                <a:gridCol w="1894840"/>
              </a:tblGrid>
              <a:tr h="8799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Hardness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 (µg/L)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 (µg/L)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 anchor="ctr"/>
                </a:tc>
              </a:tr>
              <a:tr h="5097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12/12/2011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Acceptable</a:t>
                      </a:r>
                      <a:endParaRPr lang="en-US" dirty="0"/>
                    </a:p>
                  </a:txBody>
                  <a:tcPr anchor="ctr"/>
                </a:tc>
              </a:tr>
              <a:tr h="5097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3/19/2012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Acceptable</a:t>
                      </a:r>
                      <a:endParaRPr lang="en-US" dirty="0"/>
                    </a:p>
                  </a:txBody>
                  <a:tcPr anchor="ctr"/>
                </a:tc>
              </a:tr>
              <a:tr h="5097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6/11/2012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Acceptable</a:t>
                      </a:r>
                      <a:endParaRPr lang="en-US" dirty="0"/>
                    </a:p>
                  </a:txBody>
                  <a:tcPr anchor="ctr"/>
                </a:tc>
              </a:tr>
              <a:tr h="5097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9/10/2012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Acceptable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872083"/>
      </p:ext>
    </p:extLst>
  </p:cSld>
  <p:clrMapOvr>
    <a:masterClrMapping/>
  </p:clrMapOvr>
</p:sld>
</file>

<file path=ppt/theme/theme1.xml><?xml version="1.0" encoding="utf-8"?>
<a:theme xmlns:a="http://schemas.openxmlformats.org/drawingml/2006/main" name="__plain_whi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__plain_white</Template>
  <TotalTime>2177</TotalTime>
  <Words>592</Words>
  <Application>Microsoft Office PowerPoint</Application>
  <PresentationFormat>Widescreen</PresentationFormat>
  <Paragraphs>123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__plain_white</vt:lpstr>
      <vt:lpstr>1_Default Design</vt:lpstr>
      <vt:lpstr>Recommendations to the TOC Concerning Monitoring for the Settlement Agreement </vt:lpstr>
      <vt:lpstr>Water Quality Subteam  Met to Address Multiple Issues</vt:lpstr>
      <vt:lpstr>S5A and Associated Structures Showing G300 and G301</vt:lpstr>
      <vt:lpstr>Monitoring at G300 and G301</vt:lpstr>
      <vt:lpstr>Ions at G311 and G302</vt:lpstr>
      <vt:lpstr>Pesticides</vt:lpstr>
      <vt:lpstr>Pesticides</vt:lpstr>
      <vt:lpstr>Pesticides Monitoring</vt:lpstr>
      <vt:lpstr>Copper Monitoring at S5A</vt:lpstr>
      <vt:lpstr>Iron Monitoring at S5A</vt:lpstr>
      <vt:lpstr>Recommendations to the TOC for Approval</vt:lpstr>
      <vt:lpstr>Future Discussions</vt:lpstr>
      <vt:lpstr>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to the TOC concerning monitoring for the Settlement Agreement</dc:title>
  <dc:creator>Rawlik, Peter</dc:creator>
  <cp:lastModifiedBy>Chuirazzi, Kimberly</cp:lastModifiedBy>
  <cp:revision>129</cp:revision>
  <cp:lastPrinted>2016-04-13T12:04:28Z</cp:lastPrinted>
  <dcterms:created xsi:type="dcterms:W3CDTF">2015-12-21T13:27:53Z</dcterms:created>
  <dcterms:modified xsi:type="dcterms:W3CDTF">2016-04-14T16:58:36Z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18426766</vt:i4>
  </property>
  <property fmtid="{D5CDD505-2E9C-101B-9397-08002B2CF9AE}" pid="3" name="_NewReviewCycle">
    <vt:lpwstr/>
  </property>
  <property fmtid="{D5CDD505-2E9C-101B-9397-08002B2CF9AE}" pid="4" name="_EmailSubject">
    <vt:lpwstr>Pete's TOC presentation</vt:lpwstr>
  </property>
  <property fmtid="{D5CDD505-2E9C-101B-9397-08002B2CF9AE}" pid="5" name="_AuthorEmail">
    <vt:lpwstr>kchuiraz@sfwmd.gov</vt:lpwstr>
  </property>
  <property fmtid="{D5CDD505-2E9C-101B-9397-08002B2CF9AE}" pid="6" name="_AuthorEmailDisplayName">
    <vt:lpwstr>Chuirazzi, Kimberly</vt:lpwstr>
  </property>
</Properties>
</file>