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40" r:id="rId2"/>
    <p:sldId id="395" r:id="rId3"/>
    <p:sldId id="413" r:id="rId4"/>
    <p:sldId id="414" r:id="rId5"/>
    <p:sldId id="406" r:id="rId6"/>
    <p:sldId id="412" r:id="rId7"/>
    <p:sldId id="415" r:id="rId8"/>
    <p:sldId id="417" r:id="rId9"/>
    <p:sldId id="416" r:id="rId10"/>
    <p:sldId id="421" r:id="rId11"/>
    <p:sldId id="418" r:id="rId12"/>
    <p:sldId id="419" r:id="rId13"/>
    <p:sldId id="422" r:id="rId14"/>
    <p:sldId id="420" r:id="rId15"/>
    <p:sldId id="359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4DE6"/>
    <a:srgbClr val="A50021"/>
    <a:srgbClr val="FF3300"/>
    <a:srgbClr val="FF6600"/>
    <a:srgbClr val="A5625B"/>
    <a:srgbClr val="C73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35" autoAdjust="0"/>
    <p:restoredTop sz="83693" autoAdjust="0"/>
  </p:normalViewPr>
  <p:slideViewPr>
    <p:cSldViewPr>
      <p:cViewPr varScale="1">
        <p:scale>
          <a:sx n="105" d="100"/>
          <a:sy n="105" d="100"/>
        </p:scale>
        <p:origin x="1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2640" y="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32F9641-5D5E-4DD2-8C76-311EC061C8EB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A693216-67AB-4AEC-845C-F4AD7860DB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87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3216-67AB-4AEC-845C-F4AD7860DB4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699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3216-67AB-4AEC-845C-F4AD7860DB4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640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3216-67AB-4AEC-845C-F4AD7860DB4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037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3216-67AB-4AEC-845C-F4AD7860DB4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90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3216-67AB-4AEC-845C-F4AD7860DB4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14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3216-67AB-4AEC-845C-F4AD7860DB4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88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3216-67AB-4AEC-845C-F4AD7860DB4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99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3216-67AB-4AEC-845C-F4AD7860DB4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1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3216-67AB-4AEC-845C-F4AD7860DB4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62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3216-67AB-4AEC-845C-F4AD7860DB4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95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3216-67AB-4AEC-845C-F4AD7860DB4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42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3216-67AB-4AEC-845C-F4AD7860DB4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381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3216-67AB-4AEC-845C-F4AD7860DB4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98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3216-67AB-4AEC-845C-F4AD7860DB4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3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3216-67AB-4AEC-845C-F4AD7860DB4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697E-1048-4394-A63C-9C9365F14375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DE02-D6EC-4991-B011-80C958C330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697E-1048-4394-A63C-9C9365F14375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DE02-D6EC-4991-B011-80C958C330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697E-1048-4394-A63C-9C9365F14375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DE02-D6EC-4991-B011-80C958C330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697E-1048-4394-A63C-9C9365F14375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DE02-D6EC-4991-B011-80C958C330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697E-1048-4394-A63C-9C9365F14375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DE02-D6EC-4991-B011-80C958C330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697E-1048-4394-A63C-9C9365F14375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DE02-D6EC-4991-B011-80C958C330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697E-1048-4394-A63C-9C9365F14375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DE02-D6EC-4991-B011-80C958C330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697E-1048-4394-A63C-9C9365F14375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DE02-D6EC-4991-B011-80C958C330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697E-1048-4394-A63C-9C9365F14375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DE02-D6EC-4991-B011-80C958C330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697E-1048-4394-A63C-9C9365F14375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DE02-D6EC-4991-B011-80C958C330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697E-1048-4394-A63C-9C9365F14375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C7DE02-D6EC-4991-B011-80C958C330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EA697E-1048-4394-A63C-9C9365F14375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C7DE02-D6EC-4991-B011-80C958C3301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 txBox="1">
            <a:spLocks/>
          </p:cNvSpPr>
          <p:nvPr/>
        </p:nvSpPr>
        <p:spPr>
          <a:xfrm>
            <a:off x="-25941" y="1260020"/>
            <a:ext cx="9144000" cy="168319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u="sng" dirty="0" smtClean="0"/>
              <a:t>E</a:t>
            </a:r>
            <a:r>
              <a:rPr lang="en-US" sz="3600" dirty="0" smtClean="0"/>
              <a:t>verglades </a:t>
            </a:r>
            <a:r>
              <a:rPr lang="en-US" sz="3600" u="sng" dirty="0" smtClean="0"/>
              <a:t>D</a:t>
            </a:r>
            <a:r>
              <a:rPr lang="en-US" sz="3600" dirty="0" smtClean="0"/>
              <a:t>epth </a:t>
            </a:r>
            <a:r>
              <a:rPr lang="en-US" sz="3600" u="sng" dirty="0" smtClean="0"/>
              <a:t>E</a:t>
            </a:r>
            <a:r>
              <a:rPr lang="en-US" sz="3600" dirty="0" smtClean="0"/>
              <a:t>stimation </a:t>
            </a:r>
            <a:r>
              <a:rPr lang="en-US" sz="3600" u="sng" dirty="0" smtClean="0"/>
              <a:t>N</a:t>
            </a:r>
            <a:r>
              <a:rPr lang="en-US" sz="3600" dirty="0" smtClean="0"/>
              <a:t>etwork (EDEN)</a:t>
            </a:r>
          </a:p>
          <a:p>
            <a:pPr algn="ctr"/>
            <a:r>
              <a:rPr lang="en-US" sz="2200" dirty="0" smtClean="0"/>
              <a:t>Gap-fill Method for Estimating </a:t>
            </a:r>
            <a:r>
              <a:rPr lang="en-US" sz="2200" dirty="0"/>
              <a:t>M</a:t>
            </a:r>
            <a:r>
              <a:rPr lang="en-US" sz="2200" dirty="0" smtClean="0"/>
              <a:t>issing </a:t>
            </a:r>
            <a:r>
              <a:rPr lang="en-US" sz="2200" dirty="0"/>
              <a:t>d</a:t>
            </a:r>
            <a:r>
              <a:rPr lang="en-US" sz="2200" dirty="0" smtClean="0"/>
              <a:t>ata</a:t>
            </a:r>
          </a:p>
          <a:p>
            <a:pPr algn="ctr"/>
            <a:r>
              <a:rPr lang="en-US" sz="2200" dirty="0"/>
              <a:t>a</a:t>
            </a:r>
            <a:r>
              <a:rPr lang="en-US" sz="2200" dirty="0" smtClean="0"/>
              <a:t>nd Review Process</a:t>
            </a:r>
          </a:p>
          <a:p>
            <a:pPr algn="ctr"/>
            <a:endParaRPr lang="en-US" sz="2200" dirty="0" smtClean="0"/>
          </a:p>
          <a:p>
            <a:pPr algn="ctr"/>
            <a:r>
              <a:rPr lang="en-US" sz="1800" dirty="0" smtClean="0"/>
              <a:t>** </a:t>
            </a:r>
            <a:r>
              <a:rPr lang="en-US" sz="1800" i="1" dirty="0" smtClean="0"/>
              <a:t>Agenda Item #5, Update on Sub-Committee for Dealing with Refuge Stage Data Gaps </a:t>
            </a:r>
            <a:r>
              <a:rPr lang="en-US" sz="1800" dirty="0" smtClean="0"/>
              <a:t>**</a:t>
            </a:r>
            <a:endParaRPr lang="en-US" sz="1800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-13607" y="2910930"/>
            <a:ext cx="9144000" cy="1066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Eduardo Patino </a:t>
            </a:r>
          </a:p>
          <a:p>
            <a:pPr algn="ctr"/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26, 2016</a:t>
            </a:r>
            <a:endParaRPr lang="en-US" sz="2400" b="0" dirty="0">
              <a:effectLst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613429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6158948"/>
            <a:ext cx="3149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U.S. Department of The Interior</a:t>
            </a:r>
          </a:p>
          <a:p>
            <a:r>
              <a:rPr lang="en-US" dirty="0" smtClean="0">
                <a:latin typeface="+mj-lt"/>
              </a:rPr>
              <a:t>U.S. Geological Survey</a:t>
            </a:r>
            <a:endParaRPr lang="en-US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8440" y="4160640"/>
            <a:ext cx="3295238" cy="12666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8440" y="5423795"/>
            <a:ext cx="3295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http://sofia.usgs.gov/eden/</a:t>
            </a:r>
          </a:p>
        </p:txBody>
      </p:sp>
    </p:spTree>
    <p:extLst>
      <p:ext uri="{BB962C8B-B14F-4D97-AF65-F5344CB8AC3E}">
        <p14:creationId xmlns:p14="http://schemas.microsoft.com/office/powerpoint/2010/main" val="110240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dent-small_4_onscreen_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04800" y="6437312"/>
            <a:ext cx="1143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152399" y="1143000"/>
            <a:ext cx="8763001" cy="5687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 smtClean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04799" y="1295400"/>
            <a:ext cx="8763001" cy="5687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USGS &amp; EDEN REVIEW PROCESS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00486" y="1864180"/>
            <a:ext cx="8458200" cy="392702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1600" b="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USGS data review process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l"/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+mj-lt"/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Real-time</a:t>
            </a:r>
            <a:r>
              <a:rPr lang="en-US" sz="2000" b="0" dirty="0" smtClean="0">
                <a:solidFill>
                  <a:schemeClr val="tx1"/>
                </a:solidFill>
                <a:effectLst/>
              </a:rPr>
              <a:t> – raw data as received through satellite transmissions (hourly)</a:t>
            </a:r>
          </a:p>
          <a:p>
            <a:pPr marL="457200" indent="-457200" algn="l">
              <a:buFont typeface="+mj-lt"/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Provisional</a:t>
            </a:r>
            <a:r>
              <a:rPr lang="en-US" sz="2000" b="0" dirty="0" smtClean="0">
                <a:solidFill>
                  <a:schemeClr val="tx1"/>
                </a:solidFill>
                <a:effectLst/>
              </a:rPr>
              <a:t> – not to exceed </a:t>
            </a:r>
            <a:r>
              <a:rPr lang="en-US" sz="20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 days</a:t>
            </a: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  <a:effectLst/>
              </a:rPr>
              <a:t>after every field visit – corrections may be applied.</a:t>
            </a:r>
          </a:p>
          <a:p>
            <a:pPr marL="457200" indent="-457200" algn="l">
              <a:buFont typeface="+mj-lt"/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</a:t>
            </a:r>
            <a:r>
              <a:rPr lang="en-US" sz="2000" b="0" dirty="0" smtClean="0">
                <a:solidFill>
                  <a:schemeClr val="tx1"/>
                </a:solidFill>
                <a:effectLst/>
              </a:rPr>
              <a:t>– </a:t>
            </a:r>
            <a:r>
              <a:rPr lang="en-US" sz="2000" b="0" dirty="0">
                <a:solidFill>
                  <a:schemeClr val="tx1"/>
                </a:solidFill>
                <a:effectLst/>
              </a:rPr>
              <a:t>W</a:t>
            </a:r>
            <a:r>
              <a:rPr lang="en-US" sz="2000" b="0" dirty="0" smtClean="0">
                <a:solidFill>
                  <a:schemeClr val="tx1"/>
                </a:solidFill>
                <a:effectLst/>
              </a:rPr>
              <a:t>ater-year data (Oct. – Sept.) is </a:t>
            </a:r>
            <a:r>
              <a:rPr lang="en-US" sz="20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finalized by April 1</a:t>
            </a: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  <a:effectLst/>
              </a:rPr>
              <a:t>of the following year, but current efforts are moving towards Continuous Records Processing (CRP) and not to exceed </a:t>
            </a:r>
            <a:r>
              <a:rPr lang="en-US" sz="20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 days</a:t>
            </a: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dirty="0">
                <a:solidFill>
                  <a:schemeClr val="tx1"/>
                </a:solidFill>
                <a:effectLst/>
              </a:rPr>
              <a:t>after every field </a:t>
            </a:r>
            <a:r>
              <a:rPr lang="en-US" sz="2000" b="0" dirty="0" smtClean="0">
                <a:solidFill>
                  <a:schemeClr val="tx1"/>
                </a:solidFill>
                <a:effectLst/>
              </a:rPr>
              <a:t>visit – final corrections applied.</a:t>
            </a:r>
          </a:p>
          <a:p>
            <a:pPr marL="457200" indent="-457200" algn="l">
              <a:buFont typeface="+mj-lt"/>
              <a:buAutoNum type="alphaLcPeriod"/>
            </a:pPr>
            <a:endParaRPr lang="en-US" sz="2000" b="0" dirty="0">
              <a:solidFill>
                <a:schemeClr val="tx1"/>
              </a:solidFill>
              <a:effectLst/>
            </a:endParaRPr>
          </a:p>
          <a:p>
            <a:pPr algn="ctr"/>
            <a:r>
              <a:rPr lang="en-US" sz="20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 </a:t>
            </a:r>
            <a:r>
              <a:rPr lang="en-US" sz="2000" b="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estimated daily water-levels other than for days with partial record</a:t>
            </a:r>
            <a:r>
              <a:rPr lang="en-US" sz="20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**</a:t>
            </a:r>
          </a:p>
          <a:p>
            <a:pPr algn="l"/>
            <a:endParaRPr lang="en-US" sz="1600" b="0" dirty="0" smtClean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692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dent-small_4_onscreen_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04800" y="6437312"/>
            <a:ext cx="1143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152399" y="1143000"/>
            <a:ext cx="8763001" cy="5687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 smtClean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00486" y="1864180"/>
            <a:ext cx="8458200" cy="392702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1600" b="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EDEN </a:t>
            </a:r>
            <a:r>
              <a:rPr lang="en-US" sz="2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review process</a:t>
            </a:r>
            <a:r>
              <a:rPr lang="en-US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l"/>
            <a:endParaRPr lang="en-US" sz="20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+mj-lt"/>
              <a:buAutoNum type="alphaLcPeriod"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Real-time</a:t>
            </a:r>
            <a:r>
              <a:rPr lang="en-US" sz="2000" b="0" dirty="0">
                <a:solidFill>
                  <a:schemeClr val="tx1"/>
                </a:solidFill>
                <a:effectLst/>
              </a:rPr>
              <a:t> – raw data as received </a:t>
            </a:r>
            <a:r>
              <a:rPr lang="en-US" sz="2000" b="0" u="sng" dirty="0">
                <a:solidFill>
                  <a:schemeClr val="tx1"/>
                </a:solidFill>
                <a:effectLst/>
              </a:rPr>
              <a:t>daily</a:t>
            </a:r>
            <a:r>
              <a:rPr lang="en-US" sz="2000" b="0" dirty="0">
                <a:solidFill>
                  <a:schemeClr val="tx1"/>
                </a:solidFill>
                <a:effectLst/>
              </a:rPr>
              <a:t> from SFWMD, NPS, and </a:t>
            </a:r>
            <a:r>
              <a:rPr lang="en-US" sz="2000" b="0" dirty="0" smtClean="0">
                <a:solidFill>
                  <a:schemeClr val="tx1"/>
                </a:solidFill>
                <a:effectLst/>
              </a:rPr>
              <a:t>USGS, and is posted on </a:t>
            </a:r>
            <a:r>
              <a:rPr lang="en-US" sz="2000" b="0" dirty="0" err="1" smtClean="0">
                <a:solidFill>
                  <a:schemeClr val="tx1"/>
                </a:solidFill>
                <a:effectLst/>
              </a:rPr>
              <a:t>EDENWeb</a:t>
            </a:r>
            <a:r>
              <a:rPr lang="en-US" sz="2000" b="0" dirty="0" smtClean="0">
                <a:solidFill>
                  <a:schemeClr val="tx1"/>
                </a:solidFill>
                <a:effectLst/>
              </a:rPr>
              <a:t>.</a:t>
            </a:r>
            <a:endParaRPr lang="en-US" sz="2000" b="0" dirty="0">
              <a:solidFill>
                <a:schemeClr val="tx1"/>
              </a:solidFill>
              <a:effectLst/>
            </a:endParaRPr>
          </a:p>
          <a:p>
            <a:pPr marL="457200" indent="-457200" algn="l">
              <a:buFont typeface="+mj-lt"/>
              <a:buAutoNum type="alphaLcPeriod"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Provisional</a:t>
            </a:r>
            <a:r>
              <a:rPr lang="en-US" sz="2000" b="0" dirty="0">
                <a:solidFill>
                  <a:schemeClr val="tx1"/>
                </a:solidFill>
                <a:effectLst/>
              </a:rPr>
              <a:t> – quarterly, posted about </a:t>
            </a:r>
            <a:r>
              <a:rPr lang="en-US" sz="20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 days</a:t>
            </a:r>
            <a:r>
              <a:rPr lang="en-US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dirty="0">
                <a:solidFill>
                  <a:schemeClr val="tx1"/>
                </a:solidFill>
                <a:effectLst/>
              </a:rPr>
              <a:t>after the end of each </a:t>
            </a:r>
            <a:r>
              <a:rPr lang="en-US" sz="2000" b="0" dirty="0" smtClean="0">
                <a:solidFill>
                  <a:schemeClr val="tx1"/>
                </a:solidFill>
                <a:effectLst/>
              </a:rPr>
              <a:t>quarter – replaces real-time data on </a:t>
            </a:r>
            <a:r>
              <a:rPr lang="en-US" sz="2000" b="0" dirty="0" err="1" smtClean="0">
                <a:solidFill>
                  <a:schemeClr val="tx1"/>
                </a:solidFill>
                <a:effectLst/>
              </a:rPr>
              <a:t>EDENWeb</a:t>
            </a:r>
            <a:r>
              <a:rPr lang="en-US" sz="2000" b="0" dirty="0" smtClean="0">
                <a:solidFill>
                  <a:schemeClr val="tx1"/>
                </a:solidFill>
                <a:effectLst/>
              </a:rPr>
              <a:t>.</a:t>
            </a:r>
            <a:endParaRPr lang="en-US" sz="2000" b="0" dirty="0">
              <a:solidFill>
                <a:schemeClr val="tx1"/>
              </a:solidFill>
              <a:effectLst/>
            </a:endParaRPr>
          </a:p>
          <a:p>
            <a:pPr marL="457200" indent="-457200" algn="l">
              <a:buFont typeface="+mj-lt"/>
              <a:buAutoNum type="alphaLcPeriod"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</a:t>
            </a:r>
            <a:r>
              <a:rPr lang="en-US" sz="2000" b="0" dirty="0">
                <a:solidFill>
                  <a:schemeClr val="tx1"/>
                </a:solidFill>
                <a:effectLst/>
              </a:rPr>
              <a:t> – </a:t>
            </a:r>
            <a:r>
              <a:rPr lang="en-US" sz="2000" b="0" dirty="0" smtClean="0">
                <a:solidFill>
                  <a:schemeClr val="tx1"/>
                </a:solidFill>
                <a:effectLst/>
              </a:rPr>
              <a:t>yearly, Oct. to Sept. of previous year, </a:t>
            </a:r>
            <a:r>
              <a:rPr lang="en-US" sz="2000" b="0" dirty="0">
                <a:solidFill>
                  <a:schemeClr val="tx1"/>
                </a:solidFill>
                <a:effectLst/>
              </a:rPr>
              <a:t>posted </a:t>
            </a:r>
            <a:r>
              <a:rPr lang="en-US" sz="2000" b="0" dirty="0" smtClean="0">
                <a:solidFill>
                  <a:schemeClr val="tx1"/>
                </a:solidFill>
                <a:effectLst/>
              </a:rPr>
              <a:t>in </a:t>
            </a:r>
            <a:r>
              <a:rPr lang="en-US" sz="20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of the following year</a:t>
            </a:r>
            <a:r>
              <a:rPr lang="en-US" sz="2000" b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  <a:effectLst/>
              </a:rPr>
              <a:t>– replaces provisional data on </a:t>
            </a:r>
            <a:r>
              <a:rPr lang="en-US" sz="2000" b="0" dirty="0" err="1" smtClean="0">
                <a:solidFill>
                  <a:schemeClr val="tx1"/>
                </a:solidFill>
                <a:effectLst/>
              </a:rPr>
              <a:t>EDENWeb</a:t>
            </a:r>
            <a:r>
              <a:rPr lang="en-US" sz="2000" b="0" dirty="0" smtClean="0">
                <a:solidFill>
                  <a:schemeClr val="tx1"/>
                </a:solidFill>
                <a:effectLst/>
              </a:rPr>
              <a:t>.</a:t>
            </a:r>
          </a:p>
          <a:p>
            <a:pPr marL="457200" indent="-457200" algn="l">
              <a:buFont typeface="+mj-lt"/>
              <a:buAutoNum type="alphaLcPeriod"/>
            </a:pPr>
            <a:endParaRPr lang="en-US" sz="2000" b="0" dirty="0">
              <a:solidFill>
                <a:schemeClr val="tx1"/>
              </a:solidFill>
              <a:effectLst/>
            </a:endParaRPr>
          </a:p>
          <a:p>
            <a:pPr algn="ctr"/>
            <a:r>
              <a:rPr lang="en-US" sz="2000" b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 </a:t>
            </a:r>
            <a:r>
              <a:rPr lang="en-US" sz="2000" b="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000" b="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stimated </a:t>
            </a:r>
            <a:r>
              <a:rPr lang="en-US" sz="2000" b="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water-levels </a:t>
            </a:r>
            <a:r>
              <a:rPr lang="en-US" sz="2000" b="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gap-fill equations and shifts</a:t>
            </a:r>
            <a:r>
              <a:rPr lang="en-US" sz="20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**</a:t>
            </a:r>
            <a:endParaRPr lang="en-US" sz="2000" b="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0" dirty="0">
              <a:solidFill>
                <a:schemeClr val="tx1"/>
              </a:solidFill>
              <a:effectLst/>
            </a:endParaRPr>
          </a:p>
          <a:p>
            <a:pPr algn="l"/>
            <a:endParaRPr lang="en-US" sz="16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04799" y="1295400"/>
            <a:ext cx="8763001" cy="5687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USGS &amp; EDEN REVIEW PROCESS… continued</a:t>
            </a:r>
          </a:p>
        </p:txBody>
      </p:sp>
    </p:spTree>
    <p:extLst>
      <p:ext uri="{BB962C8B-B14F-4D97-AF65-F5344CB8AC3E}">
        <p14:creationId xmlns:p14="http://schemas.microsoft.com/office/powerpoint/2010/main" val="54447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dent-small_4_onscreen_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04800" y="6437312"/>
            <a:ext cx="1143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152399" y="1143000"/>
            <a:ext cx="8763001" cy="5687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 smtClean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04799" y="1295400"/>
            <a:ext cx="8763001" cy="5687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USGS &amp; EDEN REVIEW PROCESS… continued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81000" y="2362200"/>
            <a:ext cx="8458200" cy="25146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1600" b="0" dirty="0" smtClean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20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USGS policy</a:t>
            </a: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  <a:effectLst/>
              </a:rPr>
              <a:t>not to approve (finalize) data until after a field inspection has been made at the monitoring station of interest and the data reviewed. </a:t>
            </a:r>
          </a:p>
          <a:p>
            <a:pPr algn="l"/>
            <a:endParaRPr lang="en-US" sz="2000" b="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20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Currently field visits</a:t>
            </a: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  <a:effectLst/>
              </a:rPr>
              <a:t>at Site 1-7, Site 1-8C, and Site 1-9 are scheduled for twice per year (6 months), with emergency visits as problems arise at stations.</a:t>
            </a:r>
          </a:p>
          <a:p>
            <a:pPr algn="l"/>
            <a:endParaRPr lang="en-US" sz="2000" b="0" dirty="0">
              <a:solidFill>
                <a:schemeClr val="tx1"/>
              </a:solidFill>
              <a:effectLst/>
            </a:endParaRPr>
          </a:p>
          <a:p>
            <a:pPr algn="l"/>
            <a:endParaRPr lang="en-US" sz="2000" b="0" dirty="0" smtClean="0">
              <a:solidFill>
                <a:schemeClr val="tx1"/>
              </a:solidFill>
              <a:effectLst/>
            </a:endParaRPr>
          </a:p>
          <a:p>
            <a:pPr algn="l"/>
            <a:endParaRPr lang="en-US" sz="2000" dirty="0" smtClean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747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dent-small_4_onscreen_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04800" y="6437312"/>
            <a:ext cx="1143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152399" y="1143000"/>
            <a:ext cx="8763001" cy="5687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 smtClean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04799" y="1295400"/>
            <a:ext cx="8763001" cy="1066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Missing data periods for Site 1-7, 1-8C, &amp; 1-9</a:t>
            </a:r>
          </a:p>
          <a:p>
            <a:pPr algn="ctr"/>
            <a:r>
              <a:rPr lang="en-US" sz="2400" dirty="0" smtClean="0"/>
              <a:t>1990 - present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71500" y="2362200"/>
            <a:ext cx="2514600" cy="342469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1600" b="0" dirty="0" smtClean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1-7</a:t>
            </a:r>
          </a:p>
          <a:p>
            <a:pPr algn="l"/>
            <a:r>
              <a:rPr lang="en-US" sz="2000" b="0" dirty="0" smtClean="0">
                <a:solidFill>
                  <a:schemeClr val="tx1"/>
                </a:solidFill>
                <a:effectLst/>
              </a:rPr>
              <a:t>1-5 days =	16</a:t>
            </a:r>
          </a:p>
          <a:p>
            <a:pPr algn="l"/>
            <a:r>
              <a:rPr lang="en-US" sz="2000" b="0" dirty="0" smtClean="0">
                <a:solidFill>
                  <a:schemeClr val="tx1"/>
                </a:solidFill>
                <a:effectLst/>
              </a:rPr>
              <a:t>5-10 days =	2</a:t>
            </a:r>
          </a:p>
          <a:p>
            <a:pPr algn="l"/>
            <a:r>
              <a:rPr lang="en-US" sz="2000" b="0" dirty="0" smtClean="0">
                <a:solidFill>
                  <a:schemeClr val="tx1"/>
                </a:solidFill>
                <a:effectLst/>
              </a:rPr>
              <a:t>10-15 days =	4</a:t>
            </a:r>
          </a:p>
          <a:p>
            <a:pPr algn="l"/>
            <a:r>
              <a:rPr lang="en-US" sz="2000" b="0" dirty="0" smtClean="0">
                <a:solidFill>
                  <a:schemeClr val="tx1"/>
                </a:solidFill>
                <a:effectLst/>
              </a:rPr>
              <a:t>15-30 days =	3</a:t>
            </a:r>
          </a:p>
          <a:p>
            <a:pPr algn="l"/>
            <a:r>
              <a:rPr lang="en-US" sz="2000" b="0" dirty="0" smtClean="0">
                <a:solidFill>
                  <a:schemeClr val="tx1"/>
                </a:solidFill>
                <a:effectLst/>
              </a:rPr>
              <a:t>Over 30 days =	1</a:t>
            </a:r>
          </a:p>
          <a:p>
            <a:pPr algn="l"/>
            <a:r>
              <a:rPr lang="en-US" sz="2000" b="0" dirty="0" smtClean="0">
                <a:solidFill>
                  <a:schemeClr val="tx1"/>
                </a:solidFill>
                <a:effectLst/>
              </a:rPr>
              <a:t>- - 2006 - -</a:t>
            </a:r>
            <a:endParaRPr lang="en-US" sz="2000" b="0" dirty="0">
              <a:solidFill>
                <a:schemeClr val="tx1"/>
              </a:solidFill>
              <a:effectLst/>
            </a:endParaRPr>
          </a:p>
          <a:p>
            <a:pPr algn="l"/>
            <a:endParaRPr lang="en-US" sz="2000" b="0" dirty="0">
              <a:solidFill>
                <a:schemeClr val="tx1"/>
              </a:solidFill>
              <a:effectLst/>
            </a:endParaRPr>
          </a:p>
          <a:p>
            <a:pPr algn="l"/>
            <a:endParaRPr lang="en-US" sz="20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498396" y="2362200"/>
            <a:ext cx="2514600" cy="31323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1600" b="0" dirty="0" smtClean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1-8C</a:t>
            </a:r>
          </a:p>
          <a:p>
            <a:pPr algn="l"/>
            <a:r>
              <a:rPr lang="en-US" sz="2000" b="0" dirty="0" smtClean="0">
                <a:solidFill>
                  <a:schemeClr val="tx1"/>
                </a:solidFill>
                <a:effectLst/>
              </a:rPr>
              <a:t>1-5 days =	20</a:t>
            </a:r>
          </a:p>
          <a:p>
            <a:pPr algn="l"/>
            <a:r>
              <a:rPr lang="en-US" sz="2000" b="0" dirty="0" smtClean="0">
                <a:solidFill>
                  <a:schemeClr val="tx1"/>
                </a:solidFill>
                <a:effectLst/>
              </a:rPr>
              <a:t>5-10 days =	1</a:t>
            </a:r>
          </a:p>
          <a:p>
            <a:pPr algn="l"/>
            <a:r>
              <a:rPr lang="en-US" sz="2000" b="0" dirty="0" smtClean="0">
                <a:solidFill>
                  <a:schemeClr val="tx1"/>
                </a:solidFill>
                <a:effectLst/>
              </a:rPr>
              <a:t>10-15 days =	0</a:t>
            </a:r>
          </a:p>
          <a:p>
            <a:pPr algn="l"/>
            <a:r>
              <a:rPr lang="en-US" sz="2000" b="0" dirty="0" smtClean="0">
                <a:solidFill>
                  <a:schemeClr val="tx1"/>
                </a:solidFill>
                <a:effectLst/>
              </a:rPr>
              <a:t>15-30 days =	0</a:t>
            </a:r>
          </a:p>
          <a:p>
            <a:pPr algn="l"/>
            <a:r>
              <a:rPr lang="en-US" sz="2000" b="0" dirty="0" smtClean="0">
                <a:solidFill>
                  <a:schemeClr val="tx1"/>
                </a:solidFill>
                <a:effectLst/>
              </a:rPr>
              <a:t>Over 30 days =	1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effectLst/>
              </a:rPr>
              <a:t>- - 2005 - </a:t>
            </a:r>
            <a:r>
              <a:rPr lang="en-US" sz="2000" b="0" dirty="0" smtClean="0">
                <a:solidFill>
                  <a:schemeClr val="tx1"/>
                </a:solidFill>
                <a:effectLst/>
              </a:rPr>
              <a:t>-</a:t>
            </a:r>
            <a:endParaRPr lang="en-US" sz="2000" b="0" dirty="0">
              <a:solidFill>
                <a:schemeClr val="tx1"/>
              </a:solidFill>
              <a:effectLst/>
            </a:endParaRPr>
          </a:p>
          <a:p>
            <a:pPr algn="l"/>
            <a:endParaRPr lang="en-US" sz="20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6425293" y="2362200"/>
            <a:ext cx="2514600" cy="31323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1600" b="0" dirty="0" smtClean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1-9</a:t>
            </a:r>
          </a:p>
          <a:p>
            <a:pPr algn="l"/>
            <a:r>
              <a:rPr lang="en-US" sz="2000" b="0" dirty="0" smtClean="0">
                <a:solidFill>
                  <a:schemeClr val="tx1"/>
                </a:solidFill>
                <a:effectLst/>
              </a:rPr>
              <a:t>1-5 days =	22</a:t>
            </a:r>
          </a:p>
          <a:p>
            <a:pPr algn="l"/>
            <a:r>
              <a:rPr lang="en-US" sz="2000" b="0" dirty="0" smtClean="0">
                <a:solidFill>
                  <a:schemeClr val="tx1"/>
                </a:solidFill>
                <a:effectLst/>
              </a:rPr>
              <a:t>5-10 days =	6</a:t>
            </a:r>
          </a:p>
          <a:p>
            <a:pPr algn="l"/>
            <a:r>
              <a:rPr lang="en-US" sz="2000" b="0" dirty="0" smtClean="0">
                <a:solidFill>
                  <a:schemeClr val="tx1"/>
                </a:solidFill>
                <a:effectLst/>
              </a:rPr>
              <a:t>10-15 days =	3</a:t>
            </a:r>
          </a:p>
          <a:p>
            <a:pPr algn="l"/>
            <a:r>
              <a:rPr lang="en-US" sz="2000" b="0" dirty="0" smtClean="0">
                <a:solidFill>
                  <a:schemeClr val="tx1"/>
                </a:solidFill>
                <a:effectLst/>
              </a:rPr>
              <a:t>15-30 days =	4</a:t>
            </a:r>
          </a:p>
          <a:p>
            <a:pPr algn="l"/>
            <a:r>
              <a:rPr lang="en-US" sz="2000" b="0" dirty="0" smtClean="0">
                <a:solidFill>
                  <a:schemeClr val="tx1"/>
                </a:solidFill>
                <a:effectLst/>
              </a:rPr>
              <a:t>Over 30 days =	0</a:t>
            </a:r>
          </a:p>
          <a:p>
            <a:pPr algn="l"/>
            <a:endParaRPr lang="en-US" sz="2000" b="0" dirty="0">
              <a:solidFill>
                <a:schemeClr val="tx1"/>
              </a:solidFill>
              <a:effectLst/>
            </a:endParaRPr>
          </a:p>
          <a:p>
            <a:pPr algn="l"/>
            <a:endParaRPr lang="en-US" sz="2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9091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dent-small_4_onscreen_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04800" y="6437312"/>
            <a:ext cx="1143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152399" y="1143000"/>
            <a:ext cx="8763001" cy="5687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 smtClean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04799" y="1295400"/>
            <a:ext cx="8763001" cy="5687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ALTERNATIVES MOVING FORWARD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52399" y="2286000"/>
            <a:ext cx="8915400" cy="2590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16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04799" y="2408208"/>
            <a:ext cx="8458200" cy="277339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7663" indent="-347663" algn="l">
              <a:buFont typeface="Wingdings" panose="05000000000000000000" pitchFamily="2" charset="2"/>
              <a:buChar char="v"/>
            </a:pPr>
            <a:r>
              <a:rPr lang="en-US" sz="2400" b="0" dirty="0" smtClean="0">
                <a:solidFill>
                  <a:schemeClr val="tx1"/>
                </a:solidFill>
                <a:effectLst/>
              </a:rPr>
              <a:t>Reduce the time-frame for approved final data – would require more frequent field visits to sites of interest</a:t>
            </a:r>
          </a:p>
          <a:p>
            <a:pPr marL="347663" indent="-347663" algn="l">
              <a:buFont typeface="Wingdings" panose="05000000000000000000" pitchFamily="2" charset="2"/>
              <a:buChar char="v"/>
            </a:pPr>
            <a:endParaRPr lang="en-US" sz="2400" b="0" dirty="0">
              <a:solidFill>
                <a:schemeClr val="tx1"/>
              </a:solidFill>
              <a:effectLst/>
            </a:endParaRPr>
          </a:p>
          <a:p>
            <a:pPr marL="347663" indent="-347663" algn="l">
              <a:buFont typeface="Wingdings" panose="05000000000000000000" pitchFamily="2" charset="2"/>
              <a:buChar char="v"/>
            </a:pPr>
            <a:r>
              <a:rPr lang="en-US" sz="2400" b="0" dirty="0" smtClean="0">
                <a:solidFill>
                  <a:schemeClr val="tx1"/>
                </a:solidFill>
                <a:effectLst/>
              </a:rPr>
              <a:t>Reduce the amount of missing data – could install </a:t>
            </a:r>
            <a:r>
              <a:rPr lang="en-US" sz="2400" b="0" dirty="0">
                <a:solidFill>
                  <a:schemeClr val="tx1"/>
                </a:solidFill>
                <a:effectLst/>
              </a:rPr>
              <a:t>b</a:t>
            </a:r>
            <a:r>
              <a:rPr lang="en-US" sz="2400" b="0" dirty="0" smtClean="0">
                <a:solidFill>
                  <a:schemeClr val="tx1"/>
                </a:solidFill>
                <a:effectLst/>
              </a:rPr>
              <a:t>ack-up sensors at sites of interest</a:t>
            </a:r>
          </a:p>
          <a:p>
            <a:pPr marL="347663" indent="-347663" algn="l">
              <a:buFont typeface="Wingdings" panose="05000000000000000000" pitchFamily="2" charset="2"/>
              <a:buChar char="v"/>
            </a:pPr>
            <a:endParaRPr lang="en-US" sz="2400" b="0" dirty="0">
              <a:solidFill>
                <a:schemeClr val="tx1"/>
              </a:solidFill>
              <a:effectLst/>
            </a:endParaRPr>
          </a:p>
          <a:p>
            <a:pPr marL="347663" indent="-347663" algn="l">
              <a:buFont typeface="Wingdings" panose="05000000000000000000" pitchFamily="2" charset="2"/>
              <a:buChar char="v"/>
            </a:pPr>
            <a:r>
              <a:rPr lang="en-US" sz="2400" b="0" dirty="0" smtClean="0">
                <a:solidFill>
                  <a:schemeClr val="tx1"/>
                </a:solidFill>
                <a:effectLst/>
              </a:rPr>
              <a:t>Other alternatives?</a:t>
            </a:r>
          </a:p>
        </p:txBody>
      </p:sp>
    </p:spTree>
    <p:extLst>
      <p:ext uri="{BB962C8B-B14F-4D97-AF65-F5344CB8AC3E}">
        <p14:creationId xmlns:p14="http://schemas.microsoft.com/office/powerpoint/2010/main" val="41305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dent-small_4_onscreen_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04800" y="6437312"/>
            <a:ext cx="1143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2110321" y="584366"/>
            <a:ext cx="4922512" cy="838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/>
              <a:t>QUESTIONS?</a:t>
            </a:r>
            <a:endParaRPr lang="en-US" sz="4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057400"/>
            <a:ext cx="1889267" cy="317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645" y="4283365"/>
            <a:ext cx="2534376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40607"/>
            <a:ext cx="3200400" cy="2412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64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dent-small_4_onscreen_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04800" y="6437312"/>
            <a:ext cx="1143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304800" y="1711780"/>
            <a:ext cx="8458200" cy="362222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7663" indent="-347663" algn="l">
              <a:buFont typeface="Wingdings" panose="05000000000000000000" pitchFamily="2" charset="2"/>
              <a:buChar char="v"/>
            </a:pPr>
            <a:r>
              <a:rPr lang="en-US" sz="2000" b="0" dirty="0" smtClean="0">
                <a:solidFill>
                  <a:schemeClr val="tx1"/>
                </a:solidFill>
                <a:effectLst/>
              </a:rPr>
              <a:t>Use of data filters to flag possible erroneous or missing data</a:t>
            </a:r>
          </a:p>
          <a:p>
            <a:pPr algn="l"/>
            <a:endParaRPr lang="en-US" sz="2000" b="0" dirty="0" smtClean="0">
              <a:solidFill>
                <a:schemeClr val="tx1"/>
              </a:solidFill>
              <a:effectLst/>
            </a:endParaRPr>
          </a:p>
          <a:p>
            <a:pPr marL="347663" indent="-347663" algn="l">
              <a:buFont typeface="Wingdings" panose="05000000000000000000" pitchFamily="2" charset="2"/>
              <a:buChar char="v"/>
            </a:pPr>
            <a:r>
              <a:rPr lang="en-US" sz="2000" b="0" dirty="0" smtClean="0">
                <a:solidFill>
                  <a:schemeClr val="tx1"/>
                </a:solidFill>
                <a:effectLst/>
              </a:rPr>
              <a:t>Use of gap-fill empirical models to estimate missing or erroneous data</a:t>
            </a:r>
          </a:p>
          <a:p>
            <a:pPr algn="l"/>
            <a:endParaRPr lang="en-US" sz="2000" b="0" dirty="0" smtClean="0">
              <a:solidFill>
                <a:schemeClr val="tx1"/>
              </a:solidFill>
              <a:effectLst/>
            </a:endParaRPr>
          </a:p>
          <a:p>
            <a:pPr marL="347663" indent="-347663" algn="l">
              <a:buFont typeface="Wingdings" panose="05000000000000000000" pitchFamily="2" charset="2"/>
              <a:buChar char="v"/>
            </a:pPr>
            <a:r>
              <a:rPr lang="en-US" sz="2000" b="0" dirty="0" smtClean="0">
                <a:solidFill>
                  <a:schemeClr val="tx1"/>
                </a:solidFill>
                <a:effectLst/>
              </a:rPr>
              <a:t>EDEN Gap-Fill method compared to the Water-Balance method</a:t>
            </a:r>
          </a:p>
          <a:p>
            <a:pPr marL="347663" indent="-347663" algn="l">
              <a:buFont typeface="Wingdings" panose="05000000000000000000" pitchFamily="2" charset="2"/>
              <a:buChar char="v"/>
            </a:pPr>
            <a:endParaRPr lang="en-US" sz="2000" b="0" dirty="0">
              <a:solidFill>
                <a:schemeClr val="tx1"/>
              </a:solidFill>
              <a:effectLst/>
            </a:endParaRPr>
          </a:p>
          <a:p>
            <a:pPr marL="347663" indent="-347663" algn="l">
              <a:buFont typeface="Wingdings" panose="05000000000000000000" pitchFamily="2" charset="2"/>
              <a:buChar char="v"/>
            </a:pPr>
            <a:r>
              <a:rPr lang="en-US" sz="2000" b="0" dirty="0" smtClean="0">
                <a:solidFill>
                  <a:schemeClr val="tx1"/>
                </a:solidFill>
                <a:effectLst/>
              </a:rPr>
              <a:t>USGS &amp; EDEN review process – real-time, provisional, final</a:t>
            </a:r>
          </a:p>
          <a:p>
            <a:pPr marL="347663" indent="-347663" algn="l">
              <a:buFont typeface="Wingdings" panose="05000000000000000000" pitchFamily="2" charset="2"/>
              <a:buChar char="v"/>
            </a:pPr>
            <a:endParaRPr lang="en-US" sz="2000" b="0" dirty="0">
              <a:solidFill>
                <a:schemeClr val="tx1"/>
              </a:solidFill>
              <a:effectLst/>
            </a:endParaRPr>
          </a:p>
          <a:p>
            <a:pPr marL="347663" indent="-347663" algn="l">
              <a:buFont typeface="Wingdings" panose="05000000000000000000" pitchFamily="2" charset="2"/>
              <a:buChar char="v"/>
            </a:pPr>
            <a:r>
              <a:rPr lang="en-US" sz="2000" b="0" dirty="0" smtClean="0">
                <a:solidFill>
                  <a:schemeClr val="tx1"/>
                </a:solidFill>
                <a:effectLst/>
              </a:rPr>
              <a:t>Missing data periods for Sites 1-7, 1-8C, &amp; 1-9 (1990 – present)</a:t>
            </a:r>
          </a:p>
          <a:p>
            <a:pPr marL="347663" indent="-347663" algn="l">
              <a:buFont typeface="Wingdings" panose="05000000000000000000" pitchFamily="2" charset="2"/>
              <a:buChar char="v"/>
            </a:pPr>
            <a:endParaRPr lang="en-US" sz="2000" b="0" dirty="0" smtClean="0">
              <a:solidFill>
                <a:schemeClr val="tx1"/>
              </a:solidFill>
              <a:effectLst/>
            </a:endParaRPr>
          </a:p>
          <a:p>
            <a:pPr marL="347663" indent="-347663" algn="l">
              <a:buFont typeface="Wingdings" panose="05000000000000000000" pitchFamily="2" charset="2"/>
              <a:buChar char="v"/>
            </a:pPr>
            <a:r>
              <a:rPr lang="en-US" sz="2000" b="0" dirty="0" smtClean="0">
                <a:solidFill>
                  <a:schemeClr val="tx1"/>
                </a:solidFill>
                <a:effectLst/>
              </a:rPr>
              <a:t>Alternatives moving forward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868150"/>
            <a:ext cx="3276600" cy="191282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52399" y="1143000"/>
            <a:ext cx="8763001" cy="5687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57763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dent-small_4_onscreen_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04800" y="6437312"/>
            <a:ext cx="1143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304800" y="1828800"/>
            <a:ext cx="8458200" cy="39624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effectLst/>
              </a:rPr>
              <a:t>F</a:t>
            </a:r>
            <a:r>
              <a:rPr lang="en-US" sz="2000" b="0" dirty="0" smtClean="0">
                <a:solidFill>
                  <a:schemeClr val="tx1"/>
                </a:solidFill>
                <a:effectLst/>
              </a:rPr>
              <a:t>ilters are used to scan and flag potentially erroneous or missing data.</a:t>
            </a:r>
          </a:p>
          <a:p>
            <a:pPr algn="l"/>
            <a:endParaRPr lang="en-US" sz="2000" b="0" dirty="0" smtClean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2000" b="0" dirty="0" smtClean="0">
                <a:solidFill>
                  <a:schemeClr val="tx1"/>
                </a:solidFill>
                <a:effectLst/>
              </a:rPr>
              <a:t>Filters include several combinations of the following criteria:</a:t>
            </a:r>
          </a:p>
          <a:p>
            <a:pPr marL="457200" indent="-457200" algn="l">
              <a:buFont typeface="+mj-lt"/>
              <a:buAutoNum type="alphaLcPeriod"/>
            </a:pPr>
            <a:r>
              <a:rPr lang="en-US" sz="2000" b="0" dirty="0" smtClean="0">
                <a:solidFill>
                  <a:schemeClr val="tx1"/>
                </a:solidFill>
                <a:effectLst/>
              </a:rPr>
              <a:t>Missing values</a:t>
            </a:r>
          </a:p>
          <a:p>
            <a:pPr marL="457200" indent="-457200" algn="l">
              <a:buFont typeface="+mj-lt"/>
              <a:buAutoNum type="alphaLcPeriod"/>
            </a:pPr>
            <a:r>
              <a:rPr lang="en-US" sz="2000" b="0" dirty="0" smtClean="0">
                <a:solidFill>
                  <a:schemeClr val="tx1"/>
                </a:solidFill>
                <a:effectLst/>
              </a:rPr>
              <a:t>Exceedance of maximum and minimum value thresholds</a:t>
            </a:r>
          </a:p>
          <a:p>
            <a:pPr marL="457200" indent="-457200" algn="l">
              <a:buFont typeface="+mj-lt"/>
              <a:buAutoNum type="alphaLcPeriod"/>
            </a:pPr>
            <a:r>
              <a:rPr lang="en-US" sz="2000" b="0" dirty="0">
                <a:solidFill>
                  <a:schemeClr val="tx1"/>
                </a:solidFill>
                <a:effectLst/>
              </a:rPr>
              <a:t>Rate of </a:t>
            </a:r>
            <a:r>
              <a:rPr lang="en-US" sz="2000" b="0" dirty="0" smtClean="0">
                <a:solidFill>
                  <a:schemeClr val="tx1"/>
                </a:solidFill>
                <a:effectLst/>
              </a:rPr>
              <a:t>change</a:t>
            </a:r>
          </a:p>
          <a:p>
            <a:pPr algn="l"/>
            <a:endParaRPr lang="en-US" sz="2000" b="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2000" b="0" dirty="0" smtClean="0">
                <a:solidFill>
                  <a:schemeClr val="tx1"/>
                </a:solidFill>
                <a:effectLst/>
              </a:rPr>
              <a:t>As data for any given station is flagged by any of the filters used, it is manually reviewed to determine if in error and if it requires estimation.</a:t>
            </a:r>
          </a:p>
          <a:p>
            <a:pPr algn="l"/>
            <a:endParaRPr lang="en-US" sz="2000" b="0" dirty="0" smtClean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D.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Petkewich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others – </a:t>
            </a:r>
            <a:r>
              <a:rPr lang="en-US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review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Using Inferential Sensors for Quality Control of the Everglades Depth Estimation Network Water Level Data.</a:t>
            </a:r>
          </a:p>
          <a:p>
            <a:pPr algn="l"/>
            <a:endParaRPr lang="en-US" sz="20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52399" y="1143000"/>
            <a:ext cx="8763001" cy="5687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DATA FILTERS</a:t>
            </a:r>
          </a:p>
        </p:txBody>
      </p:sp>
    </p:spTree>
    <p:extLst>
      <p:ext uri="{BB962C8B-B14F-4D97-AF65-F5344CB8AC3E}">
        <p14:creationId xmlns:p14="http://schemas.microsoft.com/office/powerpoint/2010/main" val="264620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dent-small_4_onscreen_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04800" y="6437312"/>
            <a:ext cx="1143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52399" y="1143000"/>
            <a:ext cx="8763001" cy="5687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GAP-FILL EMPIRICAL MODELS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04800" y="1828800"/>
            <a:ext cx="8458200" cy="3352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000" b="0" dirty="0" smtClean="0">
                <a:solidFill>
                  <a:schemeClr val="tx1"/>
                </a:solidFill>
                <a:effectLst/>
              </a:rPr>
              <a:t>Gap-fill empirical models were developed using data for the period between 2006 and 2011 and include the following</a:t>
            </a:r>
            <a:r>
              <a:rPr lang="en-US" sz="2000" b="0" dirty="0">
                <a:solidFill>
                  <a:schemeClr val="tx1"/>
                </a:solidFill>
                <a:effectLst/>
              </a:rPr>
              <a:t>:</a:t>
            </a:r>
            <a:endParaRPr lang="en-US" sz="2000" b="0" dirty="0" smtClean="0">
              <a:solidFill>
                <a:schemeClr val="tx1"/>
              </a:solidFill>
              <a:effectLst/>
            </a:endParaRPr>
          </a:p>
          <a:p>
            <a:pPr algn="l"/>
            <a:endParaRPr lang="en-US" sz="2000" b="0" dirty="0" smtClean="0">
              <a:solidFill>
                <a:schemeClr val="tx1"/>
              </a:solidFill>
              <a:effectLst/>
            </a:endParaRPr>
          </a:p>
          <a:p>
            <a:pPr marL="457200" indent="-457200" algn="l">
              <a:buFont typeface="+mj-lt"/>
              <a:buAutoNum type="alphaLcPeriod"/>
            </a:pPr>
            <a:r>
              <a:rPr lang="en-US" sz="2000" b="0" dirty="0" smtClean="0">
                <a:solidFill>
                  <a:schemeClr val="tx1"/>
                </a:solidFill>
                <a:effectLst/>
              </a:rPr>
              <a:t>Simple linear regression models</a:t>
            </a:r>
          </a:p>
          <a:p>
            <a:pPr marL="457200" indent="-457200" algn="l">
              <a:buFont typeface="+mj-lt"/>
              <a:buAutoNum type="alphaLcPeriod"/>
            </a:pPr>
            <a:r>
              <a:rPr lang="en-US" sz="2000" b="0" dirty="0" smtClean="0">
                <a:solidFill>
                  <a:schemeClr val="tx1"/>
                </a:solidFill>
                <a:effectLst/>
              </a:rPr>
              <a:t>Multivariate linear regression models</a:t>
            </a:r>
          </a:p>
          <a:p>
            <a:pPr algn="l"/>
            <a:endParaRPr lang="en-US" sz="1800" b="0" dirty="0" smtClean="0">
              <a:solidFill>
                <a:schemeClr val="tx1"/>
              </a:solidFill>
              <a:effectLst/>
            </a:endParaRPr>
          </a:p>
          <a:p>
            <a:pPr algn="l"/>
            <a:endParaRPr lang="en-US" sz="1800" b="0" dirty="0" smtClean="0">
              <a:solidFill>
                <a:schemeClr val="tx1"/>
              </a:solidFill>
              <a:effectLst/>
            </a:endParaRPr>
          </a:p>
          <a:p>
            <a:pPr algn="l"/>
            <a:endParaRPr lang="en-US" sz="18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1800" b="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Petkewich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M.D., and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Conrads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P.A., 2013, Estimation of missing water-level data for the Everglades Depth Estimation Network (EDEN), 2013 update: U.S. Geological Survey Open-File Report 2013–1251, 45 p</a:t>
            </a:r>
            <a:r>
              <a:rPr lang="en-US" sz="18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1800" b="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12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865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dent-small_4_onscreen_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04800" y="6437312"/>
            <a:ext cx="1143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152399" y="1143000"/>
            <a:ext cx="8763001" cy="5687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GAP-FILL EMPIRICAL MODELS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304799" y="1828800"/>
            <a:ext cx="8458200" cy="17526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000" b="0" dirty="0" smtClean="0">
                <a:solidFill>
                  <a:schemeClr val="tx1"/>
                </a:solidFill>
                <a:effectLst/>
              </a:rPr>
              <a:t>Graph below shows observed data, gap-fill estimates, and shifted final estimated data for NP-46 monitoring station during the period of June 1993 to March 1994. </a:t>
            </a:r>
          </a:p>
          <a:p>
            <a:pPr algn="l"/>
            <a:endParaRPr lang="en-US" sz="1400" dirty="0" smtClean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20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Gap-fill models capture the general </a:t>
            </a:r>
            <a:r>
              <a:rPr lang="en-US" sz="2000" b="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signature</a:t>
            </a:r>
            <a:r>
              <a:rPr lang="en-US" sz="20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(trend) and shifts applied to the data bring estimates to match observed data prior and after each period of missing data.</a:t>
            </a:r>
            <a:endParaRPr lang="en-US" sz="2000" b="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517" y="3641215"/>
            <a:ext cx="4037161" cy="3017943"/>
          </a:xfrm>
          <a:prstGeom prst="rect">
            <a:avLst/>
          </a:prstGeom>
        </p:spPr>
      </p:pic>
      <p:sp>
        <p:nvSpPr>
          <p:cNvPr id="12" name="Title 2"/>
          <p:cNvSpPr txBox="1">
            <a:spLocks/>
          </p:cNvSpPr>
          <p:nvPr/>
        </p:nvSpPr>
        <p:spPr>
          <a:xfrm>
            <a:off x="5909093" y="3804969"/>
            <a:ext cx="2853906" cy="2286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16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“Hydrologic Record Extension of Water-Level Data in the Everglades Depth Estimation Network (EDEN), 1991-99. Paul </a:t>
            </a:r>
            <a:r>
              <a:rPr lang="en-US" sz="1600" b="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Conrads</a:t>
            </a:r>
            <a:r>
              <a:rPr lang="en-US" sz="16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others, 2014.</a:t>
            </a:r>
          </a:p>
          <a:p>
            <a:pPr algn="l"/>
            <a:endParaRPr lang="en-US" sz="16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16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http://pubs.usgs.gov/sir/2014/5226/pdf/sir2014-5226.pdf</a:t>
            </a:r>
          </a:p>
        </p:txBody>
      </p:sp>
    </p:spTree>
    <p:extLst>
      <p:ext uri="{BB962C8B-B14F-4D97-AF65-F5344CB8AC3E}">
        <p14:creationId xmlns:p14="http://schemas.microsoft.com/office/powerpoint/2010/main" val="158983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dent-small_4_onscreen_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04800" y="6437312"/>
            <a:ext cx="1143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697756" y="3001562"/>
            <a:ext cx="7672286" cy="3465512"/>
            <a:chOff x="304800" y="2514600"/>
            <a:chExt cx="8129486" cy="39227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0444" y="2514600"/>
              <a:ext cx="2273842" cy="3922712"/>
            </a:xfrm>
            <a:prstGeom prst="rect">
              <a:avLst/>
            </a:prstGeom>
            <a:ln w="25400">
              <a:solidFill>
                <a:schemeClr val="bg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00" y="3048000"/>
              <a:ext cx="4035902" cy="301778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514600" y="3505200"/>
              <a:ext cx="1143000" cy="182880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3657599" y="2514601"/>
              <a:ext cx="2502844" cy="97355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657599" y="5334001"/>
              <a:ext cx="2502844" cy="1103311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248400" y="3429000"/>
              <a:ext cx="0" cy="533400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8001000" y="4023491"/>
              <a:ext cx="0" cy="452465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2"/>
          <p:cNvSpPr txBox="1">
            <a:spLocks/>
          </p:cNvSpPr>
          <p:nvPr/>
        </p:nvSpPr>
        <p:spPr>
          <a:xfrm>
            <a:off x="152399" y="1143000"/>
            <a:ext cx="8763001" cy="5687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GAP-FILL EMPIRICAL MODELS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306238" y="1981200"/>
            <a:ext cx="8458200" cy="685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000" b="0" dirty="0" smtClean="0">
                <a:solidFill>
                  <a:schemeClr val="tx1"/>
                </a:solidFill>
                <a:effectLst/>
              </a:rPr>
              <a:t>Shifts are calculated from differences between observed data and gap-fill estimates for dates A and B, and </a:t>
            </a:r>
            <a:r>
              <a:rPr lang="en-US" sz="2000" b="0" dirty="0">
                <a:solidFill>
                  <a:schemeClr val="tx1"/>
                </a:solidFill>
                <a:effectLst/>
              </a:rPr>
              <a:t> prorated in time and </a:t>
            </a:r>
            <a:r>
              <a:rPr lang="en-US" sz="2000" b="0" dirty="0" smtClean="0">
                <a:solidFill>
                  <a:schemeClr val="tx1"/>
                </a:solidFill>
                <a:effectLst/>
              </a:rPr>
              <a:t>magnitude.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68073" y="386164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A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61124" y="4349787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B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192782" y="3587646"/>
            <a:ext cx="474710" cy="946807"/>
          </a:xfrm>
          <a:prstGeom prst="ellipse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80599" y="4078752"/>
            <a:ext cx="474710" cy="946807"/>
          </a:xfrm>
          <a:prstGeom prst="ellipse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781800" y="3352800"/>
            <a:ext cx="1240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+mj-lt"/>
              </a:rPr>
              <a:t>Gap-fill estimate</a:t>
            </a:r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24080" y="5928700"/>
            <a:ext cx="1227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+mj-lt"/>
              </a:rPr>
              <a:t>Shifted estimate</a:t>
            </a:r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9" name="Straight Arrow Connector 28"/>
          <p:cNvCxnSpPr>
            <a:stCxn id="26" idx="2"/>
          </p:cNvCxnSpPr>
          <p:nvPr/>
        </p:nvCxnSpPr>
        <p:spPr>
          <a:xfrm flipH="1">
            <a:off x="7086600" y="3629799"/>
            <a:ext cx="315627" cy="44895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763886" y="5477528"/>
            <a:ext cx="412160" cy="46679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62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dent-small_4_onscreen_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04800" y="6437312"/>
            <a:ext cx="1143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133600"/>
            <a:ext cx="4381293" cy="2621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4258" y="2454808"/>
            <a:ext cx="2688207" cy="1978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4930705"/>
            <a:ext cx="3116661" cy="1678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7510" y="5161975"/>
            <a:ext cx="1181705" cy="12163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1709245"/>
            <a:ext cx="4381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14-d comparison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91000" y="2768774"/>
            <a:ext cx="257982" cy="1884809"/>
          </a:xfrm>
          <a:prstGeom prst="round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810000" y="5486400"/>
            <a:ext cx="257982" cy="1123156"/>
          </a:xfrm>
          <a:prstGeom prst="round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52399" y="1143000"/>
            <a:ext cx="8763001" cy="5687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GAP-FILL vs WATER-BALANCE, Site 1-7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04257" y="2040192"/>
            <a:ext cx="2688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Shifted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17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dent-small_4_onscreen_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04800" y="6437312"/>
            <a:ext cx="1143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152399" y="1143000"/>
            <a:ext cx="8763001" cy="5687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GAP-FILL vs WATER-BALANCE, Site 1-8C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199252"/>
            <a:ext cx="4381294" cy="2601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1" y="4985062"/>
            <a:ext cx="3124200" cy="16452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1427" y="2542979"/>
            <a:ext cx="2667000" cy="19138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184" y="5249481"/>
            <a:ext cx="1227486" cy="111643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434508" y="2831953"/>
            <a:ext cx="271148" cy="1847116"/>
          </a:xfrm>
          <a:prstGeom prst="round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262751" y="5562600"/>
            <a:ext cx="271148" cy="1067738"/>
          </a:xfrm>
          <a:prstGeom prst="round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32360" y="1742417"/>
            <a:ext cx="4439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14-d comparison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2077009"/>
            <a:ext cx="2635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Shifted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062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dent-small_4_onscreen_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04800" y="6437312"/>
            <a:ext cx="1143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152399" y="1143000"/>
            <a:ext cx="8763001" cy="5687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GAP-FILL vs WATER-BALANCE, Site 1-9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418" y="2173164"/>
            <a:ext cx="4395476" cy="2627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4771" y="4966569"/>
            <a:ext cx="3047120" cy="16400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2514600"/>
            <a:ext cx="2690142" cy="1951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1751" y="5202321"/>
            <a:ext cx="1191839" cy="116856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533899" y="5486400"/>
            <a:ext cx="257982" cy="1093028"/>
          </a:xfrm>
          <a:prstGeom prst="round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724400" y="2804911"/>
            <a:ext cx="288273" cy="1884809"/>
          </a:xfrm>
          <a:prstGeom prst="round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32360" y="1742417"/>
            <a:ext cx="4439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14-d comparison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2077009"/>
            <a:ext cx="2690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Shifted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58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12378</TotalTime>
  <Words>771</Words>
  <Application>Microsoft Office PowerPoint</Application>
  <PresentationFormat>On-screen Show (4:3)</PresentationFormat>
  <Paragraphs>148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Constantia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TIDAL CALOOSAHATCHEE RIVER</dc:title>
  <dc:creator>epatino</dc:creator>
  <cp:lastModifiedBy>Ciuca, Violeta</cp:lastModifiedBy>
  <cp:revision>954</cp:revision>
  <cp:lastPrinted>2016-04-25T13:31:10Z</cp:lastPrinted>
  <dcterms:created xsi:type="dcterms:W3CDTF">2009-08-04T13:18:22Z</dcterms:created>
  <dcterms:modified xsi:type="dcterms:W3CDTF">2016-04-25T13:33:50Z</dcterms:modified>
</cp:coreProperties>
</file>