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7" r:id="rId5"/>
    <p:sldId id="275" r:id="rId6"/>
    <p:sldId id="260" r:id="rId7"/>
    <p:sldId id="261" r:id="rId8"/>
    <p:sldId id="290" r:id="rId9"/>
    <p:sldId id="278" r:id="rId10"/>
    <p:sldId id="276" r:id="rId11"/>
    <p:sldId id="279" r:id="rId12"/>
    <p:sldId id="280" r:id="rId13"/>
    <p:sldId id="282" r:id="rId14"/>
    <p:sldId id="281" r:id="rId15"/>
    <p:sldId id="283" r:id="rId16"/>
    <p:sldId id="284" r:id="rId17"/>
    <p:sldId id="291" r:id="rId18"/>
    <p:sldId id="292" r:id="rId19"/>
    <p:sldId id="286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hugar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81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30" autoAdjust="0"/>
    <p:restoredTop sz="81685" autoAdjust="0"/>
  </p:normalViewPr>
  <p:slideViewPr>
    <p:cSldViewPr>
      <p:cViewPr varScale="1">
        <p:scale>
          <a:sx n="74" d="100"/>
          <a:sy n="74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B618F0-0B11-4F08-97AE-DBFC3CB54B6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FE932-02D0-4812-B9E7-7FDAF7B4E7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8EF3D8-047A-47B2-972B-0ED0F2A4B85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3B67D5-6D53-4802-BB5A-0EB648C29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67D5-6D53-4802-BB5A-0EB648C29ED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8513" y="3257550"/>
            <a:ext cx="6829425" cy="7239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8513" y="3981450"/>
            <a:ext cx="6831012" cy="4572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477000"/>
            <a:ext cx="2392363" cy="27305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285750"/>
            <a:ext cx="17541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5925" y="285750"/>
            <a:ext cx="51133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487EE5-998B-4319-A6DD-85FA688079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34BC1-62DA-4335-9025-714F170EEF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7478D6-1FED-460D-B0A9-8D0834C348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7A151F-B38B-45B4-8864-658FAB7FDD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CC3E76-4F44-45E5-B47A-D0C60C441B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F9C407-FED7-4F9D-ABDC-FF7C61C464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238572-799E-4160-A824-652392E49E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11265-0919-4295-BE7A-C2EA43063A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FD7AC-4C1D-457C-BB09-B1BA3D9810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33B24-F5A0-474C-AE75-7E74E9C239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85750"/>
            <a:ext cx="2062162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34088" cy="5840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80E080-0EC7-4D9B-9702-02BE1FD34F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5025" y="1714500"/>
            <a:ext cx="2979738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163" y="1714500"/>
            <a:ext cx="2981325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285750"/>
            <a:ext cx="7019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5025" y="1714500"/>
            <a:ext cx="6113463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6400" y="6546850"/>
            <a:ext cx="236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50F50C0C-4313-4BEB-B110-6689471D0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E2CC70"/>
          </a:solidFill>
          <a:latin typeface="Tahoma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Font typeface="Wingdings" pitchFamily="2" charset="2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2200" b="1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2000" b="1"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b="1">
          <a:solidFill>
            <a:schemeClr val="tx1"/>
          </a:solidFill>
          <a:latin typeface="+mn-lt"/>
        </a:defRPr>
      </a:lvl4pPr>
      <a:lvl5pPr marL="16002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285750"/>
            <a:ext cx="7019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6400" y="6546850"/>
            <a:ext cx="236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66F408F9-F4F3-4C06-B3B7-D4ED21023DD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rgbClr val="008000"/>
          </a:solidFill>
          <a:latin typeface="Tahoma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Font typeface="Wingdings" pitchFamily="2" charset="2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2200" b="1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2000" b="1"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b="1">
          <a:solidFill>
            <a:schemeClr val="tx1"/>
          </a:solidFill>
          <a:latin typeface="+mn-lt"/>
        </a:defRPr>
      </a:lvl4pPr>
      <a:lvl5pPr marL="16002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1B409"/>
        </a:buClr>
        <a:buSzPct val="70000"/>
        <a:buBlip>
          <a:blip r:embed="rId14"/>
        </a:buBlip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wmd.gov/legac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513" y="3543300"/>
            <a:ext cx="6829425" cy="723900"/>
          </a:xfrm>
        </p:spPr>
        <p:txBody>
          <a:bodyPr/>
          <a:lstStyle/>
          <a:p>
            <a:r>
              <a:rPr lang="en-US" sz="4400" dirty="0" smtClean="0"/>
              <a:t>The Legacy Program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13" y="4876800"/>
            <a:ext cx="6831012" cy="1524000"/>
          </a:xfrm>
        </p:spPr>
        <p:txBody>
          <a:bodyPr/>
          <a:lstStyle/>
          <a:p>
            <a:r>
              <a:rPr lang="en-US" sz="3200" dirty="0" smtClean="0"/>
              <a:t>Nature’s Classroom:</a:t>
            </a:r>
            <a:br>
              <a:rPr lang="en-US" sz="3200" dirty="0" smtClean="0"/>
            </a:br>
            <a:r>
              <a:rPr lang="en-US" sz="3200" dirty="0" smtClean="0"/>
              <a:t>Learning on Public 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DuPuis Management Area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MARTIN COUNTY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0"/>
            <a:ext cx="6553200" cy="4411663"/>
          </a:xfrm>
        </p:spPr>
        <p:txBody>
          <a:bodyPr/>
          <a:lstStyle/>
          <a:p>
            <a:r>
              <a:rPr lang="en-US" dirty="0" smtClean="0"/>
              <a:t>21,875 acres of natural area with ponds, wet prairies, cypress domes, pine flatwoods and remnant Everglades marsh</a:t>
            </a:r>
          </a:p>
          <a:p>
            <a:r>
              <a:rPr lang="en-US" dirty="0" smtClean="0"/>
              <a:t>400-foot boardwalk trail provides a path through a cypress swamp</a:t>
            </a:r>
          </a:p>
          <a:p>
            <a:r>
              <a:rPr lang="en-US" dirty="0" smtClean="0"/>
              <a:t>22 miles of hiking trails and 40 miles of horseback trails</a:t>
            </a:r>
          </a:p>
          <a:p>
            <a:r>
              <a:rPr lang="en-US" dirty="0" smtClean="0"/>
              <a:t>Legacy activities: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GPS and photo documentation of pine flatwoods understory restoration 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PowerPoint presentations developed for younger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DuPuis Legacy in Action</a:t>
            </a:r>
            <a:endParaRPr lang="en-US" dirty="0"/>
          </a:p>
        </p:txBody>
      </p:sp>
      <p:pic>
        <p:nvPicPr>
          <p:cNvPr id="13" name="Picture 12" descr="DSC_6141.JPG"/>
          <p:cNvPicPr>
            <a:picLocks noChangeAspect="1"/>
          </p:cNvPicPr>
          <p:nvPr/>
        </p:nvPicPr>
        <p:blipFill>
          <a:blip r:embed="rId3" cstate="print"/>
          <a:srcRect t="10918" r="11277"/>
          <a:stretch>
            <a:fillRect/>
          </a:stretch>
        </p:blipFill>
        <p:spPr>
          <a:xfrm>
            <a:off x="3962400" y="3124200"/>
            <a:ext cx="4648200" cy="3124200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14" name="Picture 13" descr="DSC_6217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8647" r="30451" b="6856"/>
          <a:stretch>
            <a:fillRect/>
          </a:stretch>
        </p:blipFill>
        <p:spPr>
          <a:xfrm>
            <a:off x="1828800" y="1447800"/>
            <a:ext cx="2365744" cy="2422072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10" name="Picture 9" descr="DSC_6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719674" y="4223926"/>
            <a:ext cx="2504254" cy="1676402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15" name="Picture 14" descr="DSC_6096.JPG"/>
          <p:cNvPicPr>
            <a:picLocks noChangeAspect="1"/>
          </p:cNvPicPr>
          <p:nvPr/>
        </p:nvPicPr>
        <p:blipFill>
          <a:blip r:embed="rId6" cstate="print"/>
          <a:srcRect t="7082" r="24974"/>
          <a:stretch>
            <a:fillRect/>
          </a:stretch>
        </p:blipFill>
        <p:spPr>
          <a:xfrm>
            <a:off x="6172200" y="1429304"/>
            <a:ext cx="2594562" cy="1999696"/>
          </a:xfrm>
          <a:prstGeom prst="rect">
            <a:avLst/>
          </a:prstGeom>
          <a:ln>
            <a:solidFill>
              <a:srgbClr val="FFE18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LILA (Loxahatchee Impoundment Landscape Assessment)</a:t>
            </a:r>
            <a:br>
              <a:rPr lang="en-US" sz="2400" dirty="0" smtClean="0"/>
            </a:br>
            <a:r>
              <a:rPr lang="en-US" sz="2000" dirty="0" smtClean="0"/>
              <a:t>PALM BEACH COUNTY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714500"/>
            <a:ext cx="6276975" cy="4411663"/>
          </a:xfrm>
        </p:spPr>
        <p:txBody>
          <a:bodyPr/>
          <a:lstStyle/>
          <a:p>
            <a:r>
              <a:rPr lang="en-US" dirty="0" smtClean="0"/>
              <a:t>Located on the grounds of the Arthur R. Marshall Loxahatchee National Wildlife Refuge</a:t>
            </a:r>
          </a:p>
          <a:p>
            <a:r>
              <a:rPr lang="en-US" dirty="0" smtClean="0"/>
              <a:t>80-acre living laboratory that mimics (on a smaller scale) how the 1.7 million-acre Everglades functions</a:t>
            </a:r>
          </a:p>
          <a:p>
            <a:r>
              <a:rPr lang="en-US" dirty="0" smtClean="0"/>
              <a:t>Legacy activities: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Water quality monitoring and aquatic invertebrate surveys 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Test for critical water quality parameters, collect data and analyze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la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3124199" cy="4373879"/>
          </a:xfrm>
          <a:prstGeom prst="rect">
            <a:avLst/>
          </a:prstGeom>
          <a:ln w="9525" cap="sq" cmpd="sng">
            <a:solidFill>
              <a:srgbClr val="FFE181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LILA Legacy in Action</a:t>
            </a:r>
            <a:endParaRPr lang="en-US" dirty="0"/>
          </a:p>
        </p:txBody>
      </p:sp>
      <p:pic>
        <p:nvPicPr>
          <p:cNvPr id="8" name="Picture 7" descr="lila_b.jpg"/>
          <p:cNvPicPr>
            <a:picLocks noChangeAspect="1"/>
          </p:cNvPicPr>
          <p:nvPr/>
        </p:nvPicPr>
        <p:blipFill>
          <a:blip r:embed="rId4" cstate="print"/>
          <a:srcRect t="2509"/>
          <a:stretch>
            <a:fillRect/>
          </a:stretch>
        </p:blipFill>
        <p:spPr>
          <a:xfrm>
            <a:off x="4663439" y="3352800"/>
            <a:ext cx="4251961" cy="2960915"/>
          </a:xfrm>
          <a:prstGeom prst="rect">
            <a:avLst/>
          </a:prstGeom>
          <a:ln w="9525" cap="sq" cmpd="sng">
            <a:solidFill>
              <a:srgbClr val="FFE181"/>
            </a:solidFill>
            <a:round/>
          </a:ln>
        </p:spPr>
      </p:pic>
      <p:pic>
        <p:nvPicPr>
          <p:cNvPr id="7" name="Picture 6" descr="lila_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447800"/>
            <a:ext cx="2895600" cy="2068286"/>
          </a:xfrm>
          <a:prstGeom prst="rect">
            <a:avLst/>
          </a:prstGeom>
          <a:ln w="9525" cap="sq" cmpd="sng">
            <a:solidFill>
              <a:srgbClr val="FFE181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Osceola Environmental Studies Center</a:t>
            </a:r>
            <a:br>
              <a:rPr lang="en-US" sz="2400" dirty="0" smtClean="0"/>
            </a:br>
            <a:r>
              <a:rPr lang="en-US" sz="2000" dirty="0" smtClean="0"/>
              <a:t>OSCEOLA COUNTY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714500"/>
            <a:ext cx="6276975" cy="4411663"/>
          </a:xfrm>
        </p:spPr>
        <p:txBody>
          <a:bodyPr/>
          <a:lstStyle/>
          <a:p>
            <a:r>
              <a:rPr lang="en-US" dirty="0" smtClean="0"/>
              <a:t>Environmental Center sits on 850 acres at Lake Russell</a:t>
            </a:r>
          </a:p>
          <a:p>
            <a:r>
              <a:rPr lang="en-US" dirty="0" smtClean="0"/>
              <a:t>Prominent floodplain swamp with other natural communities including rare dry prairie, flatwoods and scrub habitat</a:t>
            </a:r>
          </a:p>
          <a:p>
            <a:r>
              <a:rPr lang="en-US" dirty="0" smtClean="0"/>
              <a:t>Legacy activities: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Conduct wildlife surveys and map locations using GPS 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Implement procedures to enhance wildlife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Osceola Environmental Center </a:t>
            </a:r>
            <a:br>
              <a:rPr lang="en-US" dirty="0" smtClean="0"/>
            </a:br>
            <a:r>
              <a:rPr lang="en-US" dirty="0" smtClean="0"/>
              <a:t>Legacy in Action</a:t>
            </a:r>
            <a:endParaRPr lang="en-US" dirty="0"/>
          </a:p>
        </p:txBody>
      </p:sp>
      <p:pic>
        <p:nvPicPr>
          <p:cNvPr id="6" name="Picture 5" descr="Osceol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3116580" cy="4691626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8" name="Picture 7" descr="Osce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505200"/>
            <a:ext cx="3965677" cy="2634343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9" name="Picture 8" descr="pib6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371600"/>
            <a:ext cx="1568501" cy="2362200"/>
          </a:xfrm>
          <a:prstGeom prst="rect">
            <a:avLst/>
          </a:prstGeom>
          <a:ln>
            <a:solidFill>
              <a:srgbClr val="FFE18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Recall What They Liked Best</a:t>
            </a:r>
            <a:endParaRPr lang="en-US" dirty="0"/>
          </a:p>
        </p:txBody>
      </p:sp>
      <p:pic>
        <p:nvPicPr>
          <p:cNvPr id="5" name="Picture 4" descr="pib6190_crew.jpg"/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4000"/>
          </a:blip>
          <a:srcRect l="8948" t="7941"/>
          <a:stretch>
            <a:fillRect/>
          </a:stretch>
        </p:blipFill>
        <p:spPr>
          <a:xfrm>
            <a:off x="1524000" y="1312748"/>
            <a:ext cx="7620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714500"/>
            <a:ext cx="6124575" cy="441166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“The swamp because I've never been anywhere like this.”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“All the outside activities. I love the environment!”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“The boardwalk that puts us in the middle of the marsh.”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“Setting the stakes and </a:t>
            </a:r>
            <a:br>
              <a:rPr lang="en-US" i="1" dirty="0" smtClean="0"/>
            </a:br>
            <a:r>
              <a:rPr lang="en-US" i="1" dirty="0" smtClean="0"/>
              <a:t>stomping through the woods.”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“Finding the Geocach after </a:t>
            </a:r>
            <a:br>
              <a:rPr lang="en-US" i="1" dirty="0" smtClean="0"/>
            </a:br>
            <a:r>
              <a:rPr lang="en-US" i="1" dirty="0" smtClean="0"/>
              <a:t>searching so hard.”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“Experiencing the beautiful boardwalk.”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Recall What They Liked Best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pic>
        <p:nvPicPr>
          <p:cNvPr id="4" name="Picture 3" descr="P1020547.JPG"/>
          <p:cNvPicPr>
            <a:picLocks noChangeAspect="1"/>
          </p:cNvPicPr>
          <p:nvPr/>
        </p:nvPicPr>
        <p:blipFill>
          <a:blip r:embed="rId3" cstate="print">
            <a:lum bright="50000"/>
          </a:blip>
          <a:srcRect t="15950" r="2038" b="34824"/>
          <a:stretch>
            <a:fillRect/>
          </a:stretch>
        </p:blipFill>
        <p:spPr>
          <a:xfrm>
            <a:off x="1517904" y="1353312"/>
            <a:ext cx="7626096" cy="51094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0" y="1719072"/>
            <a:ext cx="6276975" cy="441166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“Talking with the SFWMD scientists.”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“The nature center. Learning about the animals was exciting.”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“Walking through the palmettos and connecting with nature.”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“Holding the lubber (grasshopper). </a:t>
            </a:r>
            <a:br>
              <a:rPr lang="en-US" i="1" dirty="0" smtClean="0"/>
            </a:br>
            <a:r>
              <a:rPr lang="en-US" i="1" dirty="0" smtClean="0"/>
              <a:t>I didn't know they were so tame.”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“Marking the transects, then looking up to see 3 bald eagles flying overhead. This wouldn't happen just any place!”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Program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14500"/>
            <a:ext cx="6545961" cy="4411663"/>
          </a:xfrm>
        </p:spPr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Visit our website</a:t>
            </a:r>
          </a:p>
          <a:p>
            <a:pPr lvl="2">
              <a:buNone/>
            </a:pPr>
            <a:r>
              <a:rPr lang="en-US" dirty="0" smtClean="0">
                <a:hlinkClick r:id="rId3"/>
              </a:rPr>
              <a:t>http://www.sfwmd.gov/legacy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i="1" dirty="0" smtClean="0">
              <a:solidFill>
                <a:srgbClr val="008000"/>
              </a:solidFill>
            </a:endParaRPr>
          </a:p>
          <a:p>
            <a:pPr lvl="2" algn="ctr">
              <a:spcBef>
                <a:spcPts val="600"/>
              </a:spcBef>
              <a:buNone/>
            </a:pPr>
            <a:r>
              <a:rPr lang="en-US" i="1" dirty="0" smtClean="0">
                <a:solidFill>
                  <a:srgbClr val="008000"/>
                </a:solidFill>
              </a:rPr>
              <a:t>Teach the children well </a:t>
            </a:r>
          </a:p>
          <a:p>
            <a:pPr lvl="2" algn="ctr">
              <a:spcBef>
                <a:spcPts val="600"/>
              </a:spcBef>
              <a:buNone/>
            </a:pPr>
            <a:r>
              <a:rPr lang="en-US" i="1" dirty="0" smtClean="0">
                <a:solidFill>
                  <a:srgbClr val="008000"/>
                </a:solidFill>
              </a:rPr>
              <a:t>and they become life-long </a:t>
            </a:r>
          </a:p>
          <a:p>
            <a:pPr lvl="2" algn="ctr">
              <a:spcBef>
                <a:spcPts val="600"/>
              </a:spcBef>
              <a:buNone/>
            </a:pPr>
            <a:r>
              <a:rPr lang="en-US" i="1" dirty="0" smtClean="0">
                <a:solidFill>
                  <a:srgbClr val="008000"/>
                </a:solidFill>
              </a:rPr>
              <a:t>ambassadors </a:t>
            </a:r>
            <a:r>
              <a:rPr lang="en-US" dirty="0" smtClean="0">
                <a:solidFill>
                  <a:srgbClr val="008000"/>
                </a:solidFill>
              </a:rPr>
              <a:t>for </a:t>
            </a:r>
            <a:r>
              <a:rPr lang="en-US" i="1" dirty="0" smtClean="0">
                <a:solidFill>
                  <a:srgbClr val="008000"/>
                </a:solidFill>
              </a:rPr>
              <a:t>the environment!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4602480" cy="914400"/>
          </a:xfrm>
        </p:spPr>
        <p:txBody>
          <a:bodyPr anchor="t" anchorCtr="0"/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800" i="1" dirty="0" smtClean="0"/>
              <a:t>Thank you.  Questions?</a:t>
            </a:r>
            <a:br>
              <a:rPr lang="en-US" sz="2800" i="1" dirty="0" smtClean="0"/>
            </a:br>
            <a:endParaRPr lang="en-US" sz="2800" dirty="0"/>
          </a:p>
        </p:txBody>
      </p:sp>
      <p:pic>
        <p:nvPicPr>
          <p:cNvPr id="8" name="Picture 7" descr="pib6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294" y="1524000"/>
            <a:ext cx="4429282" cy="2941320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9" name="Picture 8" descr="pib6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352800"/>
            <a:ext cx="3425952" cy="2244935"/>
          </a:xfrm>
          <a:prstGeom prst="rect">
            <a:avLst/>
          </a:prstGeom>
          <a:ln>
            <a:solidFill>
              <a:srgbClr val="FFE18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Legacy?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14500"/>
            <a:ext cx="6781800" cy="44116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	Legacy is a hands-on environmental stewardship program promoting environmental education on public lands</a:t>
            </a:r>
          </a:p>
          <a:p>
            <a:pPr lvl="2"/>
            <a:r>
              <a:rPr lang="en-US" sz="2200" dirty="0" smtClean="0"/>
              <a:t>Partners local schools with nearby public lands owned by the SFWMD</a:t>
            </a:r>
          </a:p>
          <a:p>
            <a:pPr lvl="2"/>
            <a:r>
              <a:rPr lang="en-US" sz="2200" dirty="0" smtClean="0"/>
              <a:t>Shares our expertise in land management, water resource and environmental science</a:t>
            </a:r>
          </a:p>
          <a:p>
            <a:pPr lvl="2"/>
            <a:r>
              <a:rPr lang="en-US" sz="2200" dirty="0" smtClean="0"/>
              <a:t>Provides outdoor learning activities for students and instills a sense of stewardship for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Legacy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113463" cy="441166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Utilize Legacy Program to assist in meeting land management needs</a:t>
            </a:r>
          </a:p>
          <a:p>
            <a:pPr lvl="1"/>
            <a:r>
              <a:rPr lang="en-US" sz="2400" dirty="0" smtClean="0"/>
              <a:t>Provide communities with new opportunities on public lands</a:t>
            </a:r>
          </a:p>
          <a:p>
            <a:pPr lvl="1"/>
            <a:r>
              <a:rPr lang="en-US" sz="2400" dirty="0" smtClean="0"/>
              <a:t>Enhance environmental stewardship in youth</a:t>
            </a:r>
          </a:p>
          <a:p>
            <a:pPr lvl="1"/>
            <a:r>
              <a:rPr lang="en-US" sz="2400" dirty="0" smtClean="0"/>
              <a:t>Encourage recreational use of public 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Legacy Program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	Classroom-specific curriculum in an outdoor experience with hands-on activities that may include:</a:t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Bird surveys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GPS and photo monitoring of plant communities and wildlife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Aquatic invertebrate studies with water quality testing and analysis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Wildlife surveys and habitat mapping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6736080" cy="4072128"/>
          </a:xfrm>
        </p:spPr>
        <p:txBody>
          <a:bodyPr>
            <a:normAutofit/>
          </a:bodyPr>
          <a:lstStyle/>
          <a:p>
            <a:r>
              <a:rPr lang="en-US" dirty="0" smtClean="0"/>
              <a:t>Multiple visits by the same group of students</a:t>
            </a:r>
          </a:p>
          <a:p>
            <a:r>
              <a:rPr lang="en-US" dirty="0" smtClean="0"/>
              <a:t>Involvement of technical specialists </a:t>
            </a:r>
            <a:br>
              <a:rPr lang="en-US" dirty="0" smtClean="0"/>
            </a:br>
            <a:r>
              <a:rPr lang="en-US" dirty="0" smtClean="0"/>
              <a:t>(land managers, scientists, engineers)</a:t>
            </a:r>
          </a:p>
          <a:p>
            <a:r>
              <a:rPr lang="en-US" dirty="0" smtClean="0"/>
              <a:t>Activities that leave a “legacy” on the property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Bird counts, wildlife surveys, </a:t>
            </a:r>
            <a:br>
              <a:rPr lang="en-US" dirty="0" smtClean="0"/>
            </a:br>
            <a:r>
              <a:rPr lang="en-US" dirty="0" smtClean="0"/>
              <a:t>water &amp; soil analysis</a:t>
            </a:r>
          </a:p>
          <a:p>
            <a:pPr lvl="1">
              <a:spcBef>
                <a:spcPts val="900"/>
              </a:spcBef>
            </a:pPr>
            <a:r>
              <a:rPr lang="en-US" dirty="0" smtClean="0"/>
              <a:t>Cascade teaching to younger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Help You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025" y="1714500"/>
            <a:ext cx="6657975" cy="4411663"/>
          </a:xfrm>
        </p:spPr>
        <p:txBody>
          <a:bodyPr>
            <a:normAutofit/>
          </a:bodyPr>
          <a:lstStyle/>
          <a:p>
            <a:r>
              <a:rPr lang="en-US" dirty="0" smtClean="0"/>
              <a:t>Proximity of school to District property</a:t>
            </a:r>
          </a:p>
          <a:p>
            <a:r>
              <a:rPr lang="en-US" dirty="0" smtClean="0"/>
              <a:t>Appropriate on-site facilities (shelters, restrooms)</a:t>
            </a:r>
          </a:p>
          <a:p>
            <a:r>
              <a:rPr lang="en-US" dirty="0" smtClean="0"/>
              <a:t>Assistance with logistical support (transportation, substitute teachers)</a:t>
            </a:r>
          </a:p>
          <a:p>
            <a:r>
              <a:rPr lang="en-US" dirty="0" smtClean="0"/>
              <a:t>Flexibility to accommodate teacher interests/ classroom needs</a:t>
            </a:r>
          </a:p>
          <a:p>
            <a:r>
              <a:rPr lang="en-US" dirty="0" smtClean="0"/>
              <a:t>Site-specific activities developed and finalized in collaboration with local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96" y="283464"/>
            <a:ext cx="7022592" cy="950976"/>
          </a:xfrm>
        </p:spPr>
        <p:txBody>
          <a:bodyPr anchor="ctr" anchorCtr="0">
            <a:normAutofit/>
          </a:bodyPr>
          <a:lstStyle/>
          <a:p>
            <a:r>
              <a:rPr lang="en-US" sz="2600" dirty="0" smtClean="0"/>
              <a:t>Pilot Legacy Program Site Locations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3352800" cy="5105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200" b="1" dirty="0" smtClean="0"/>
              <a:t>CREW Management Area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b="1" dirty="0" smtClean="0"/>
              <a:t>(Corkscrew Regional Ecosystem Watershed)</a:t>
            </a:r>
            <a:br>
              <a:rPr lang="en-US" sz="1800" b="1" dirty="0" smtClean="0"/>
            </a:br>
            <a:r>
              <a:rPr lang="en-US" sz="1800" dirty="0" smtClean="0"/>
              <a:t>Lee and Collier Counties</a:t>
            </a:r>
          </a:p>
          <a:p>
            <a:pPr>
              <a:spcBef>
                <a:spcPts val="1000"/>
              </a:spcBef>
            </a:pPr>
            <a:r>
              <a:rPr lang="en-US" sz="2200" b="1" dirty="0" smtClean="0"/>
              <a:t>DuPuis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b="1" dirty="0" smtClean="0"/>
              <a:t>Management Area</a:t>
            </a:r>
            <a:br>
              <a:rPr lang="en-US" sz="2200" b="1" dirty="0" smtClean="0"/>
            </a:br>
            <a:r>
              <a:rPr lang="en-US" sz="1800" dirty="0" smtClean="0"/>
              <a:t>Martin County</a:t>
            </a:r>
          </a:p>
          <a:p>
            <a:pPr>
              <a:spcBef>
                <a:spcPts val="1000"/>
              </a:spcBef>
            </a:pPr>
            <a:r>
              <a:rPr lang="en-US" sz="2200" b="1" dirty="0" smtClean="0"/>
              <a:t>LILA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b="1" dirty="0" smtClean="0"/>
              <a:t>(Loxahatchee Impoundment Landscape Assessment)</a:t>
            </a:r>
            <a:br>
              <a:rPr lang="en-US" sz="1800" b="1" dirty="0" smtClean="0"/>
            </a:br>
            <a:r>
              <a:rPr lang="en-US" sz="1800" dirty="0" smtClean="0"/>
              <a:t>Palm Beach County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pPr>
              <a:spcBef>
                <a:spcPts val="1000"/>
              </a:spcBef>
            </a:pPr>
            <a:r>
              <a:rPr lang="en-US" sz="2200" b="1" dirty="0" smtClean="0"/>
              <a:t>Osceola Environmental Study Center</a:t>
            </a:r>
            <a:br>
              <a:rPr lang="en-US" sz="2200" b="1" dirty="0" smtClean="0"/>
            </a:br>
            <a:r>
              <a:rPr lang="en-US" sz="1800" dirty="0" smtClean="0">
                <a:solidFill>
                  <a:prstClr val="black"/>
                </a:solidFill>
              </a:rPr>
              <a:t>Osceola County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4953000" y="1600200"/>
            <a:ext cx="3897085" cy="4572000"/>
            <a:chOff x="3276600" y="1524000"/>
            <a:chExt cx="3897085" cy="4572000"/>
          </a:xfrm>
        </p:grpSpPr>
        <p:grpSp>
          <p:nvGrpSpPr>
            <p:cNvPr id="5" name="Group 15"/>
            <p:cNvGrpSpPr/>
            <p:nvPr/>
          </p:nvGrpSpPr>
          <p:grpSpPr>
            <a:xfrm>
              <a:off x="3276600" y="1524000"/>
              <a:ext cx="3897085" cy="4572000"/>
              <a:chOff x="3276600" y="1524000"/>
              <a:chExt cx="3897085" cy="4572000"/>
            </a:xfrm>
          </p:grpSpPr>
          <p:grpSp>
            <p:nvGrpSpPr>
              <p:cNvPr id="6" name="Group 14"/>
              <p:cNvGrpSpPr/>
              <p:nvPr/>
            </p:nvGrpSpPr>
            <p:grpSpPr>
              <a:xfrm>
                <a:off x="3276600" y="1524000"/>
                <a:ext cx="3897085" cy="4572000"/>
                <a:chOff x="3276600" y="1524000"/>
                <a:chExt cx="3897085" cy="4572000"/>
              </a:xfrm>
            </p:grpSpPr>
            <p:grpSp>
              <p:nvGrpSpPr>
                <p:cNvPr id="7" name="Group 12"/>
                <p:cNvGrpSpPr/>
                <p:nvPr/>
              </p:nvGrpSpPr>
              <p:grpSpPr>
                <a:xfrm>
                  <a:off x="3276600" y="1524000"/>
                  <a:ext cx="3897085" cy="4572000"/>
                  <a:chOff x="3276600" y="1524000"/>
                  <a:chExt cx="3897085" cy="4572000"/>
                </a:xfrm>
              </p:grpSpPr>
              <p:pic>
                <p:nvPicPr>
                  <p:cNvPr id="16" name="Picture 5" descr="Map of Counties and Basins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1524000"/>
                    <a:ext cx="3897085" cy="4572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7" name="5-Point Star 16"/>
                  <p:cNvSpPr>
                    <a:spLocks noChangeAspect="1"/>
                  </p:cNvSpPr>
                  <p:nvPr/>
                </p:nvSpPr>
                <p:spPr>
                  <a:xfrm>
                    <a:off x="5105400" y="2057400"/>
                    <a:ext cx="274320" cy="274320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5-Point Star 14"/>
                <p:cNvSpPr>
                  <a:spLocks noChangeAspect="1"/>
                </p:cNvSpPr>
                <p:nvPr/>
              </p:nvSpPr>
              <p:spPr>
                <a:xfrm>
                  <a:off x="5867400" y="3200400"/>
                  <a:ext cx="274320" cy="27432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5-Point Star 12"/>
              <p:cNvSpPr>
                <a:spLocks noChangeAspect="1"/>
              </p:cNvSpPr>
              <p:nvPr/>
            </p:nvSpPr>
            <p:spPr>
              <a:xfrm>
                <a:off x="5943600" y="3886200"/>
                <a:ext cx="274320" cy="2743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5-Point Star 10"/>
            <p:cNvSpPr>
              <a:spLocks noChangeAspect="1"/>
            </p:cNvSpPr>
            <p:nvPr/>
          </p:nvSpPr>
          <p:spPr>
            <a:xfrm>
              <a:off x="4495800" y="3962400"/>
              <a:ext cx="274320" cy="2743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5925" y="285750"/>
            <a:ext cx="7153275" cy="95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CREW Management Area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LEE AND COLLIER COUNTIES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05025" y="1714500"/>
            <a:ext cx="6353175" cy="4411663"/>
          </a:xfrm>
        </p:spPr>
        <p:txBody>
          <a:bodyPr/>
          <a:lstStyle/>
          <a:p>
            <a:r>
              <a:rPr lang="en-US" dirty="0" smtClean="0"/>
              <a:t>26,400 </a:t>
            </a:r>
            <a:r>
              <a:rPr lang="en-US" dirty="0" smtClean="0"/>
              <a:t>acres that provide flood control, improved water quality, aquifer recharge and resource protection</a:t>
            </a:r>
          </a:p>
          <a:p>
            <a:r>
              <a:rPr lang="en-US" dirty="0" smtClean="0"/>
              <a:t>Habitat for wildlife such as Florida panther, snail kite, wood stork, black bear and red-shouldered hawks</a:t>
            </a:r>
          </a:p>
          <a:p>
            <a:r>
              <a:rPr lang="en-US" dirty="0" smtClean="0"/>
              <a:t>Legacy activities:</a:t>
            </a:r>
          </a:p>
          <a:p>
            <a:pPr lvl="1"/>
            <a:r>
              <a:rPr lang="en-US" dirty="0" smtClean="0"/>
              <a:t>Bird surveys for annual data reports</a:t>
            </a:r>
          </a:p>
          <a:p>
            <a:pPr lvl="1"/>
            <a:r>
              <a:rPr lang="en-US" dirty="0" smtClean="0"/>
              <a:t>Data result presentations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A151F-B38B-45B4-8864-658FAB7FDD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 Legacy in Action</a:t>
            </a:r>
            <a:endParaRPr lang="en-US" dirty="0"/>
          </a:p>
        </p:txBody>
      </p:sp>
      <p:pic>
        <p:nvPicPr>
          <p:cNvPr id="7" name="Picture 6" descr="pib6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447800"/>
            <a:ext cx="3121152" cy="2072640"/>
          </a:xfrm>
          <a:prstGeom prst="rect">
            <a:avLst/>
          </a:prstGeom>
          <a:ln w="9525" cap="sq" cmpd="sng">
            <a:solidFill>
              <a:srgbClr val="FFE181"/>
            </a:solidFill>
            <a:round/>
          </a:ln>
        </p:spPr>
      </p:pic>
      <p:pic>
        <p:nvPicPr>
          <p:cNvPr id="10" name="Picture 9" descr="DSC_5621.JPG"/>
          <p:cNvPicPr>
            <a:picLocks noChangeAspect="1"/>
          </p:cNvPicPr>
          <p:nvPr/>
        </p:nvPicPr>
        <p:blipFill>
          <a:blip r:embed="rId4" cstate="print"/>
          <a:srcRect r="23814"/>
          <a:stretch>
            <a:fillRect/>
          </a:stretch>
        </p:blipFill>
        <p:spPr>
          <a:xfrm>
            <a:off x="4572000" y="2530854"/>
            <a:ext cx="4418660" cy="3882541"/>
          </a:xfrm>
          <a:prstGeom prst="rect">
            <a:avLst/>
          </a:prstGeom>
          <a:ln>
            <a:solidFill>
              <a:srgbClr val="FFE181"/>
            </a:solidFill>
          </a:ln>
        </p:spPr>
      </p:pic>
      <p:pic>
        <p:nvPicPr>
          <p:cNvPr id="5" name="Picture 4" descr="legacy_crew_bir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447800"/>
            <a:ext cx="1635163" cy="1447800"/>
          </a:xfrm>
          <a:prstGeom prst="rect">
            <a:avLst/>
          </a:prstGeom>
          <a:ln w="9525" cap="sq" cmpd="sng">
            <a:solidFill>
              <a:srgbClr val="FFE181"/>
            </a:solidFill>
            <a:round/>
          </a:ln>
        </p:spPr>
      </p:pic>
      <p:pic>
        <p:nvPicPr>
          <p:cNvPr id="9" name="Picture 8" descr="DSC_5625.JPG"/>
          <p:cNvPicPr>
            <a:picLocks noChangeAspect="1"/>
          </p:cNvPicPr>
          <p:nvPr/>
        </p:nvPicPr>
        <p:blipFill>
          <a:blip r:embed="rId6" cstate="print"/>
          <a:srcRect b="10895"/>
          <a:stretch>
            <a:fillRect/>
          </a:stretch>
        </p:blipFill>
        <p:spPr>
          <a:xfrm rot="16200000">
            <a:off x="1769410" y="3945592"/>
            <a:ext cx="2938183" cy="1752600"/>
          </a:xfrm>
          <a:prstGeom prst="rect">
            <a:avLst/>
          </a:prstGeom>
          <a:ln>
            <a:solidFill>
              <a:srgbClr val="FFE18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case_5c_gre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showcase_5c_green</Template>
  <TotalTime>2733</TotalTime>
  <Words>483</Words>
  <Application>Microsoft Office PowerPoint</Application>
  <PresentationFormat>On-screen Show (4:3)</PresentationFormat>
  <Paragraphs>104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showcase_5c_green</vt:lpstr>
      <vt:lpstr>1_Default Design</vt:lpstr>
      <vt:lpstr>The Legacy Program </vt:lpstr>
      <vt:lpstr>What is Legacy?</vt:lpstr>
      <vt:lpstr>Legacy Goals</vt:lpstr>
      <vt:lpstr>Legacy Program Activities</vt:lpstr>
      <vt:lpstr>Legacy Key Features</vt:lpstr>
      <vt:lpstr>How We Help You Participate</vt:lpstr>
      <vt:lpstr>Pilot Legacy Program Site Locations</vt:lpstr>
      <vt:lpstr>CREW Management Area LEE AND COLLIER COUNTIES</vt:lpstr>
      <vt:lpstr>CREW Legacy in Action</vt:lpstr>
      <vt:lpstr>DuPuis Management Area MARTIN COUNTY</vt:lpstr>
      <vt:lpstr>DuPuis Legacy in Action</vt:lpstr>
      <vt:lpstr>LILA (Loxahatchee Impoundment Landscape Assessment) PALM BEACH COUNTY</vt:lpstr>
      <vt:lpstr>LILA Legacy in Action</vt:lpstr>
      <vt:lpstr>Osceola Environmental Studies Center OSCEOLA COUNTY</vt:lpstr>
      <vt:lpstr>Osceola Environmental Center  Legacy in Action</vt:lpstr>
      <vt:lpstr>Students Recall What They Liked Best</vt:lpstr>
      <vt:lpstr>Students Recall What They Liked Best (cont.)</vt:lpstr>
      <vt:lpstr>Legacy Program Contact</vt:lpstr>
      <vt:lpstr>Thank you.  Questions? </vt:lpstr>
    </vt:vector>
  </TitlesOfParts>
  <Company>South Fl Water Mgmnt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 program introduction</dc:title>
  <dc:creator>bwross</dc:creator>
  <cp:lastModifiedBy>South Fl. Water Mgmnt District</cp:lastModifiedBy>
  <cp:revision>509</cp:revision>
  <dcterms:created xsi:type="dcterms:W3CDTF">2011-01-26T14:46:12Z</dcterms:created>
  <dcterms:modified xsi:type="dcterms:W3CDTF">2011-03-08T16:59:26Z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-366671663</vt:i4>
  </property>
  <property fmtid="{D5CDD505-2E9C-101B-9397-08002B2CF9AE}" pid="3" name="_NewReviewCycle">
    <vt:lpwstr/>
  </property>
  <property fmtid="{D5CDD505-2E9C-101B-9397-08002B2CF9AE}" pid="4" name="_EmailSubject">
    <vt:lpwstr>legacy revised</vt:lpwstr>
  </property>
  <property fmtid="{D5CDD505-2E9C-101B-9397-08002B2CF9AE}" pid="5" name="_AuthorEmail">
    <vt:lpwstr>jwalter@sfwmd.gov</vt:lpwstr>
  </property>
  <property fmtid="{D5CDD505-2E9C-101B-9397-08002B2CF9AE}" pid="6" name="_AuthorEmailDisplayName">
    <vt:lpwstr>Walters, Jane</vt:lpwstr>
  </property>
  <property fmtid="{D5CDD505-2E9C-101B-9397-08002B2CF9AE}" pid="7" name="_PreviousAdHocReviewCycleID">
    <vt:i4>495245550</vt:i4>
  </property>
</Properties>
</file>