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8" r:id="rId2"/>
    <p:sldId id="331" r:id="rId3"/>
    <p:sldId id="329" r:id="rId4"/>
    <p:sldId id="495" r:id="rId5"/>
    <p:sldId id="423" r:id="rId6"/>
    <p:sldId id="426" r:id="rId7"/>
    <p:sldId id="490" r:id="rId8"/>
    <p:sldId id="480" r:id="rId9"/>
    <p:sldId id="488" r:id="rId10"/>
    <p:sldId id="425" r:id="rId11"/>
    <p:sldId id="491" r:id="rId12"/>
    <p:sldId id="440" r:id="rId13"/>
    <p:sldId id="464" r:id="rId14"/>
    <p:sldId id="492" r:id="rId15"/>
    <p:sldId id="453" r:id="rId16"/>
    <p:sldId id="486" r:id="rId17"/>
    <p:sldId id="467" r:id="rId18"/>
    <p:sldId id="454" r:id="rId19"/>
    <p:sldId id="468" r:id="rId20"/>
    <p:sldId id="496" r:id="rId21"/>
    <p:sldId id="473" r:id="rId22"/>
    <p:sldId id="474" r:id="rId23"/>
    <p:sldId id="475" r:id="rId24"/>
    <p:sldId id="472" r:id="rId25"/>
    <p:sldId id="471" r:id="rId26"/>
    <p:sldId id="476" r:id="rId27"/>
    <p:sldId id="477" r:id="rId28"/>
    <p:sldId id="478" r:id="rId29"/>
    <p:sldId id="494" r:id="rId30"/>
    <p:sldId id="465" r:id="rId31"/>
    <p:sldId id="479" r:id="rId32"/>
    <p:sldId id="463" r:id="rId33"/>
    <p:sldId id="340" r:id="rId34"/>
    <p:sldId id="417" r:id="rId35"/>
    <p:sldId id="484" r:id="rId36"/>
    <p:sldId id="485"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00" autoAdjust="0"/>
    <p:restoredTop sz="92471" autoAdjust="0"/>
  </p:normalViewPr>
  <p:slideViewPr>
    <p:cSldViewPr>
      <p:cViewPr varScale="1">
        <p:scale>
          <a:sx n="113" d="100"/>
          <a:sy n="113" d="100"/>
        </p:scale>
        <p:origin x="-165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155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9D50580-95DB-46CF-A72D-556376B3E18D}" type="datetimeFigureOut">
              <a:rPr lang="en-US" smtClean="0"/>
              <a:t>6/23/2015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1142841-66E0-41BE-90F4-A3EF51F934FD}" type="slidenum">
              <a:rPr lang="en-US" smtClean="0"/>
              <a:t>‹#›</a:t>
            </a:fld>
            <a:endParaRPr lang="en-US" dirty="0"/>
          </a:p>
        </p:txBody>
      </p:sp>
    </p:spTree>
    <p:extLst>
      <p:ext uri="{BB962C8B-B14F-4D97-AF65-F5344CB8AC3E}">
        <p14:creationId xmlns:p14="http://schemas.microsoft.com/office/powerpoint/2010/main" val="3522998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42841-66E0-41BE-90F4-A3EF51F934FD}" type="slidenum">
              <a:rPr lang="en-US" smtClean="0"/>
              <a:t>5</a:t>
            </a:fld>
            <a:endParaRPr lang="en-US" dirty="0"/>
          </a:p>
        </p:txBody>
      </p:sp>
    </p:spTree>
    <p:extLst>
      <p:ext uri="{BB962C8B-B14F-4D97-AF65-F5344CB8AC3E}">
        <p14:creationId xmlns:p14="http://schemas.microsoft.com/office/powerpoint/2010/main" val="992471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http://www.cpc.ncep.noaa.gov/products/expert_assessment/</a:t>
            </a:r>
            <a:endParaRPr lang="en-US" dirty="0"/>
          </a:p>
        </p:txBody>
      </p:sp>
      <p:sp>
        <p:nvSpPr>
          <p:cNvPr id="4" name="Slide Number Placeholder 3"/>
          <p:cNvSpPr>
            <a:spLocks noGrp="1"/>
          </p:cNvSpPr>
          <p:nvPr>
            <p:ph type="sldNum" sz="quarter" idx="10"/>
          </p:nvPr>
        </p:nvSpPr>
        <p:spPr/>
        <p:txBody>
          <a:bodyPr/>
          <a:lstStyle/>
          <a:p>
            <a:fld id="{01142841-66E0-41BE-90F4-A3EF51F934FD}" type="slidenum">
              <a:rPr lang="en-US" smtClean="0"/>
              <a:t>6</a:t>
            </a:fld>
            <a:endParaRPr lang="en-US" dirty="0"/>
          </a:p>
        </p:txBody>
      </p:sp>
    </p:spTree>
    <p:extLst>
      <p:ext uri="{BB962C8B-B14F-4D97-AF65-F5344CB8AC3E}">
        <p14:creationId xmlns:p14="http://schemas.microsoft.com/office/powerpoint/2010/main" val="3759402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http://www.cpc.ncep.noaa.gov/products/GODAS/</a:t>
            </a:r>
            <a:endParaRPr lang="en-US" dirty="0"/>
          </a:p>
        </p:txBody>
      </p:sp>
      <p:sp>
        <p:nvSpPr>
          <p:cNvPr id="4" name="Slide Number Placeholder 3"/>
          <p:cNvSpPr>
            <a:spLocks noGrp="1"/>
          </p:cNvSpPr>
          <p:nvPr>
            <p:ph type="sldNum" sz="quarter" idx="10"/>
          </p:nvPr>
        </p:nvSpPr>
        <p:spPr/>
        <p:txBody>
          <a:bodyPr/>
          <a:lstStyle/>
          <a:p>
            <a:fld id="{01142841-66E0-41BE-90F4-A3EF51F934FD}" type="slidenum">
              <a:rPr lang="en-US" smtClean="0"/>
              <a:t>10</a:t>
            </a:fld>
            <a:endParaRPr lang="en-US" dirty="0"/>
          </a:p>
        </p:txBody>
      </p:sp>
    </p:spTree>
    <p:extLst>
      <p:ext uri="{BB962C8B-B14F-4D97-AF65-F5344CB8AC3E}">
        <p14:creationId xmlns:p14="http://schemas.microsoft.com/office/powerpoint/2010/main" val="107145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http://www.cpc.ncep.noaa.gov/products/CFSv2/imagesInd3/nino34Sea.gif</a:t>
            </a:r>
            <a:endParaRPr lang="en-US" dirty="0"/>
          </a:p>
        </p:txBody>
      </p:sp>
      <p:sp>
        <p:nvSpPr>
          <p:cNvPr id="4" name="Slide Number Placeholder 3"/>
          <p:cNvSpPr>
            <a:spLocks noGrp="1"/>
          </p:cNvSpPr>
          <p:nvPr>
            <p:ph type="sldNum" sz="quarter" idx="10"/>
          </p:nvPr>
        </p:nvSpPr>
        <p:spPr/>
        <p:txBody>
          <a:bodyPr/>
          <a:lstStyle/>
          <a:p>
            <a:fld id="{01142841-66E0-41BE-90F4-A3EF51F934FD}" type="slidenum">
              <a:rPr lang="en-US" smtClean="0"/>
              <a:t>12</a:t>
            </a:fld>
            <a:endParaRPr lang="en-US" dirty="0"/>
          </a:p>
        </p:txBody>
      </p:sp>
    </p:spTree>
    <p:extLst>
      <p:ext uri="{BB962C8B-B14F-4D97-AF65-F5344CB8AC3E}">
        <p14:creationId xmlns:p14="http://schemas.microsoft.com/office/powerpoint/2010/main" val="3053920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E92F63-CEE4-4E9B-AD28-049E678198E1}" type="datetime1">
              <a:rPr lang="en-US" smtClean="0"/>
              <a:t>6/23/2015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72106C-DB17-4062-A893-B559D07E58C6}" type="slidenum">
              <a:rPr lang="en-US" smtClean="0"/>
              <a:t>‹#›</a:t>
            </a:fld>
            <a:endParaRPr lang="en-US" dirty="0"/>
          </a:p>
        </p:txBody>
      </p:sp>
    </p:spTree>
    <p:extLst>
      <p:ext uri="{BB962C8B-B14F-4D97-AF65-F5344CB8AC3E}">
        <p14:creationId xmlns:p14="http://schemas.microsoft.com/office/powerpoint/2010/main" val="662473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1C00AF-F540-4CFC-919E-124B159F5D1F}" type="datetime1">
              <a:rPr lang="en-US" smtClean="0"/>
              <a:t>6/23/2015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72106C-DB17-4062-A893-B559D07E58C6}" type="slidenum">
              <a:rPr lang="en-US" smtClean="0"/>
              <a:t>‹#›</a:t>
            </a:fld>
            <a:endParaRPr lang="en-US" dirty="0"/>
          </a:p>
        </p:txBody>
      </p:sp>
    </p:spTree>
    <p:extLst>
      <p:ext uri="{BB962C8B-B14F-4D97-AF65-F5344CB8AC3E}">
        <p14:creationId xmlns:p14="http://schemas.microsoft.com/office/powerpoint/2010/main" val="4026552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B95B32-FFA7-4295-8FDD-B003A651B2A3}" type="datetime1">
              <a:rPr lang="en-US" smtClean="0"/>
              <a:t>6/23/2015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72106C-DB17-4062-A893-B559D07E58C6}" type="slidenum">
              <a:rPr lang="en-US" smtClean="0"/>
              <a:t>‹#›</a:t>
            </a:fld>
            <a:endParaRPr lang="en-US" dirty="0"/>
          </a:p>
        </p:txBody>
      </p:sp>
    </p:spTree>
    <p:extLst>
      <p:ext uri="{BB962C8B-B14F-4D97-AF65-F5344CB8AC3E}">
        <p14:creationId xmlns:p14="http://schemas.microsoft.com/office/powerpoint/2010/main" val="77610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23C4DD-D760-417B-8772-52CF2268E312}" type="datetime1">
              <a:rPr lang="en-US" smtClean="0"/>
              <a:t>6/23/2015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72106C-DB17-4062-A893-B559D07E58C6}" type="slidenum">
              <a:rPr lang="en-US" smtClean="0"/>
              <a:t>‹#›</a:t>
            </a:fld>
            <a:endParaRPr lang="en-US" dirty="0"/>
          </a:p>
        </p:txBody>
      </p:sp>
    </p:spTree>
    <p:extLst>
      <p:ext uri="{BB962C8B-B14F-4D97-AF65-F5344CB8AC3E}">
        <p14:creationId xmlns:p14="http://schemas.microsoft.com/office/powerpoint/2010/main" val="4188764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7C68F8-F7EA-4D38-8042-50CD11A809A3}" type="datetime1">
              <a:rPr lang="en-US" smtClean="0"/>
              <a:t>6/23/2015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72106C-DB17-4062-A893-B559D07E58C6}" type="slidenum">
              <a:rPr lang="en-US" smtClean="0"/>
              <a:t>‹#›</a:t>
            </a:fld>
            <a:endParaRPr lang="en-US" dirty="0"/>
          </a:p>
        </p:txBody>
      </p:sp>
    </p:spTree>
    <p:extLst>
      <p:ext uri="{BB962C8B-B14F-4D97-AF65-F5344CB8AC3E}">
        <p14:creationId xmlns:p14="http://schemas.microsoft.com/office/powerpoint/2010/main" val="342029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80DE06-2817-4965-A953-71C228B3B287}" type="datetime1">
              <a:rPr lang="en-US" smtClean="0"/>
              <a:t>6/23/2015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72106C-DB17-4062-A893-B559D07E58C6}" type="slidenum">
              <a:rPr lang="en-US" smtClean="0"/>
              <a:t>‹#›</a:t>
            </a:fld>
            <a:endParaRPr lang="en-US" dirty="0"/>
          </a:p>
        </p:txBody>
      </p:sp>
    </p:spTree>
    <p:extLst>
      <p:ext uri="{BB962C8B-B14F-4D97-AF65-F5344CB8AC3E}">
        <p14:creationId xmlns:p14="http://schemas.microsoft.com/office/powerpoint/2010/main" val="3387365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7CF459-6F11-4D16-9842-3AD535A6BD2F}" type="datetime1">
              <a:rPr lang="en-US" smtClean="0"/>
              <a:t>6/23/2015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72106C-DB17-4062-A893-B559D07E58C6}" type="slidenum">
              <a:rPr lang="en-US" smtClean="0"/>
              <a:t>‹#›</a:t>
            </a:fld>
            <a:endParaRPr lang="en-US" dirty="0"/>
          </a:p>
        </p:txBody>
      </p:sp>
    </p:spTree>
    <p:extLst>
      <p:ext uri="{BB962C8B-B14F-4D97-AF65-F5344CB8AC3E}">
        <p14:creationId xmlns:p14="http://schemas.microsoft.com/office/powerpoint/2010/main" val="140244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11E838-AF89-4C28-808F-19C750D1664B}" type="datetime1">
              <a:rPr lang="en-US" smtClean="0"/>
              <a:t>6/23/2015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72106C-DB17-4062-A893-B559D07E58C6}" type="slidenum">
              <a:rPr lang="en-US" smtClean="0"/>
              <a:t>‹#›</a:t>
            </a:fld>
            <a:endParaRPr lang="en-US" dirty="0"/>
          </a:p>
        </p:txBody>
      </p:sp>
    </p:spTree>
    <p:extLst>
      <p:ext uri="{BB962C8B-B14F-4D97-AF65-F5344CB8AC3E}">
        <p14:creationId xmlns:p14="http://schemas.microsoft.com/office/powerpoint/2010/main" val="295137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1D471-24B7-43F4-9EFA-C2CEFFFAB843}" type="datetime1">
              <a:rPr lang="en-US" smtClean="0"/>
              <a:t>6/23/2015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72106C-DB17-4062-A893-B559D07E58C6}" type="slidenum">
              <a:rPr lang="en-US" smtClean="0"/>
              <a:t>‹#›</a:t>
            </a:fld>
            <a:endParaRPr lang="en-US" dirty="0"/>
          </a:p>
        </p:txBody>
      </p:sp>
    </p:spTree>
    <p:extLst>
      <p:ext uri="{BB962C8B-B14F-4D97-AF65-F5344CB8AC3E}">
        <p14:creationId xmlns:p14="http://schemas.microsoft.com/office/powerpoint/2010/main" val="244276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FE85EB-1E75-4ADE-AC32-6AC9878BBB43}" type="datetime1">
              <a:rPr lang="en-US" smtClean="0"/>
              <a:t>6/23/2015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72106C-DB17-4062-A893-B559D07E58C6}" type="slidenum">
              <a:rPr lang="en-US" smtClean="0"/>
              <a:t>‹#›</a:t>
            </a:fld>
            <a:endParaRPr lang="en-US" dirty="0"/>
          </a:p>
        </p:txBody>
      </p:sp>
    </p:spTree>
    <p:extLst>
      <p:ext uri="{BB962C8B-B14F-4D97-AF65-F5344CB8AC3E}">
        <p14:creationId xmlns:p14="http://schemas.microsoft.com/office/powerpoint/2010/main" val="2568290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515C16-F6D0-420A-AE19-19950EB91E84}" type="datetime1">
              <a:rPr lang="en-US" smtClean="0"/>
              <a:t>6/23/2015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72106C-DB17-4062-A893-B559D07E58C6}" type="slidenum">
              <a:rPr lang="en-US" smtClean="0"/>
              <a:t>‹#›</a:t>
            </a:fld>
            <a:endParaRPr lang="en-US" dirty="0"/>
          </a:p>
        </p:txBody>
      </p:sp>
    </p:spTree>
    <p:extLst>
      <p:ext uri="{BB962C8B-B14F-4D97-AF65-F5344CB8AC3E}">
        <p14:creationId xmlns:p14="http://schemas.microsoft.com/office/powerpoint/2010/main" val="3493088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77D17-56F7-4546-AA39-243563503E52}" type="datetime1">
              <a:rPr lang="en-US" smtClean="0"/>
              <a:t>6/23/2015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72106C-DB17-4062-A893-B559D07E58C6}" type="slidenum">
              <a:rPr lang="en-US" smtClean="0"/>
              <a:t>‹#›</a:t>
            </a:fld>
            <a:endParaRPr lang="en-US" dirty="0"/>
          </a:p>
        </p:txBody>
      </p:sp>
    </p:spTree>
    <p:extLst>
      <p:ext uri="{BB962C8B-B14F-4D97-AF65-F5344CB8AC3E}">
        <p14:creationId xmlns:p14="http://schemas.microsoft.com/office/powerpoint/2010/main" val="1912594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rroyspencer.com/wp-content/uploads/El-Nino-and-clouds-NASA.jp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url?sa=i&amp;rct=j&amp;q=&amp;esrc=s&amp;source=images&amp;cd=&amp;cad=rja&amp;uact=8&amp;ved=0CAcQjRw&amp;url=http://www.srh.noaa.gov/tlh/?n%3Denso&amp;ei=YrdMVYGBAsyXsAW_qYGgCA&amp;bvm=bv.92765956,d.b2w&amp;psig=AFQjCNEnm9KUBJ7GSCktWA83eFSM_xXy2g&amp;ust=1431177421735658"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google.com/url?sa=i&amp;rct=j&amp;q=&amp;esrc=s&amp;source=images&amp;cd=&amp;cad=rja&amp;uact=8&amp;ved=0CAcQjRw&amp;url=http://www.sciencemediacentre.co.nz/2009/09/24/el-nino-with-a-difference/&amp;ei=gqZxVZi4KcjysAXcmoGABQ&amp;bvm=bv.95039771,d.aWw&amp;psig=AFQjCNGMLKyYyhjGyf6lVIN960gB3bfmBQ&amp;ust=1433597951909417"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google.com/url?sa=i&amp;rct=j&amp;q=&amp;esrc=s&amp;source=images&amp;cd=&amp;cad=rja&amp;uact=8&amp;ved=0CAcQjRw&amp;url=http://filosofiaclimatica.blogspot.com/2014/04/el-nino-modoki.html&amp;ei=5qpxVeuxHsGmsQX8hIPADQ&amp;bvm=bv.95039771,d.b2w&amp;psig=AFQjCNFnsxteUGPNMNcaDFqnQelFFtHqWQ&amp;ust=1433598841440012"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cpc.ncep.noaa.gov/products/predictions/90day/fxus05.html"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eather.gc.ca/saisons/animateweb_e.html?imagetype=images_loop&amp;imagename=........00_054_G6_global_I_SEASON_tm@lg@sd_000.png&amp;nbimages=1&amp;clf=1&amp;bc=se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457200" y="152400"/>
            <a:ext cx="8305799" cy="954107"/>
          </a:xfrm>
          <a:prstGeom prst="rect">
            <a:avLst/>
          </a:prstGeom>
          <a:noFill/>
        </p:spPr>
        <p:txBody>
          <a:bodyPr wrap="square" rtlCol="0">
            <a:spAutoFit/>
          </a:bodyPr>
          <a:lstStyle/>
          <a:p>
            <a:pPr algn="ctr"/>
            <a:r>
              <a:rPr lang="en-US" sz="2800" b="1" dirty="0" smtClean="0">
                <a:solidFill>
                  <a:schemeClr val="bg1"/>
                </a:solidFill>
              </a:rPr>
              <a:t>Extended Lake </a:t>
            </a:r>
            <a:r>
              <a:rPr lang="en-US" sz="2800" b="1" dirty="0">
                <a:solidFill>
                  <a:schemeClr val="bg1"/>
                </a:solidFill>
              </a:rPr>
              <a:t>O</a:t>
            </a:r>
            <a:r>
              <a:rPr lang="en-US" sz="2800" b="1" dirty="0" smtClean="0">
                <a:solidFill>
                  <a:schemeClr val="bg1"/>
                </a:solidFill>
              </a:rPr>
              <a:t>keechobee Hydrologic Outlook </a:t>
            </a:r>
          </a:p>
          <a:p>
            <a:pPr algn="ctr"/>
            <a:r>
              <a:rPr lang="en-US" sz="2800" b="1" dirty="0" smtClean="0">
                <a:solidFill>
                  <a:schemeClr val="bg1"/>
                </a:solidFill>
              </a:rPr>
              <a:t>June 23rd, 2015</a:t>
            </a:r>
            <a:endParaRPr lang="en-US" sz="2600" b="1" dirty="0" smtClean="0">
              <a:solidFill>
                <a:schemeClr val="bg1"/>
              </a:solidFill>
            </a:endParaRPr>
          </a:p>
        </p:txBody>
      </p:sp>
      <p:sp>
        <p:nvSpPr>
          <p:cNvPr id="3" name="Slide Number Placeholder 2"/>
          <p:cNvSpPr>
            <a:spLocks noGrp="1"/>
          </p:cNvSpPr>
          <p:nvPr>
            <p:ph type="sldNum" sz="quarter" idx="12"/>
          </p:nvPr>
        </p:nvSpPr>
        <p:spPr/>
        <p:txBody>
          <a:bodyPr/>
          <a:lstStyle/>
          <a:p>
            <a:fld id="{3872106C-DB17-4062-A893-B559D07E58C6}" type="slidenum">
              <a:rPr lang="en-US" smtClean="0"/>
              <a:t>1</a:t>
            </a:fld>
            <a:endParaRPr lang="en-US" dirty="0"/>
          </a:p>
        </p:txBody>
      </p:sp>
      <p:pic>
        <p:nvPicPr>
          <p:cNvPr id="16386" name="Picture 2" descr="http://www.drroyspencer.com/wp-content/uploads/El-Nino-and-clouds-NAS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157" y="1106507"/>
            <a:ext cx="6200989" cy="5611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897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68"/>
            <a:ext cx="9144000" cy="6872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872106C-DB17-4062-A893-B559D07E58C6}" type="slidenum">
              <a:rPr lang="en-US" smtClean="0"/>
              <a:t>10</a:t>
            </a:fld>
            <a:endParaRPr lang="en-US" dirty="0"/>
          </a:p>
        </p:txBody>
      </p:sp>
      <p:sp>
        <p:nvSpPr>
          <p:cNvPr id="5" name="TextBox 4"/>
          <p:cNvSpPr txBox="1"/>
          <p:nvPr/>
        </p:nvSpPr>
        <p:spPr>
          <a:xfrm>
            <a:off x="152400" y="3748"/>
            <a:ext cx="8542376" cy="478593"/>
          </a:xfrm>
          <a:prstGeom prst="rect">
            <a:avLst/>
          </a:prstGeom>
          <a:solidFill>
            <a:schemeClr val="bg1"/>
          </a:solidFill>
        </p:spPr>
        <p:txBody>
          <a:bodyPr wrap="square" rtlCol="0">
            <a:spAutoFit/>
          </a:bodyPr>
          <a:lstStyle/>
          <a:p>
            <a:r>
              <a:rPr lang="en-US" sz="2300" dirty="0" smtClean="0"/>
              <a:t>                                         </a:t>
            </a:r>
            <a:r>
              <a:rPr lang="en-US" sz="2510" b="1" dirty="0" smtClean="0"/>
              <a:t>Pacific Decadal Oscillation                                 </a:t>
            </a:r>
            <a:endParaRPr lang="en-US" sz="2510" b="1" dirty="0"/>
          </a:p>
        </p:txBody>
      </p:sp>
    </p:spTree>
    <p:extLst>
      <p:ext uri="{BB962C8B-B14F-4D97-AF65-F5344CB8AC3E}">
        <p14:creationId xmlns:p14="http://schemas.microsoft.com/office/powerpoint/2010/main" val="641400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72106C-DB17-4062-A893-B559D07E58C6}" type="slidenum">
              <a:rPr lang="en-US" smtClean="0"/>
              <a:t>11</a:t>
            </a:fld>
            <a:endParaRPr lang="en-US" dirty="0"/>
          </a:p>
        </p:txBody>
      </p:sp>
      <p:pic>
        <p:nvPicPr>
          <p:cNvPr id="14338" name="Picture 2" descr="http://www.cpc.ncep.noaa.gov/products/CFSv2/imagesInd3/nino34Se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412"/>
            <a:ext cx="9144000" cy="6887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816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72106C-DB17-4062-A893-B559D07E58C6}" type="slidenum">
              <a:rPr lang="en-US" smtClean="0"/>
              <a:t>12</a:t>
            </a:fld>
            <a:endParaRPr lang="en-US" dirty="0"/>
          </a:p>
        </p:txBody>
      </p:sp>
      <p:sp>
        <p:nvSpPr>
          <p:cNvPr id="4" name="TextBox 3"/>
          <p:cNvSpPr txBox="1"/>
          <p:nvPr/>
        </p:nvSpPr>
        <p:spPr>
          <a:xfrm rot="16200000">
            <a:off x="-366050" y="3490250"/>
            <a:ext cx="1558632" cy="369332"/>
          </a:xfrm>
          <a:prstGeom prst="rect">
            <a:avLst/>
          </a:prstGeom>
          <a:noFill/>
        </p:spPr>
        <p:txBody>
          <a:bodyPr wrap="none" rtlCol="0">
            <a:spAutoFit/>
          </a:bodyPr>
          <a:lstStyle/>
          <a:p>
            <a:r>
              <a:rPr lang="en-US" dirty="0" smtClean="0"/>
              <a:t>Degree Celsius</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0465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448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72106C-DB17-4062-A893-B559D07E58C6}" type="slidenum">
              <a:rPr lang="en-US" smtClean="0"/>
              <a:t>13</a:t>
            </a:fld>
            <a:endParaRPr lang="en-US" dirty="0"/>
          </a:p>
        </p:txBody>
      </p:sp>
      <p:sp>
        <p:nvSpPr>
          <p:cNvPr id="3" name="TextBox 2"/>
          <p:cNvSpPr txBox="1"/>
          <p:nvPr/>
        </p:nvSpPr>
        <p:spPr>
          <a:xfrm>
            <a:off x="533400" y="6437990"/>
            <a:ext cx="8326703" cy="369332"/>
          </a:xfrm>
          <a:prstGeom prst="rect">
            <a:avLst/>
          </a:prstGeom>
          <a:noFill/>
        </p:spPr>
        <p:txBody>
          <a:bodyPr wrap="none" rtlCol="0">
            <a:spAutoFit/>
          </a:bodyPr>
          <a:lstStyle/>
          <a:p>
            <a:r>
              <a:rPr lang="en-US" dirty="0" smtClean="0"/>
              <a:t>This graphic is late in being updated by IRI. The chances of El Nino have likely increased.</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6" y="0"/>
            <a:ext cx="916811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273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72106C-DB17-4062-A893-B559D07E58C6}" type="slidenum">
              <a:rPr lang="en-US" smtClean="0"/>
              <a:t>14</a:t>
            </a:fld>
            <a:endParaRPr lang="en-US" dirty="0"/>
          </a:p>
        </p:txBody>
      </p:sp>
      <p:pic>
        <p:nvPicPr>
          <p:cNvPr id="15362" name="Picture 2" descr="http://www.cpc.ncep.noaa.gov/products/predictions/90day/tools/briefing/ssta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0520"/>
            <a:ext cx="8425543" cy="589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092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72106C-DB17-4062-A893-B559D07E58C6}" type="slidenum">
              <a:rPr lang="en-US" smtClean="0"/>
              <a:t>15</a:t>
            </a:fld>
            <a:endParaRPr lang="en-US" dirty="0"/>
          </a:p>
        </p:txBody>
      </p:sp>
      <p:pic>
        <p:nvPicPr>
          <p:cNvPr id="1026" name="Picture 2"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t="10345"/>
          <a:stretch/>
        </p:blipFill>
        <p:spPr bwMode="auto">
          <a:xfrm>
            <a:off x="152400" y="60366"/>
            <a:ext cx="8839200" cy="647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86449" y="6538355"/>
            <a:ext cx="3070071" cy="307777"/>
          </a:xfrm>
          <a:prstGeom prst="rect">
            <a:avLst/>
          </a:prstGeom>
          <a:noFill/>
        </p:spPr>
        <p:txBody>
          <a:bodyPr wrap="none" rtlCol="0">
            <a:spAutoFit/>
          </a:bodyPr>
          <a:lstStyle/>
          <a:p>
            <a:r>
              <a:rPr lang="en-US" sz="1400" i="1" dirty="0"/>
              <a:t>Philip J. </a:t>
            </a:r>
            <a:r>
              <a:rPr lang="en-US" sz="1400" i="1" dirty="0" err="1"/>
              <a:t>Klotzbach</a:t>
            </a:r>
            <a:r>
              <a:rPr lang="en-US" sz="1400" i="1" dirty="0"/>
              <a:t> and William M. Gray </a:t>
            </a:r>
            <a:endParaRPr lang="en-US" sz="1400" dirty="0"/>
          </a:p>
        </p:txBody>
      </p:sp>
    </p:spTree>
    <p:extLst>
      <p:ext uri="{BB962C8B-B14F-4D97-AF65-F5344CB8AC3E}">
        <p14:creationId xmlns:p14="http://schemas.microsoft.com/office/powerpoint/2010/main" val="961060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72106C-DB17-4062-A893-B559D07E58C6}" type="slidenum">
              <a:rPr lang="en-US" smtClean="0"/>
              <a:t>16</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568"/>
            <a:ext cx="9143999" cy="6832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24364" y="76200"/>
            <a:ext cx="8586711" cy="66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5803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72106C-DB17-4062-A893-B559D07E58C6}" type="slidenum">
              <a:rPr lang="en-US" smtClean="0"/>
              <a:t>17</a:t>
            </a:fld>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24364" y="76200"/>
            <a:ext cx="8586711" cy="66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6070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72106C-DB17-4062-A893-B559D07E58C6}" type="slidenum">
              <a:rPr lang="en-US" smtClean="0"/>
              <a:t>18</a:t>
            </a:fld>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200" y="0"/>
            <a:ext cx="90677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3749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72106C-DB17-4062-A893-B559D07E58C6}" type="slidenum">
              <a:rPr lang="en-US" smtClean="0"/>
              <a:t>19</a:t>
            </a:fld>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3588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229600" cy="5386090"/>
          </a:xfrm>
          <a:prstGeom prst="rect">
            <a:avLst/>
          </a:prstGeom>
          <a:noFill/>
        </p:spPr>
        <p:txBody>
          <a:bodyPr wrap="square" rtlCol="0">
            <a:spAutoFit/>
          </a:bodyPr>
          <a:lstStyle/>
          <a:p>
            <a:pPr algn="ctr"/>
            <a:r>
              <a:rPr lang="en-US" sz="2200" b="1" dirty="0" smtClean="0"/>
              <a:t> </a:t>
            </a:r>
            <a:r>
              <a:rPr lang="en-US" sz="2400" b="1" u="sng" dirty="0" smtClean="0">
                <a:solidFill>
                  <a:schemeClr val="bg1"/>
                </a:solidFill>
              </a:rPr>
              <a:t>Summary</a:t>
            </a:r>
            <a:r>
              <a:rPr lang="en-US" sz="2200" b="1" dirty="0" smtClean="0">
                <a:solidFill>
                  <a:schemeClr val="bg1"/>
                </a:solidFill>
              </a:rPr>
              <a:t> </a:t>
            </a:r>
          </a:p>
          <a:p>
            <a:pPr algn="ctr"/>
            <a:endParaRPr lang="en-US" sz="2200" b="1" dirty="0">
              <a:solidFill>
                <a:schemeClr val="bg1"/>
              </a:solidFill>
            </a:endParaRPr>
          </a:p>
          <a:p>
            <a:pPr marL="342900" indent="-342900" algn="just">
              <a:buFont typeface="Arial" panose="020B0604020202020204" pitchFamily="34" charset="0"/>
              <a:buChar char="•"/>
            </a:pPr>
            <a:r>
              <a:rPr lang="en-US" sz="2000" b="1" u="sng" dirty="0">
                <a:solidFill>
                  <a:schemeClr val="bg1"/>
                </a:solidFill>
              </a:rPr>
              <a:t>EL NINO CONDITIONS CONTINUE TO </a:t>
            </a:r>
            <a:r>
              <a:rPr lang="en-US" sz="2000" b="1" u="sng" dirty="0" smtClean="0">
                <a:solidFill>
                  <a:schemeClr val="bg1"/>
                </a:solidFill>
              </a:rPr>
              <a:t>STRENGTHEN</a:t>
            </a:r>
            <a:r>
              <a:rPr lang="en-US" sz="2000" b="1" dirty="0" smtClean="0">
                <a:solidFill>
                  <a:schemeClr val="bg1"/>
                </a:solidFill>
              </a:rPr>
              <a:t> as indicated by recent observations of Equatorial water temperatures in the equatorial Pacific ocean. Atmospheric observations above the tropical Pacific also are in good agreement with those normally associated with El Nino. </a:t>
            </a:r>
            <a:r>
              <a:rPr lang="en-US" sz="2000" b="1" dirty="0">
                <a:solidFill>
                  <a:schemeClr val="bg1"/>
                </a:solidFill>
              </a:rPr>
              <a:t>A </a:t>
            </a:r>
            <a:r>
              <a:rPr lang="en-US" sz="2000" b="1" dirty="0" smtClean="0">
                <a:solidFill>
                  <a:schemeClr val="bg1"/>
                </a:solidFill>
              </a:rPr>
              <a:t>moderate to strong El Nino is likely to persists into early 2016.</a:t>
            </a:r>
          </a:p>
          <a:p>
            <a:pPr marL="342900" indent="-342900" algn="just">
              <a:buFont typeface="Arial" panose="020B0604020202020204" pitchFamily="34" charset="0"/>
              <a:buChar char="•"/>
            </a:pPr>
            <a:endParaRPr lang="en-US" sz="2000" b="1" dirty="0" smtClean="0">
              <a:solidFill>
                <a:schemeClr val="bg1"/>
              </a:solidFill>
            </a:endParaRPr>
          </a:p>
          <a:p>
            <a:pPr marL="342900" indent="-342900" algn="just">
              <a:buFont typeface="Arial" panose="020B0604020202020204" pitchFamily="34" charset="0"/>
              <a:buChar char="•"/>
            </a:pPr>
            <a:r>
              <a:rPr lang="en-US" sz="2000" b="1" dirty="0" smtClean="0">
                <a:solidFill>
                  <a:schemeClr val="bg1"/>
                </a:solidFill>
              </a:rPr>
              <a:t>The </a:t>
            </a:r>
            <a:r>
              <a:rPr lang="en-US" sz="2000" b="1" u="sng" dirty="0">
                <a:solidFill>
                  <a:schemeClr val="bg1"/>
                </a:solidFill>
              </a:rPr>
              <a:t>latter half of the wet season will tend towards normal rainfall </a:t>
            </a:r>
            <a:r>
              <a:rPr lang="en-US" sz="2000" b="1" dirty="0">
                <a:solidFill>
                  <a:schemeClr val="bg1"/>
                </a:solidFill>
              </a:rPr>
              <a:t>probabilities</a:t>
            </a:r>
            <a:r>
              <a:rPr lang="en-US" sz="2000" b="1" dirty="0" smtClean="0">
                <a:solidFill>
                  <a:schemeClr val="bg1"/>
                </a:solidFill>
              </a:rPr>
              <a:t>.</a:t>
            </a:r>
            <a:r>
              <a:rPr lang="en-US" sz="2000" b="1" dirty="0">
                <a:solidFill>
                  <a:schemeClr val="bg1"/>
                </a:solidFill>
              </a:rPr>
              <a:t> There are increased chances of </a:t>
            </a:r>
            <a:r>
              <a:rPr lang="en-US" sz="2000" b="1" u="sng" dirty="0">
                <a:solidFill>
                  <a:schemeClr val="bg1"/>
                </a:solidFill>
              </a:rPr>
              <a:t>above normal rainfall for the 2015-2016 dry season</a:t>
            </a:r>
            <a:endParaRPr lang="en-US" sz="2000" b="1" dirty="0">
              <a:solidFill>
                <a:schemeClr val="bg1"/>
              </a:solidFill>
            </a:endParaRPr>
          </a:p>
          <a:p>
            <a:pPr marL="342900" indent="-342900" algn="just">
              <a:buFont typeface="Arial" panose="020B0604020202020204" pitchFamily="34" charset="0"/>
              <a:buChar char="•"/>
            </a:pPr>
            <a:endParaRPr lang="en-US" sz="2000" b="1" u="sng" dirty="0" smtClean="0">
              <a:solidFill>
                <a:schemeClr val="bg1"/>
              </a:solidFill>
            </a:endParaRPr>
          </a:p>
          <a:p>
            <a:pPr marL="342900" indent="-342900" algn="just">
              <a:buFont typeface="Arial" panose="020B0604020202020204" pitchFamily="34" charset="0"/>
              <a:buChar char="•"/>
            </a:pPr>
            <a:endParaRPr lang="en-US" sz="2000" b="1" u="sng" dirty="0">
              <a:solidFill>
                <a:schemeClr val="bg1"/>
              </a:solidFill>
            </a:endParaRPr>
          </a:p>
          <a:p>
            <a:pPr marL="342900" indent="-342900" algn="just">
              <a:buFont typeface="Arial" panose="020B0604020202020204" pitchFamily="34" charset="0"/>
              <a:buChar char="•"/>
            </a:pPr>
            <a:r>
              <a:rPr lang="en-US" sz="2000" b="1" dirty="0" smtClean="0">
                <a:solidFill>
                  <a:schemeClr val="bg1"/>
                </a:solidFill>
              </a:rPr>
              <a:t>The </a:t>
            </a:r>
            <a:r>
              <a:rPr lang="en-US" sz="2000" b="1" u="sng" dirty="0" smtClean="0">
                <a:solidFill>
                  <a:schemeClr val="bg1"/>
                </a:solidFill>
              </a:rPr>
              <a:t>Atlantic Multidecadal Oscillation (AMO) is showing signs that it is weakening and possibly entering the cold (negative) phase, which if it is the case, creates the potential for drier conditions in south Florida</a:t>
            </a:r>
            <a:r>
              <a:rPr lang="en-US" sz="2000" b="1" dirty="0">
                <a:solidFill>
                  <a:schemeClr val="bg1"/>
                </a:solidFill>
              </a:rPr>
              <a:t> </a:t>
            </a:r>
            <a:r>
              <a:rPr lang="en-US" sz="2000" b="1" dirty="0" smtClean="0">
                <a:solidFill>
                  <a:schemeClr val="bg1"/>
                </a:solidFill>
              </a:rPr>
              <a:t>during the wet season. It also decreases the tropical activity in the Atlantic.</a:t>
            </a:r>
            <a:endParaRPr lang="en-US" sz="2000" b="1" dirty="0">
              <a:solidFill>
                <a:schemeClr val="bg1"/>
              </a:solidFill>
            </a:endParaRPr>
          </a:p>
        </p:txBody>
      </p:sp>
    </p:spTree>
    <p:extLst>
      <p:ext uri="{BB962C8B-B14F-4D97-AF65-F5344CB8AC3E}">
        <p14:creationId xmlns:p14="http://schemas.microsoft.com/office/powerpoint/2010/main" val="1834909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72106C-DB17-4062-A893-B559D07E58C6}" type="slidenum">
              <a:rPr lang="en-US" smtClean="0"/>
              <a:t>20</a:t>
            </a:fld>
            <a:endParaRPr lang="en-US" dirty="0"/>
          </a:p>
        </p:txBody>
      </p:sp>
      <p:sp>
        <p:nvSpPr>
          <p:cNvPr id="3" name="TextBox 2"/>
          <p:cNvSpPr txBox="1"/>
          <p:nvPr/>
        </p:nvSpPr>
        <p:spPr>
          <a:xfrm>
            <a:off x="3429000" y="2895599"/>
            <a:ext cx="1875129" cy="461665"/>
          </a:xfrm>
          <a:prstGeom prst="rect">
            <a:avLst/>
          </a:prstGeom>
          <a:noFill/>
        </p:spPr>
        <p:txBody>
          <a:bodyPr wrap="none" rtlCol="0">
            <a:spAutoFit/>
          </a:bodyPr>
          <a:lstStyle/>
          <a:p>
            <a:r>
              <a:rPr lang="en-US" sz="2400" dirty="0" smtClean="0">
                <a:solidFill>
                  <a:srgbClr val="FFC000"/>
                </a:solidFill>
              </a:rPr>
              <a:t>Backup Slides</a:t>
            </a:r>
            <a:endParaRPr lang="en-US" sz="2400" dirty="0">
              <a:solidFill>
                <a:srgbClr val="FFC000"/>
              </a:solidFill>
            </a:endParaRPr>
          </a:p>
        </p:txBody>
      </p:sp>
    </p:spTree>
    <p:extLst>
      <p:ext uri="{BB962C8B-B14F-4D97-AF65-F5344CB8AC3E}">
        <p14:creationId xmlns:p14="http://schemas.microsoft.com/office/powerpoint/2010/main" val="2631291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72106C-DB17-4062-A893-B559D07E58C6}" type="slidenum">
              <a:rPr lang="en-US" smtClean="0"/>
              <a:t>21</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197" y="838200"/>
            <a:ext cx="4724400" cy="5751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0" y="304800"/>
            <a:ext cx="6703261" cy="430887"/>
          </a:xfrm>
          <a:prstGeom prst="rect">
            <a:avLst/>
          </a:prstGeom>
          <a:noFill/>
        </p:spPr>
        <p:txBody>
          <a:bodyPr wrap="square" rtlCol="0">
            <a:spAutoFit/>
          </a:bodyPr>
          <a:lstStyle/>
          <a:p>
            <a:r>
              <a:rPr lang="en-US" sz="2200" dirty="0" smtClean="0">
                <a:solidFill>
                  <a:schemeClr val="bg1"/>
                </a:solidFill>
              </a:rPr>
              <a:t>ENSO Impacts on U.S. regional Hurricane Activity</a:t>
            </a:r>
            <a:endParaRPr lang="en-US" sz="2200" dirty="0">
              <a:solidFill>
                <a:schemeClr val="bg1"/>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597" y="2438400"/>
            <a:ext cx="3890963"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43600" y="1524000"/>
            <a:ext cx="2283661" cy="430887"/>
          </a:xfrm>
          <a:prstGeom prst="rect">
            <a:avLst/>
          </a:prstGeom>
          <a:noFill/>
        </p:spPr>
        <p:txBody>
          <a:bodyPr wrap="square" rtlCol="0">
            <a:spAutoFit/>
          </a:bodyPr>
          <a:lstStyle/>
          <a:p>
            <a:r>
              <a:rPr lang="en-US" sz="2200" dirty="0" smtClean="0">
                <a:solidFill>
                  <a:schemeClr val="bg1"/>
                </a:solidFill>
              </a:rPr>
              <a:t>Journal of Climate</a:t>
            </a:r>
            <a:endParaRPr lang="en-US" sz="2200" dirty="0">
              <a:solidFill>
                <a:schemeClr val="bg1"/>
              </a:solidFill>
            </a:endParaRPr>
          </a:p>
        </p:txBody>
      </p:sp>
    </p:spTree>
    <p:extLst>
      <p:ext uri="{BB962C8B-B14F-4D97-AF65-F5344CB8AC3E}">
        <p14:creationId xmlns:p14="http://schemas.microsoft.com/office/powerpoint/2010/main" val="125354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72106C-DB17-4062-A893-B559D07E58C6}" type="slidenum">
              <a:rPr lang="en-US" smtClean="0"/>
              <a:t>22</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857392"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95400" y="39469"/>
            <a:ext cx="3209020" cy="646331"/>
          </a:xfrm>
          <a:prstGeom prst="rect">
            <a:avLst/>
          </a:prstGeom>
          <a:noFill/>
        </p:spPr>
        <p:txBody>
          <a:bodyPr wrap="none" rtlCol="0">
            <a:spAutoFit/>
          </a:bodyPr>
          <a:lstStyle/>
          <a:p>
            <a:pPr algn="ctr"/>
            <a:r>
              <a:rPr lang="en-US" dirty="0" smtClean="0">
                <a:solidFill>
                  <a:schemeClr val="bg1"/>
                </a:solidFill>
              </a:rPr>
              <a:t>Total Number of Hurricanes</a:t>
            </a:r>
          </a:p>
          <a:p>
            <a:pPr algn="ctr"/>
            <a:r>
              <a:rPr lang="en-US" dirty="0" smtClean="0">
                <a:solidFill>
                  <a:schemeClr val="bg1"/>
                </a:solidFill>
              </a:rPr>
              <a:t> El Niño is listed here as “Warm”</a:t>
            </a:r>
            <a:endParaRPr lang="en-US" dirty="0">
              <a:solidFill>
                <a:schemeClr val="bg1"/>
              </a:solidFill>
            </a:endParaRPr>
          </a:p>
        </p:txBody>
      </p:sp>
      <p:sp>
        <p:nvSpPr>
          <p:cNvPr id="5" name="TextBox 4"/>
          <p:cNvSpPr txBox="1"/>
          <p:nvPr/>
        </p:nvSpPr>
        <p:spPr>
          <a:xfrm>
            <a:off x="4953000" y="39469"/>
            <a:ext cx="3389454" cy="646331"/>
          </a:xfrm>
          <a:prstGeom prst="rect">
            <a:avLst/>
          </a:prstGeom>
          <a:noFill/>
        </p:spPr>
        <p:txBody>
          <a:bodyPr wrap="none" rtlCol="0">
            <a:spAutoFit/>
          </a:bodyPr>
          <a:lstStyle/>
          <a:p>
            <a:pPr algn="ctr"/>
            <a:r>
              <a:rPr lang="en-US" dirty="0" smtClean="0">
                <a:solidFill>
                  <a:schemeClr val="bg1"/>
                </a:solidFill>
              </a:rPr>
              <a:t>Total Number of Major Hurricanes</a:t>
            </a:r>
          </a:p>
          <a:p>
            <a:pPr algn="ctr"/>
            <a:r>
              <a:rPr lang="en-US" dirty="0" smtClean="0">
                <a:solidFill>
                  <a:schemeClr val="bg1"/>
                </a:solidFill>
              </a:rPr>
              <a:t> El Niño is listed here as “Warm”</a:t>
            </a:r>
            <a:endParaRPr lang="en-US" dirty="0">
              <a:solidFill>
                <a:schemeClr val="bg1"/>
              </a:solidFill>
            </a:endParaRPr>
          </a:p>
        </p:txBody>
      </p:sp>
      <p:sp>
        <p:nvSpPr>
          <p:cNvPr id="4" name="Rectangle 3"/>
          <p:cNvSpPr/>
          <p:nvPr/>
        </p:nvSpPr>
        <p:spPr>
          <a:xfrm>
            <a:off x="914400" y="1752600"/>
            <a:ext cx="7428054" cy="1066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00469" y="3810000"/>
            <a:ext cx="7428054" cy="1447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2750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72106C-DB17-4062-A893-B559D07E58C6}" type="slidenum">
              <a:rPr lang="en-US" smtClean="0"/>
              <a:t>23</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153400" cy="624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920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72106C-DB17-4062-A893-B559D07E58C6}" type="slidenum">
              <a:rPr lang="en-US" smtClean="0"/>
              <a:t>24</a:t>
            </a:fld>
            <a:endParaRPr lang="en-US" dirty="0"/>
          </a:p>
        </p:txBody>
      </p:sp>
      <p:pic>
        <p:nvPicPr>
          <p:cNvPr id="6146" name="Picture 2" descr="http://www.srh.noaa.gov/images/tae/Fig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704" y="838200"/>
            <a:ext cx="7016992"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135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72106C-DB17-4062-A893-B559D07E58C6}" type="slidenum">
              <a:rPr lang="en-US" smtClean="0"/>
              <a:t>25</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799"/>
            <a:ext cx="5562600" cy="6024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329" y="1371601"/>
            <a:ext cx="2971800" cy="895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433961" y="685799"/>
            <a:ext cx="2242537" cy="369332"/>
          </a:xfrm>
          <a:prstGeom prst="rect">
            <a:avLst/>
          </a:prstGeom>
          <a:solidFill>
            <a:schemeClr val="bg1"/>
          </a:solidFill>
        </p:spPr>
        <p:txBody>
          <a:bodyPr wrap="none">
            <a:spAutoFit/>
          </a:bodyPr>
          <a:lstStyle/>
          <a:p>
            <a:r>
              <a:rPr lang="en-US" dirty="0"/>
              <a:t>JOURNAL OF CLIMATE</a:t>
            </a:r>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4560" y="3886200"/>
            <a:ext cx="3101341" cy="2452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117971" y="178415"/>
            <a:ext cx="5369227" cy="430887"/>
          </a:xfrm>
          <a:prstGeom prst="rect">
            <a:avLst/>
          </a:prstGeom>
          <a:noFill/>
        </p:spPr>
        <p:txBody>
          <a:bodyPr wrap="none" rtlCol="0">
            <a:spAutoFit/>
          </a:bodyPr>
          <a:lstStyle/>
          <a:p>
            <a:r>
              <a:rPr lang="en-US" sz="2200" dirty="0" smtClean="0">
                <a:solidFill>
                  <a:schemeClr val="bg1"/>
                </a:solidFill>
              </a:rPr>
              <a:t>Atlantic  Multidecadal Warm and Cold Phases</a:t>
            </a:r>
            <a:endParaRPr lang="en-US" sz="2200" dirty="0">
              <a:solidFill>
                <a:schemeClr val="bg1"/>
              </a:solidFill>
            </a:endParaRPr>
          </a:p>
        </p:txBody>
      </p:sp>
    </p:spTree>
    <p:extLst>
      <p:ext uri="{BB962C8B-B14F-4D97-AF65-F5344CB8AC3E}">
        <p14:creationId xmlns:p14="http://schemas.microsoft.com/office/powerpoint/2010/main" val="628724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72106C-DB17-4062-A893-B559D07E58C6}" type="slidenum">
              <a:rPr lang="en-US" smtClean="0"/>
              <a:t>26</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80941"/>
            <a:ext cx="7467600" cy="5896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44706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1080" y="381000"/>
            <a:ext cx="7323259" cy="2862322"/>
          </a:xfrm>
          <a:prstGeom prst="rect">
            <a:avLst/>
          </a:prstGeom>
          <a:solidFill>
            <a:schemeClr val="bg1"/>
          </a:solidFill>
        </p:spPr>
        <p:txBody>
          <a:bodyPr wrap="square" rtlCol="0">
            <a:spAutoFit/>
          </a:bodyPr>
          <a:lstStyle/>
          <a:p>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  </a:t>
            </a:r>
            <a:endParaRPr lang="en-US" dirty="0"/>
          </a:p>
        </p:txBody>
      </p:sp>
      <p:sp>
        <p:nvSpPr>
          <p:cNvPr id="3" name="TextBox 2"/>
          <p:cNvSpPr txBox="1"/>
          <p:nvPr/>
        </p:nvSpPr>
        <p:spPr>
          <a:xfrm>
            <a:off x="1021080" y="3261310"/>
            <a:ext cx="7162800" cy="2585323"/>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2" name="Slide Number Placeholder 1"/>
          <p:cNvSpPr>
            <a:spLocks noGrp="1"/>
          </p:cNvSpPr>
          <p:nvPr>
            <p:ph type="sldNum" sz="quarter" idx="12"/>
          </p:nvPr>
        </p:nvSpPr>
        <p:spPr/>
        <p:txBody>
          <a:bodyPr/>
          <a:lstStyle/>
          <a:p>
            <a:fld id="{3872106C-DB17-4062-A893-B559D07E58C6}" type="slidenum">
              <a:rPr lang="en-US" smtClean="0"/>
              <a:t>27</a:t>
            </a:fld>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080" y="381000"/>
            <a:ext cx="7162800" cy="2880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440" y="3261310"/>
            <a:ext cx="7147559" cy="2575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84613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72106C-DB17-4062-A893-B559D07E58C6}" type="slidenum">
              <a:rPr lang="en-US" smtClean="0"/>
              <a:t>28</a:t>
            </a:fld>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7162799" cy="3795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28435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3581400"/>
            <a:ext cx="7429500" cy="3139321"/>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2" name="Slide Number Placeholder 1"/>
          <p:cNvSpPr>
            <a:spLocks noGrp="1"/>
          </p:cNvSpPr>
          <p:nvPr>
            <p:ph type="sldNum" sz="quarter" idx="12"/>
          </p:nvPr>
        </p:nvSpPr>
        <p:spPr/>
        <p:txBody>
          <a:bodyPr/>
          <a:lstStyle/>
          <a:p>
            <a:fld id="{3872106C-DB17-4062-A893-B559D07E58C6}" type="slidenum">
              <a:rPr lang="en-US" smtClean="0"/>
              <a:t>29</a:t>
            </a:fld>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
            <a:ext cx="74295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581400"/>
            <a:ext cx="6553200"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9968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7509" y="782382"/>
            <a:ext cx="2991781" cy="461665"/>
          </a:xfrm>
          <a:prstGeom prst="rect">
            <a:avLst/>
          </a:prstGeom>
          <a:noFill/>
        </p:spPr>
        <p:txBody>
          <a:bodyPr wrap="none" rtlCol="0">
            <a:spAutoFit/>
          </a:bodyPr>
          <a:lstStyle/>
          <a:p>
            <a:r>
              <a:rPr lang="en-US" sz="2400" b="1" dirty="0" smtClean="0">
                <a:solidFill>
                  <a:schemeClr val="bg1"/>
                </a:solidFill>
              </a:rPr>
              <a:t> Precipitation Outlook</a:t>
            </a:r>
            <a:endParaRPr lang="en-US" sz="2400" b="1" dirty="0">
              <a:solidFill>
                <a:schemeClr val="bg1"/>
              </a:solidFill>
            </a:endParaRPr>
          </a:p>
        </p:txBody>
      </p:sp>
      <p:sp>
        <p:nvSpPr>
          <p:cNvPr id="3" name="Slide Number Placeholder 2"/>
          <p:cNvSpPr>
            <a:spLocks noGrp="1"/>
          </p:cNvSpPr>
          <p:nvPr>
            <p:ph type="sldNum" sz="quarter" idx="12"/>
          </p:nvPr>
        </p:nvSpPr>
        <p:spPr/>
        <p:txBody>
          <a:bodyPr/>
          <a:lstStyle/>
          <a:p>
            <a:fld id="{3872106C-DB17-4062-A893-B559D07E58C6}" type="slidenum">
              <a:rPr lang="en-US" smtClean="0"/>
              <a:t>3</a:t>
            </a:fld>
            <a:endParaRPr lang="en-US" dirty="0"/>
          </a:p>
        </p:txBody>
      </p:sp>
      <p:sp>
        <p:nvSpPr>
          <p:cNvPr id="4" name="TextBox 3"/>
          <p:cNvSpPr txBox="1"/>
          <p:nvPr/>
        </p:nvSpPr>
        <p:spPr>
          <a:xfrm>
            <a:off x="7162800" y="2590800"/>
            <a:ext cx="184731" cy="369332"/>
          </a:xfrm>
          <a:prstGeom prst="rect">
            <a:avLst/>
          </a:prstGeom>
          <a:noFill/>
        </p:spPr>
        <p:txBody>
          <a:bodyPr wrap="none" rtlCol="0">
            <a:spAutoFit/>
          </a:bodyPr>
          <a:lstStyle/>
          <a:p>
            <a:endParaRPr lang="en-US" dirty="0"/>
          </a:p>
        </p:txBody>
      </p:sp>
      <p:sp>
        <p:nvSpPr>
          <p:cNvPr id="5" name="TextBox 4"/>
          <p:cNvSpPr txBox="1"/>
          <p:nvPr/>
        </p:nvSpPr>
        <p:spPr>
          <a:xfrm>
            <a:off x="6096000" y="2590800"/>
            <a:ext cx="457200" cy="369332"/>
          </a:xfrm>
          <a:prstGeom prst="rect">
            <a:avLst/>
          </a:prstGeom>
          <a:noFill/>
        </p:spPr>
        <p:txBody>
          <a:bodyPr wrap="square" rtlCol="0">
            <a:spAutoFit/>
          </a:bodyPr>
          <a:lstStyle/>
          <a:p>
            <a:endParaRPr lang="en-US" dirty="0"/>
          </a:p>
        </p:txBody>
      </p:sp>
      <p:sp>
        <p:nvSpPr>
          <p:cNvPr id="6" name="TextBox 5"/>
          <p:cNvSpPr txBox="1"/>
          <p:nvPr/>
        </p:nvSpPr>
        <p:spPr>
          <a:xfrm>
            <a:off x="1363374" y="2431557"/>
            <a:ext cx="1981203" cy="307777"/>
          </a:xfrm>
          <a:prstGeom prst="rect">
            <a:avLst/>
          </a:prstGeom>
          <a:solidFill>
            <a:schemeClr val="bg1"/>
          </a:solidFill>
        </p:spPr>
        <p:txBody>
          <a:bodyPr wrap="square" rtlCol="0">
            <a:spAutoFit/>
          </a:bodyPr>
          <a:lstStyle/>
          <a:p>
            <a:r>
              <a:rPr lang="en-US" sz="1400" b="1" dirty="0" smtClean="0"/>
              <a:t>May  Anomaly Outlook                           </a:t>
            </a:r>
            <a:endParaRPr lang="en-US" sz="1400" b="1" dirty="0"/>
          </a:p>
        </p:txBody>
      </p:sp>
      <p:sp>
        <p:nvSpPr>
          <p:cNvPr id="14" name="TextBox 13"/>
          <p:cNvSpPr txBox="1"/>
          <p:nvPr/>
        </p:nvSpPr>
        <p:spPr>
          <a:xfrm>
            <a:off x="5374752" y="2301851"/>
            <a:ext cx="3007247" cy="307777"/>
          </a:xfrm>
          <a:prstGeom prst="rect">
            <a:avLst/>
          </a:prstGeom>
          <a:solidFill>
            <a:schemeClr val="bg1"/>
          </a:solidFill>
        </p:spPr>
        <p:txBody>
          <a:bodyPr wrap="square" rtlCol="0">
            <a:spAutoFit/>
          </a:bodyPr>
          <a:lstStyle/>
          <a:p>
            <a:r>
              <a:rPr lang="en-US" sz="1400" b="1" dirty="0" smtClean="0"/>
              <a:t>May – June –July    Anomaly Outlook                           </a:t>
            </a:r>
            <a:endParaRPr lang="en-US" sz="1400" b="1"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23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92199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72106C-DB17-4062-A893-B559D07E58C6}" type="slidenum">
              <a:rPr lang="en-US" smtClean="0"/>
              <a:t>30</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62" y="76200"/>
            <a:ext cx="8677275" cy="6305550"/>
          </a:xfrm>
          <a:prstGeom prst="rect">
            <a:avLst/>
          </a:prstGeom>
        </p:spPr>
      </p:pic>
      <p:pic>
        <p:nvPicPr>
          <p:cNvPr id="10242"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 y="-1"/>
            <a:ext cx="915924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790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72106C-DB17-4062-A893-B559D07E58C6}" type="slidenum">
              <a:rPr lang="en-US" smtClean="0"/>
              <a:t>31</a:t>
            </a:fld>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502"/>
            <a:ext cx="9144000" cy="690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447800" y="2805429"/>
            <a:ext cx="2133600" cy="738664"/>
          </a:xfrm>
          <a:prstGeom prst="rect">
            <a:avLst/>
          </a:prstGeom>
          <a:noFill/>
        </p:spPr>
        <p:txBody>
          <a:bodyPr wrap="square" rtlCol="0">
            <a:spAutoFit/>
          </a:bodyPr>
          <a:lstStyle/>
          <a:p>
            <a:r>
              <a:rPr lang="en-US" sz="1400" dirty="0" smtClean="0"/>
              <a:t>Dynamic models tend to do better through the spring barrier.</a:t>
            </a:r>
            <a:endParaRPr lang="en-US" sz="1400" dirty="0"/>
          </a:p>
        </p:txBody>
      </p:sp>
    </p:spTree>
    <p:extLst>
      <p:ext uri="{BB962C8B-B14F-4D97-AF65-F5344CB8AC3E}">
        <p14:creationId xmlns:p14="http://schemas.microsoft.com/office/powerpoint/2010/main" val="5845682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72106C-DB17-4062-A893-B559D07E58C6}" type="slidenum">
              <a:rPr lang="en-US" smtClean="0"/>
              <a:t>32</a:t>
            </a:fld>
            <a:endParaRPr lang="en-US" dirty="0"/>
          </a:p>
        </p:txBody>
      </p:sp>
      <p:sp>
        <p:nvSpPr>
          <p:cNvPr id="3" name="TextBox 2"/>
          <p:cNvSpPr txBox="1"/>
          <p:nvPr/>
        </p:nvSpPr>
        <p:spPr>
          <a:xfrm>
            <a:off x="4800600" y="762000"/>
            <a:ext cx="4236224" cy="369332"/>
          </a:xfrm>
          <a:prstGeom prst="rect">
            <a:avLst/>
          </a:prstGeom>
          <a:noFill/>
        </p:spPr>
        <p:txBody>
          <a:bodyPr wrap="none" rtlCol="0">
            <a:spAutoFit/>
          </a:bodyPr>
          <a:lstStyle/>
          <a:p>
            <a:r>
              <a:rPr lang="en-US" sz="1600" dirty="0" smtClean="0">
                <a:solidFill>
                  <a:schemeClr val="bg1"/>
                </a:solidFill>
                <a:effectLst>
                  <a:outerShdw blurRad="50800" dist="38100" dir="8100000" algn="tr" rotWithShape="0">
                    <a:prstClr val="black">
                      <a:alpha val="40000"/>
                    </a:prstClr>
                  </a:outerShdw>
                </a:effectLst>
              </a:rPr>
              <a:t>2014-15</a:t>
            </a:r>
            <a:r>
              <a:rPr lang="en-US" sz="1500" dirty="0" smtClean="0">
                <a:solidFill>
                  <a:schemeClr val="bg1"/>
                </a:solidFill>
                <a:effectLst>
                  <a:outerShdw blurRad="50800" dist="38100" dir="8100000" algn="tr" rotWithShape="0">
                    <a:prstClr val="black">
                      <a:alpha val="40000"/>
                    </a:prstClr>
                  </a:outerShdw>
                </a:effectLst>
              </a:rPr>
              <a:t> marked as an official El Nino event by CPC</a:t>
            </a:r>
            <a:r>
              <a:rPr lang="en-US" dirty="0" smtClean="0">
                <a:solidFill>
                  <a:schemeClr val="bg1"/>
                </a:solidFill>
              </a:rPr>
              <a:t>.</a:t>
            </a:r>
            <a:endParaRPr lang="en-US" dirty="0">
              <a:solidFill>
                <a:schemeClr val="bg1"/>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60163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www.esrl.noaa.gov/psd/tmp/gcos_wgsp/tsgcos.corr.216.52.207.73.173.6.11.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8" y="4110341"/>
            <a:ext cx="7964391" cy="25908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872106C-DB17-4062-A893-B559D07E58C6}" type="slidenum">
              <a:rPr lang="en-US" smtClean="0"/>
              <a:t>33</a:t>
            </a:fld>
            <a:endParaRPr lang="en-US" dirty="0"/>
          </a:p>
        </p:txBody>
      </p:sp>
      <p:sp>
        <p:nvSpPr>
          <p:cNvPr id="3" name="TextBox 2"/>
          <p:cNvSpPr txBox="1"/>
          <p:nvPr/>
        </p:nvSpPr>
        <p:spPr>
          <a:xfrm>
            <a:off x="3733800" y="263416"/>
            <a:ext cx="1944763" cy="400110"/>
          </a:xfrm>
          <a:prstGeom prst="rect">
            <a:avLst/>
          </a:prstGeom>
          <a:noFill/>
        </p:spPr>
        <p:txBody>
          <a:bodyPr wrap="none" rtlCol="0">
            <a:spAutoFit/>
          </a:bodyPr>
          <a:lstStyle/>
          <a:p>
            <a:r>
              <a:rPr lang="en-US" sz="2000" dirty="0" smtClean="0">
                <a:solidFill>
                  <a:schemeClr val="bg1"/>
                </a:solidFill>
              </a:rPr>
              <a:t>Sunspot Number</a:t>
            </a:r>
            <a:endParaRPr lang="en-US" sz="2000" dirty="0">
              <a:solidFill>
                <a:schemeClr val="bg1"/>
              </a:solidFill>
            </a:endParaRPr>
          </a:p>
        </p:txBody>
      </p:sp>
      <p:pic>
        <p:nvPicPr>
          <p:cNvPr id="12290" name="Picture 2" descr="http://www.climate4you.com/images/SIDC%20DailySunspotNumberSince190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33046"/>
            <a:ext cx="7449380" cy="3477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9216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72106C-DB17-4062-A893-B559D07E58C6}" type="slidenum">
              <a:rPr lang="en-US" smtClean="0"/>
              <a:t>34</a:t>
            </a:fld>
            <a:endParaRPr lang="en-US" dirty="0"/>
          </a:p>
        </p:txBody>
      </p:sp>
      <p:grpSp>
        <p:nvGrpSpPr>
          <p:cNvPr id="7" name="Group 6"/>
          <p:cNvGrpSpPr/>
          <p:nvPr/>
        </p:nvGrpSpPr>
        <p:grpSpPr>
          <a:xfrm>
            <a:off x="3505200" y="152401"/>
            <a:ext cx="4876800" cy="2743199"/>
            <a:chOff x="347512" y="2169885"/>
            <a:chExt cx="8351106" cy="3204029"/>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512" y="2173514"/>
              <a:ext cx="8351106"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47512" y="2169885"/>
              <a:ext cx="8351106" cy="584775"/>
            </a:xfrm>
            <a:prstGeom prst="rect">
              <a:avLst/>
            </a:prstGeom>
            <a:solidFill>
              <a:schemeClr val="bg1"/>
            </a:solidFill>
          </p:spPr>
          <p:txBody>
            <a:bodyPr wrap="square">
              <a:spAutoFit/>
            </a:bodyPr>
            <a:lstStyle/>
            <a:p>
              <a:pPr algn="ctr"/>
              <a:r>
                <a:rPr lang="en-US" sz="1600" dirty="0"/>
                <a:t>The PDO has  transitioned to the positive phase after an </a:t>
              </a:r>
              <a:r>
                <a:rPr lang="en-US" sz="1600" dirty="0" smtClean="0"/>
                <a:t> extended </a:t>
              </a:r>
              <a:r>
                <a:rPr lang="en-US" sz="1600" dirty="0"/>
                <a:t>period of being </a:t>
              </a:r>
              <a:r>
                <a:rPr lang="en-US" sz="1600" dirty="0" smtClean="0"/>
                <a:t>negative</a:t>
              </a:r>
            </a:p>
            <a:p>
              <a:endParaRPr lang="en-US" sz="1600" dirty="0"/>
            </a:p>
          </p:txBody>
        </p:sp>
      </p:gr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6" y="155509"/>
            <a:ext cx="8682037" cy="380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9144000" cy="3124200"/>
          </a:xfrm>
          <a:prstGeom prst="rect">
            <a:avLst/>
          </a:prstGeom>
          <a:solidFill>
            <a:schemeClr val="tx2"/>
          </a:solidFill>
          <a:ln>
            <a:noFill/>
          </a:ln>
          <a:effectLst/>
        </p:spPr>
      </p:pic>
    </p:spTree>
    <p:extLst>
      <p:ext uri="{BB962C8B-B14F-4D97-AF65-F5344CB8AC3E}">
        <p14:creationId xmlns:p14="http://schemas.microsoft.com/office/powerpoint/2010/main" val="37188423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72106C-DB17-4062-A893-B559D07E58C6}" type="slidenum">
              <a:rPr lang="en-US" smtClean="0"/>
              <a:t>35</a:t>
            </a:fld>
            <a:endParaRPr lang="en-US" dirty="0"/>
          </a:p>
        </p:txBody>
      </p:sp>
      <p:pic>
        <p:nvPicPr>
          <p:cNvPr id="11266" name="Picture 2" descr="http://www.sciencemediacentre.co.nz/wp-content/upload/2009/09/El-Nino-modoki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0"/>
            <a:ext cx="80010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468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72106C-DB17-4062-A893-B559D07E58C6}" type="slidenum">
              <a:rPr lang="en-US" smtClean="0"/>
              <a:t>36</a:t>
            </a:fld>
            <a:endParaRPr lang="en-US" dirty="0"/>
          </a:p>
        </p:txBody>
      </p:sp>
      <p:pic>
        <p:nvPicPr>
          <p:cNvPr id="12290" name="Picture 2" descr="http://www.jamstec.go.jp/frcgc/research/d1/modoki/eof2newcol-web.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929" y="838200"/>
            <a:ext cx="7325081"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399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72106C-DB17-4062-A893-B559D07E58C6}" type="slidenum">
              <a:rPr lang="en-US" smtClean="0"/>
              <a:t>4</a:t>
            </a:fld>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696199"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19200" y="270748"/>
            <a:ext cx="3853234" cy="461665"/>
          </a:xfrm>
          <a:prstGeom prst="rect">
            <a:avLst/>
          </a:prstGeom>
          <a:noFill/>
        </p:spPr>
        <p:txBody>
          <a:bodyPr wrap="none" rtlCol="0">
            <a:spAutoFit/>
          </a:bodyPr>
          <a:lstStyle/>
          <a:p>
            <a:r>
              <a:rPr lang="en-US" sz="2400" b="1" dirty="0" smtClean="0">
                <a:solidFill>
                  <a:schemeClr val="bg1"/>
                </a:solidFill>
              </a:rPr>
              <a:t>U.S. Multi- Seasonal Outlook</a:t>
            </a:r>
            <a:endParaRPr lang="en-US" sz="2400" b="1" dirty="0">
              <a:solidFill>
                <a:schemeClr val="bg1"/>
              </a:solidFill>
            </a:endParaRPr>
          </a:p>
        </p:txBody>
      </p:sp>
      <p:sp>
        <p:nvSpPr>
          <p:cNvPr id="4" name="Rectangle 3"/>
          <p:cNvSpPr/>
          <p:nvPr/>
        </p:nvSpPr>
        <p:spPr>
          <a:xfrm>
            <a:off x="1600200" y="6334372"/>
            <a:ext cx="6857999" cy="369332"/>
          </a:xfrm>
          <a:prstGeom prst="rect">
            <a:avLst/>
          </a:prstGeom>
        </p:spPr>
        <p:txBody>
          <a:bodyPr wrap="square">
            <a:spAutoFit/>
          </a:bodyPr>
          <a:lstStyle/>
          <a:p>
            <a:r>
              <a:rPr lang="en-US" dirty="0" smtClean="0">
                <a:hlinkClick r:id="rId3"/>
              </a:rPr>
              <a:t>PROGNOSTIC DISCUSSION FOR LONG-LEAD SEASONAL OUTLOOKS</a:t>
            </a:r>
            <a:endParaRPr lang="en-US" dirty="0"/>
          </a:p>
        </p:txBody>
      </p:sp>
    </p:spTree>
    <p:extLst>
      <p:ext uri="{BB962C8B-B14F-4D97-AF65-F5344CB8AC3E}">
        <p14:creationId xmlns:p14="http://schemas.microsoft.com/office/powerpoint/2010/main" val="943226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rrent monthly deterministic temperature forec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733" y="728523"/>
            <a:ext cx="8360785" cy="59749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1191" y="221138"/>
            <a:ext cx="6714017" cy="461665"/>
          </a:xfrm>
          <a:prstGeom prst="rect">
            <a:avLst/>
          </a:prstGeom>
          <a:noFill/>
        </p:spPr>
        <p:txBody>
          <a:bodyPr wrap="none" rtlCol="0">
            <a:spAutoFit/>
          </a:bodyPr>
          <a:lstStyle/>
          <a:p>
            <a:r>
              <a:rPr lang="en-US" sz="2400" b="1" dirty="0" smtClean="0">
                <a:solidFill>
                  <a:schemeClr val="accent1">
                    <a:lumMod val="20000"/>
                    <a:lumOff val="80000"/>
                  </a:schemeClr>
                </a:solidFill>
              </a:rPr>
              <a:t>Current Global Sea Surface Temperature Anomalies</a:t>
            </a:r>
            <a:endParaRPr lang="en-US" sz="2400" b="1" dirty="0">
              <a:solidFill>
                <a:schemeClr val="accent1">
                  <a:lumMod val="20000"/>
                  <a:lumOff val="80000"/>
                </a:schemeClr>
              </a:solidFill>
            </a:endParaRPr>
          </a:p>
        </p:txBody>
      </p:sp>
      <p:sp>
        <p:nvSpPr>
          <p:cNvPr id="3" name="TextBox 2"/>
          <p:cNvSpPr txBox="1"/>
          <p:nvPr/>
        </p:nvSpPr>
        <p:spPr>
          <a:xfrm>
            <a:off x="5112568" y="2226732"/>
            <a:ext cx="861058" cy="738664"/>
          </a:xfrm>
          <a:prstGeom prst="rect">
            <a:avLst/>
          </a:prstGeom>
          <a:noFill/>
        </p:spPr>
        <p:txBody>
          <a:bodyPr wrap="square" rtlCol="0">
            <a:spAutoFit/>
          </a:bodyPr>
          <a:lstStyle/>
          <a:p>
            <a:r>
              <a:rPr lang="en-US" sz="1400" b="1" dirty="0" smtClean="0"/>
              <a:t>PDO </a:t>
            </a:r>
          </a:p>
          <a:p>
            <a:r>
              <a:rPr lang="en-US" sz="1400" b="1" dirty="0" smtClean="0"/>
              <a:t>Positive </a:t>
            </a:r>
          </a:p>
          <a:p>
            <a:r>
              <a:rPr lang="en-US" sz="1400" b="1" dirty="0" smtClean="0"/>
              <a:t>Phase</a:t>
            </a:r>
            <a:endParaRPr lang="en-US" sz="1400" b="1" dirty="0"/>
          </a:p>
        </p:txBody>
      </p:sp>
      <p:sp>
        <p:nvSpPr>
          <p:cNvPr id="4" name="TextBox 3"/>
          <p:cNvSpPr txBox="1"/>
          <p:nvPr/>
        </p:nvSpPr>
        <p:spPr>
          <a:xfrm>
            <a:off x="4895400" y="3393109"/>
            <a:ext cx="1803571" cy="307777"/>
          </a:xfrm>
          <a:prstGeom prst="rect">
            <a:avLst/>
          </a:prstGeom>
          <a:noFill/>
        </p:spPr>
        <p:txBody>
          <a:bodyPr wrap="none" rtlCol="0">
            <a:spAutoFit/>
          </a:bodyPr>
          <a:lstStyle/>
          <a:p>
            <a:r>
              <a:rPr lang="en-US" sz="1400" b="1" dirty="0"/>
              <a:t>S</a:t>
            </a:r>
            <a:r>
              <a:rPr lang="en-US" sz="1400" b="1" dirty="0" smtClean="0"/>
              <a:t>trengthening El Nino</a:t>
            </a:r>
            <a:endParaRPr lang="en-US" sz="1400" b="1" dirty="0"/>
          </a:p>
        </p:txBody>
      </p:sp>
      <p:sp>
        <p:nvSpPr>
          <p:cNvPr id="7" name="Slide Number Placeholder 6"/>
          <p:cNvSpPr>
            <a:spLocks noGrp="1"/>
          </p:cNvSpPr>
          <p:nvPr>
            <p:ph type="sldNum" sz="quarter" idx="12"/>
          </p:nvPr>
        </p:nvSpPr>
        <p:spPr/>
        <p:txBody>
          <a:bodyPr/>
          <a:lstStyle/>
          <a:p>
            <a:fld id="{3872106C-DB17-4062-A893-B559D07E58C6}" type="slidenum">
              <a:rPr lang="en-US" smtClean="0"/>
              <a:t>5</a:t>
            </a:fld>
            <a:endParaRPr lang="en-US" dirty="0"/>
          </a:p>
        </p:txBody>
      </p:sp>
      <p:sp>
        <p:nvSpPr>
          <p:cNvPr id="6" name="Rectangle 5"/>
          <p:cNvSpPr/>
          <p:nvPr/>
        </p:nvSpPr>
        <p:spPr>
          <a:xfrm>
            <a:off x="842682" y="6445624"/>
            <a:ext cx="897018" cy="276999"/>
          </a:xfrm>
          <a:prstGeom prst="rect">
            <a:avLst/>
          </a:prstGeom>
        </p:spPr>
        <p:txBody>
          <a:bodyPr wrap="square">
            <a:spAutoFit/>
          </a:bodyPr>
          <a:lstStyle/>
          <a:p>
            <a:r>
              <a:rPr lang="en-US" sz="1200" dirty="0" smtClean="0">
                <a:hlinkClick r:id="rId4"/>
              </a:rPr>
              <a:t>animation</a:t>
            </a:r>
            <a:endParaRPr lang="en-US" sz="1200" dirty="0"/>
          </a:p>
        </p:txBody>
      </p:sp>
      <p:sp>
        <p:nvSpPr>
          <p:cNvPr id="5" name="TextBox 4"/>
          <p:cNvSpPr txBox="1"/>
          <p:nvPr/>
        </p:nvSpPr>
        <p:spPr>
          <a:xfrm>
            <a:off x="7329992" y="2229986"/>
            <a:ext cx="1447800" cy="738664"/>
          </a:xfrm>
          <a:prstGeom prst="rect">
            <a:avLst/>
          </a:prstGeom>
          <a:noFill/>
        </p:spPr>
        <p:txBody>
          <a:bodyPr wrap="square" rtlCol="0">
            <a:spAutoFit/>
          </a:bodyPr>
          <a:lstStyle/>
          <a:p>
            <a:r>
              <a:rPr lang="en-US" sz="1400" dirty="0" smtClean="0"/>
              <a:t>Below average SSTA in tropical Atlantic</a:t>
            </a:r>
            <a:endParaRPr lang="en-US" sz="1400" dirty="0"/>
          </a:p>
        </p:txBody>
      </p:sp>
    </p:spTree>
    <p:extLst>
      <p:ext uri="{BB962C8B-B14F-4D97-AF65-F5344CB8AC3E}">
        <p14:creationId xmlns:p14="http://schemas.microsoft.com/office/powerpoint/2010/main" val="1791658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72106C-DB17-4062-A893-B559D07E58C6}" type="slidenum">
              <a:rPr lang="en-US" smtClean="0"/>
              <a:t>6</a:t>
            </a:fld>
            <a:endParaRPr lang="en-US" dirty="0"/>
          </a:p>
        </p:txBody>
      </p:sp>
      <p:sp>
        <p:nvSpPr>
          <p:cNvPr id="4" name="TextBox 3"/>
          <p:cNvSpPr txBox="1"/>
          <p:nvPr/>
        </p:nvSpPr>
        <p:spPr>
          <a:xfrm>
            <a:off x="762000" y="6049120"/>
            <a:ext cx="3003643" cy="369332"/>
          </a:xfrm>
          <a:prstGeom prst="rect">
            <a:avLst/>
          </a:prstGeom>
          <a:noFill/>
        </p:spPr>
        <p:txBody>
          <a:bodyPr wrap="none" rtlCol="0">
            <a:spAutoFit/>
          </a:bodyPr>
          <a:lstStyle/>
          <a:p>
            <a:r>
              <a:rPr lang="en-US" dirty="0" smtClean="0">
                <a:solidFill>
                  <a:schemeClr val="bg1"/>
                </a:solidFill>
              </a:rPr>
              <a:t>Rapid Development Occurring</a:t>
            </a:r>
            <a:endParaRPr lang="en-US" dirty="0">
              <a:solidFill>
                <a:schemeClr val="bg1"/>
              </a:solidFill>
            </a:endParaRPr>
          </a:p>
        </p:txBody>
      </p:sp>
      <p:sp>
        <p:nvSpPr>
          <p:cNvPr id="3" name="TextBox 2"/>
          <p:cNvSpPr txBox="1"/>
          <p:nvPr/>
        </p:nvSpPr>
        <p:spPr>
          <a:xfrm>
            <a:off x="533400" y="6418452"/>
            <a:ext cx="3139706" cy="369332"/>
          </a:xfrm>
          <a:prstGeom prst="rect">
            <a:avLst/>
          </a:prstGeom>
          <a:noFill/>
        </p:spPr>
        <p:txBody>
          <a:bodyPr wrap="none" rtlCol="0">
            <a:spAutoFit/>
          </a:bodyPr>
          <a:lstStyle/>
          <a:p>
            <a:r>
              <a:rPr lang="en-US" dirty="0" smtClean="0"/>
              <a:t>El Nino continues to strengthen</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140"/>
            <a:ext cx="9144000" cy="6882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697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72106C-DB17-4062-A893-B559D07E58C6}" type="slidenum">
              <a:rPr lang="en-US" smtClean="0"/>
              <a:t>7</a:t>
            </a:fld>
            <a:endParaRPr lang="en-US" dirty="0"/>
          </a:p>
        </p:txBody>
      </p:sp>
      <p:pic>
        <p:nvPicPr>
          <p:cNvPr id="9218" name="Picture 2" descr="http://iri.columbia.edu/wp-content/uploads/2015/06/figure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817946"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565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72106C-DB17-4062-A893-B559D07E58C6}" type="slidenum">
              <a:rPr lang="en-US" smtClean="0"/>
              <a:t>8</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0" y="0"/>
            <a:ext cx="913857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4441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72106C-DB17-4062-A893-B559D07E58C6}" type="slidenum">
              <a:rPr lang="en-US" smtClean="0"/>
              <a:t>9</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948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247356</TotalTime>
  <Words>374</Words>
  <Application>Microsoft Office PowerPoint</Application>
  <PresentationFormat>On-screen Show (4:3)</PresentationFormat>
  <Paragraphs>109</Paragraphs>
  <Slides>36</Slides>
  <Notes>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 Fl Water Mgmnt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South Fl. Water Mgmnt District</dc:creator>
  <cp:lastModifiedBy>South Fl. Water Mgmnt District</cp:lastModifiedBy>
  <cp:revision>716</cp:revision>
  <cp:lastPrinted>2014-07-08T14:50:30Z</cp:lastPrinted>
  <dcterms:created xsi:type="dcterms:W3CDTF">2014-04-04T12:40:01Z</dcterms:created>
  <dcterms:modified xsi:type="dcterms:W3CDTF">2015-06-23T18:19:26Z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162511401</vt:i4>
  </property>
  <property fmtid="{D5CDD505-2E9C-101B-9397-08002B2CF9AE}" pid="3" name="_NewReviewCycle">
    <vt:lpwstr/>
  </property>
  <property fmtid="{D5CDD505-2E9C-101B-9397-08002B2CF9AE}" pid="4" name="_EmailSubject">
    <vt:lpwstr>Extended Hydrologic Outlook </vt:lpwstr>
  </property>
  <property fmtid="{D5CDD505-2E9C-101B-9397-08002B2CF9AE}" pid="5" name="_AuthorEmail">
    <vt:lpwstr>ptrimble@sfwmd.gov</vt:lpwstr>
  </property>
  <property fmtid="{D5CDD505-2E9C-101B-9397-08002B2CF9AE}" pid="6" name="_AuthorEmailDisplayName">
    <vt:lpwstr>Trimble, Paul</vt:lpwstr>
  </property>
</Properties>
</file>