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0" r:id="rId5"/>
  </p:sldMasterIdLst>
  <p:notesMasterIdLst>
    <p:notesMasterId r:id="rId20"/>
  </p:notesMasterIdLst>
  <p:handoutMasterIdLst>
    <p:handoutMasterId r:id="rId21"/>
  </p:handoutMasterIdLst>
  <p:sldIdLst>
    <p:sldId id="259" r:id="rId6"/>
    <p:sldId id="257" r:id="rId7"/>
    <p:sldId id="316" r:id="rId8"/>
    <p:sldId id="313" r:id="rId9"/>
    <p:sldId id="333" r:id="rId10"/>
    <p:sldId id="334" r:id="rId11"/>
    <p:sldId id="336" r:id="rId12"/>
    <p:sldId id="346" r:id="rId13"/>
    <p:sldId id="325" r:id="rId14"/>
    <p:sldId id="327" r:id="rId15"/>
    <p:sldId id="339" r:id="rId16"/>
    <p:sldId id="340" r:id="rId17"/>
    <p:sldId id="329" r:id="rId18"/>
    <p:sldId id="331" r:id="rId19"/>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9307"/>
    <a:srgbClr val="F1B409"/>
    <a:srgbClr val="008000"/>
    <a:srgbClr val="243D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8" autoAdjust="0"/>
    <p:restoredTop sz="96252" autoAdjust="0"/>
  </p:normalViewPr>
  <p:slideViewPr>
    <p:cSldViewPr snapToGrid="0">
      <p:cViewPr varScale="1">
        <p:scale>
          <a:sx n="82" d="100"/>
          <a:sy n="82" d="100"/>
        </p:scale>
        <p:origin x="710"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1C283A-1A5E-45B8-BC60-86E3FEBB4B6A}"/>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13B2CF5C-4787-4F5B-91D3-860591DD8912}"/>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defRPr>
            </a:lvl1pPr>
          </a:lstStyle>
          <a:p>
            <a:pPr>
              <a:defRPr/>
            </a:pPr>
            <a:fld id="{FB66B9F9-6B60-4A37-91DE-7812ED90D8D1}" type="datetimeFigureOut">
              <a:rPr lang="en-US"/>
              <a:pPr>
                <a:defRPr/>
              </a:pPr>
              <a:t>5/4/2025</a:t>
            </a:fld>
            <a:endParaRPr lang="en-US"/>
          </a:p>
        </p:txBody>
      </p:sp>
      <p:sp>
        <p:nvSpPr>
          <p:cNvPr id="4" name="Footer Placeholder 3">
            <a:extLst>
              <a:ext uri="{FF2B5EF4-FFF2-40B4-BE49-F238E27FC236}">
                <a16:creationId xmlns:a16="http://schemas.microsoft.com/office/drawing/2014/main" id="{E63B38CC-6328-40F2-9D36-CF8F60213B6A}"/>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0712EFAC-58BF-4459-BF2A-CDF5B6B18035}"/>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A8F6FBDE-DDE1-4CA3-9014-E1B4389A851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A217FBF-9D04-4E63-9370-75C92D462D77}"/>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5603" name="Rectangle 3">
            <a:extLst>
              <a:ext uri="{FF2B5EF4-FFF2-40B4-BE49-F238E27FC236}">
                <a16:creationId xmlns:a16="http://schemas.microsoft.com/office/drawing/2014/main" id="{15256100-2447-4BFF-8637-F703A40F99A9}"/>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148" name="Rectangle 4">
            <a:extLst>
              <a:ext uri="{FF2B5EF4-FFF2-40B4-BE49-F238E27FC236}">
                <a16:creationId xmlns:a16="http://schemas.microsoft.com/office/drawing/2014/main" id="{4470B6EA-9E5B-44F8-B590-52AAD0B2A459}"/>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9A0FEEFF-D787-4848-8FD4-113C31397C38}"/>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a:extLst>
              <a:ext uri="{FF2B5EF4-FFF2-40B4-BE49-F238E27FC236}">
                <a16:creationId xmlns:a16="http://schemas.microsoft.com/office/drawing/2014/main" id="{58CC86A0-5A69-4FF2-9DC9-77759265EE3B}"/>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5607" name="Rectangle 7">
            <a:extLst>
              <a:ext uri="{FF2B5EF4-FFF2-40B4-BE49-F238E27FC236}">
                <a16:creationId xmlns:a16="http://schemas.microsoft.com/office/drawing/2014/main" id="{FF75E0DC-8335-4FEE-9800-8C4BB4605580}"/>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8798DC82-2209-4587-AC48-78D4D7E4F8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27100" y="3667125"/>
            <a:ext cx="9499600" cy="871538"/>
          </a:xfrm>
          <a:effectLst>
            <a:outerShdw dist="17961" dir="2700000" algn="ctr" rotWithShape="0">
              <a:schemeClr val="tx1"/>
            </a:outerShdw>
          </a:effectLst>
        </p:spPr>
        <p:txBody>
          <a:bodyPr/>
          <a:lstStyle>
            <a:lvl1pPr algn="ctr">
              <a:defRPr sz="2800">
                <a:solidFill>
                  <a:schemeClr val="bg1"/>
                </a:solidFill>
                <a:effectLst/>
              </a:defRPr>
            </a:lvl1pPr>
          </a:lstStyle>
          <a:p>
            <a:endParaRPr lang="en-US" dirty="0"/>
          </a:p>
        </p:txBody>
      </p:sp>
      <p:sp>
        <p:nvSpPr>
          <p:cNvPr id="3075" name="Rectangle 3"/>
          <p:cNvSpPr>
            <a:spLocks noGrp="1" noChangeArrowheads="1"/>
          </p:cNvSpPr>
          <p:nvPr>
            <p:ph type="subTitle" idx="1"/>
          </p:nvPr>
        </p:nvSpPr>
        <p:spPr>
          <a:xfrm>
            <a:off x="927100" y="4529138"/>
            <a:ext cx="9499600" cy="552450"/>
          </a:xfrm>
          <a:effectLst>
            <a:outerShdw dist="17961" dir="2700000" algn="ctr" rotWithShape="0">
              <a:schemeClr val="tx1"/>
            </a:outerShdw>
          </a:effectLst>
        </p:spPr>
        <p:txBody>
          <a:bodyPr/>
          <a:lstStyle>
            <a:lvl1pPr marL="0" indent="0" algn="ctr">
              <a:lnSpc>
                <a:spcPct val="80000"/>
              </a:lnSpc>
              <a:spcBef>
                <a:spcPct val="0"/>
              </a:spcBef>
              <a:buFont typeface="Wingdings" pitchFamily="2" charset="2"/>
              <a:buNone/>
              <a:defRPr sz="2600" b="0">
                <a:solidFill>
                  <a:schemeClr val="bg1"/>
                </a:solidFill>
                <a:effectLst/>
              </a:defRPr>
            </a:lvl1pPr>
          </a:lstStyle>
          <a:p>
            <a:endParaRPr lang="en-US" dirty="0"/>
          </a:p>
        </p:txBody>
      </p:sp>
      <p:sp>
        <p:nvSpPr>
          <p:cNvPr id="4" name="Rectangle 7">
            <a:extLst>
              <a:ext uri="{FF2B5EF4-FFF2-40B4-BE49-F238E27FC236}">
                <a16:creationId xmlns:a16="http://schemas.microsoft.com/office/drawing/2014/main" id="{7450F66C-C640-4B10-B0D8-2B0E6C4966ED}"/>
              </a:ext>
            </a:extLst>
          </p:cNvPr>
          <p:cNvSpPr>
            <a:spLocks noGrp="1" noChangeArrowheads="1"/>
          </p:cNvSpPr>
          <p:nvPr>
            <p:ph type="sldNum" sz="quarter" idx="10"/>
          </p:nvPr>
        </p:nvSpPr>
        <p:spPr>
          <a:xfrm>
            <a:off x="11264901" y="6596063"/>
            <a:ext cx="901700" cy="252412"/>
          </a:xfrm>
        </p:spPr>
        <p:txBody>
          <a:bodyPr/>
          <a:lstStyle>
            <a:lvl1pPr algn="ctr">
              <a:defRPr smtClean="0">
                <a:solidFill>
                  <a:schemeClr val="bg1"/>
                </a:solidFill>
                <a:effectLst>
                  <a:outerShdw blurRad="38100" dist="38100" dir="2700000" algn="tl">
                    <a:srgbClr val="C0C0C0"/>
                  </a:outerShdw>
                </a:effectLst>
              </a:defRPr>
            </a:lvl1pPr>
          </a:lstStyle>
          <a:p>
            <a:pPr>
              <a:defRPr/>
            </a:pPr>
            <a:fld id="{4ED5C970-65AE-4C2B-AE5D-E4DD8E398455}" type="slidenum">
              <a:rPr lang="en-US" altLang="en-US"/>
              <a:pPr>
                <a:defRPr/>
              </a:pPr>
              <a:t>‹#›</a:t>
            </a:fld>
            <a:endParaRPr lang="en-US" altLang="en-US"/>
          </a:p>
        </p:txBody>
      </p:sp>
    </p:spTree>
    <p:extLst>
      <p:ext uri="{BB962C8B-B14F-4D97-AF65-F5344CB8AC3E}">
        <p14:creationId xmlns:p14="http://schemas.microsoft.com/office/powerpoint/2010/main" val="82678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72FDB9E6-4E81-4386-91C5-09AFA24EFE62}"/>
              </a:ext>
            </a:extLst>
          </p:cNvPr>
          <p:cNvSpPr>
            <a:spLocks noGrp="1" noChangeArrowheads="1"/>
          </p:cNvSpPr>
          <p:nvPr>
            <p:ph type="sldNum" sz="quarter" idx="10"/>
          </p:nvPr>
        </p:nvSpPr>
        <p:spPr>
          <a:ln/>
        </p:spPr>
        <p:txBody>
          <a:bodyPr/>
          <a:lstStyle>
            <a:lvl1pPr>
              <a:defRPr/>
            </a:lvl1pPr>
          </a:lstStyle>
          <a:p>
            <a:pPr>
              <a:defRPr/>
            </a:pPr>
            <a:fld id="{DBADCFAC-8941-4989-9D45-F01D2D53DCB5}" type="slidenum">
              <a:rPr lang="en-US" altLang="en-US"/>
              <a:pPr>
                <a:defRPr/>
              </a:pPr>
              <a:t>‹#›</a:t>
            </a:fld>
            <a:endParaRPr lang="en-US" altLang="en-US"/>
          </a:p>
        </p:txBody>
      </p:sp>
    </p:spTree>
    <p:extLst>
      <p:ext uri="{BB962C8B-B14F-4D97-AF65-F5344CB8AC3E}">
        <p14:creationId xmlns:p14="http://schemas.microsoft.com/office/powerpoint/2010/main" val="179021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7451" y="298451"/>
            <a:ext cx="2444749" cy="5827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66851" y="298451"/>
            <a:ext cx="7137400" cy="5827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8A0FCBB3-9E86-47CA-AD98-2B0814C556B6}"/>
              </a:ext>
            </a:extLst>
          </p:cNvPr>
          <p:cNvSpPr>
            <a:spLocks noGrp="1" noChangeArrowheads="1"/>
          </p:cNvSpPr>
          <p:nvPr>
            <p:ph type="sldNum" sz="quarter" idx="10"/>
          </p:nvPr>
        </p:nvSpPr>
        <p:spPr>
          <a:ln/>
        </p:spPr>
        <p:txBody>
          <a:bodyPr/>
          <a:lstStyle>
            <a:lvl1pPr>
              <a:defRPr/>
            </a:lvl1pPr>
          </a:lstStyle>
          <a:p>
            <a:pPr>
              <a:defRPr/>
            </a:pPr>
            <a:fld id="{F84D695D-CE55-4D7D-A96A-3730B10B5BB2}" type="slidenum">
              <a:rPr lang="en-US" altLang="en-US"/>
              <a:pPr>
                <a:defRPr/>
              </a:pPr>
              <a:t>‹#›</a:t>
            </a:fld>
            <a:endParaRPr lang="en-US" altLang="en-US"/>
          </a:p>
        </p:txBody>
      </p:sp>
    </p:spTree>
    <p:extLst>
      <p:ext uri="{BB962C8B-B14F-4D97-AF65-F5344CB8AC3E}">
        <p14:creationId xmlns:p14="http://schemas.microsoft.com/office/powerpoint/2010/main" val="1255141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6BB40B9-14AD-41FF-869E-09014A7E3B39}"/>
              </a:ext>
            </a:extLst>
          </p:cNvPr>
          <p:cNvSpPr>
            <a:spLocks noGrp="1" noChangeArrowheads="1"/>
          </p:cNvSpPr>
          <p:nvPr>
            <p:ph type="sldNum" sz="quarter" idx="10"/>
          </p:nvPr>
        </p:nvSpPr>
        <p:spPr>
          <a:ln/>
        </p:spPr>
        <p:txBody>
          <a:bodyPr/>
          <a:lstStyle>
            <a:lvl1pPr>
              <a:defRPr/>
            </a:lvl1pPr>
          </a:lstStyle>
          <a:p>
            <a:pPr>
              <a:defRPr/>
            </a:pPr>
            <a:fld id="{B5928954-E79C-4D32-AE2C-EAB1436F241B}" type="slidenum">
              <a:rPr lang="en-US" altLang="en-US"/>
              <a:pPr>
                <a:defRPr/>
              </a:pPr>
              <a:t>‹#›</a:t>
            </a:fld>
            <a:endParaRPr lang="en-US" altLang="en-US"/>
          </a:p>
        </p:txBody>
      </p:sp>
    </p:spTree>
    <p:extLst>
      <p:ext uri="{BB962C8B-B14F-4D97-AF65-F5344CB8AC3E}">
        <p14:creationId xmlns:p14="http://schemas.microsoft.com/office/powerpoint/2010/main" val="262054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13FD41-34F2-47FD-8244-3EDBC0C8DF1F}"/>
              </a:ext>
            </a:extLst>
          </p:cNvPr>
          <p:cNvSpPr>
            <a:spLocks noGrp="1" noChangeArrowheads="1"/>
          </p:cNvSpPr>
          <p:nvPr>
            <p:ph type="sldNum" sz="quarter" idx="10"/>
          </p:nvPr>
        </p:nvSpPr>
        <p:spPr>
          <a:ln/>
        </p:spPr>
        <p:txBody>
          <a:bodyPr/>
          <a:lstStyle>
            <a:lvl1pPr>
              <a:defRPr/>
            </a:lvl1pPr>
          </a:lstStyle>
          <a:p>
            <a:pPr>
              <a:defRPr/>
            </a:pPr>
            <a:fld id="{DC69E179-AA68-476B-9866-C469B193B7DF}" type="slidenum">
              <a:rPr lang="en-US" altLang="en-US"/>
              <a:pPr>
                <a:defRPr/>
              </a:pPr>
              <a:t>‹#›</a:t>
            </a:fld>
            <a:endParaRPr lang="en-US" altLang="en-US"/>
          </a:p>
        </p:txBody>
      </p:sp>
    </p:spTree>
    <p:extLst>
      <p:ext uri="{BB962C8B-B14F-4D97-AF65-F5344CB8AC3E}">
        <p14:creationId xmlns:p14="http://schemas.microsoft.com/office/powerpoint/2010/main" val="3611976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99D6824-329A-442A-8ED7-805836E4733D}"/>
              </a:ext>
            </a:extLst>
          </p:cNvPr>
          <p:cNvSpPr>
            <a:spLocks noGrp="1" noChangeArrowheads="1"/>
          </p:cNvSpPr>
          <p:nvPr>
            <p:ph type="sldNum" sz="quarter" idx="10"/>
          </p:nvPr>
        </p:nvSpPr>
        <p:spPr>
          <a:ln/>
        </p:spPr>
        <p:txBody>
          <a:bodyPr/>
          <a:lstStyle>
            <a:lvl1pPr>
              <a:defRPr/>
            </a:lvl1pPr>
          </a:lstStyle>
          <a:p>
            <a:pPr>
              <a:defRPr/>
            </a:pPr>
            <a:fld id="{8C314734-10CD-4DEA-AA7B-3B145D87D2E7}" type="slidenum">
              <a:rPr lang="en-US" altLang="en-US"/>
              <a:pPr>
                <a:defRPr/>
              </a:pPr>
              <a:t>‹#›</a:t>
            </a:fld>
            <a:endParaRPr lang="en-US" altLang="en-US"/>
          </a:p>
        </p:txBody>
      </p:sp>
    </p:spTree>
    <p:extLst>
      <p:ext uri="{BB962C8B-B14F-4D97-AF65-F5344CB8AC3E}">
        <p14:creationId xmlns:p14="http://schemas.microsoft.com/office/powerpoint/2010/main" val="2279395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2B56A26-7097-4E01-8663-2B98726F465A}"/>
              </a:ext>
            </a:extLst>
          </p:cNvPr>
          <p:cNvSpPr>
            <a:spLocks noGrp="1" noChangeArrowheads="1"/>
          </p:cNvSpPr>
          <p:nvPr>
            <p:ph type="sldNum" sz="quarter" idx="10"/>
          </p:nvPr>
        </p:nvSpPr>
        <p:spPr>
          <a:ln/>
        </p:spPr>
        <p:txBody>
          <a:bodyPr/>
          <a:lstStyle>
            <a:lvl1pPr>
              <a:defRPr/>
            </a:lvl1pPr>
          </a:lstStyle>
          <a:p>
            <a:pPr>
              <a:defRPr/>
            </a:pPr>
            <a:fld id="{B6A4C837-7763-4848-88D3-15D6EAF28798}" type="slidenum">
              <a:rPr lang="en-US" altLang="en-US"/>
              <a:pPr>
                <a:defRPr/>
              </a:pPr>
              <a:t>‹#›</a:t>
            </a:fld>
            <a:endParaRPr lang="en-US" altLang="en-US"/>
          </a:p>
        </p:txBody>
      </p:sp>
    </p:spTree>
    <p:extLst>
      <p:ext uri="{BB962C8B-B14F-4D97-AF65-F5344CB8AC3E}">
        <p14:creationId xmlns:p14="http://schemas.microsoft.com/office/powerpoint/2010/main" val="2028135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D1A7D5D-9107-4F0F-BFE1-CD21F0C5D74F}"/>
              </a:ext>
            </a:extLst>
          </p:cNvPr>
          <p:cNvSpPr>
            <a:spLocks noGrp="1" noChangeArrowheads="1"/>
          </p:cNvSpPr>
          <p:nvPr>
            <p:ph type="sldNum" sz="quarter" idx="10"/>
          </p:nvPr>
        </p:nvSpPr>
        <p:spPr>
          <a:ln/>
        </p:spPr>
        <p:txBody>
          <a:bodyPr/>
          <a:lstStyle>
            <a:lvl1pPr>
              <a:defRPr/>
            </a:lvl1pPr>
          </a:lstStyle>
          <a:p>
            <a:pPr>
              <a:defRPr/>
            </a:pPr>
            <a:fld id="{FCE2E430-1BBF-4160-9E80-1ADEF54C5724}" type="slidenum">
              <a:rPr lang="en-US" altLang="en-US"/>
              <a:pPr>
                <a:defRPr/>
              </a:pPr>
              <a:t>‹#›</a:t>
            </a:fld>
            <a:endParaRPr lang="en-US" altLang="en-US"/>
          </a:p>
        </p:txBody>
      </p:sp>
    </p:spTree>
    <p:extLst>
      <p:ext uri="{BB962C8B-B14F-4D97-AF65-F5344CB8AC3E}">
        <p14:creationId xmlns:p14="http://schemas.microsoft.com/office/powerpoint/2010/main" val="1187179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AE62031-E45A-4070-99D5-0F77202A220C}"/>
              </a:ext>
            </a:extLst>
          </p:cNvPr>
          <p:cNvSpPr>
            <a:spLocks noGrp="1" noChangeArrowheads="1"/>
          </p:cNvSpPr>
          <p:nvPr>
            <p:ph type="sldNum" sz="quarter" idx="10"/>
          </p:nvPr>
        </p:nvSpPr>
        <p:spPr>
          <a:ln/>
        </p:spPr>
        <p:txBody>
          <a:bodyPr/>
          <a:lstStyle>
            <a:lvl1pPr>
              <a:defRPr/>
            </a:lvl1pPr>
          </a:lstStyle>
          <a:p>
            <a:pPr>
              <a:defRPr/>
            </a:pPr>
            <a:fld id="{E6CA092A-8C77-4356-9370-C0D23947A213}" type="slidenum">
              <a:rPr lang="en-US" altLang="en-US"/>
              <a:pPr>
                <a:defRPr/>
              </a:pPr>
              <a:t>‹#›</a:t>
            </a:fld>
            <a:endParaRPr lang="en-US" altLang="en-US"/>
          </a:p>
        </p:txBody>
      </p:sp>
    </p:spTree>
    <p:extLst>
      <p:ext uri="{BB962C8B-B14F-4D97-AF65-F5344CB8AC3E}">
        <p14:creationId xmlns:p14="http://schemas.microsoft.com/office/powerpoint/2010/main" val="566194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BAFEED4-D0D2-4616-AD5D-B82B6C7B8FFB}"/>
              </a:ext>
            </a:extLst>
          </p:cNvPr>
          <p:cNvSpPr>
            <a:spLocks noGrp="1" noChangeArrowheads="1"/>
          </p:cNvSpPr>
          <p:nvPr>
            <p:ph type="sldNum" sz="quarter" idx="10"/>
          </p:nvPr>
        </p:nvSpPr>
        <p:spPr>
          <a:ln/>
        </p:spPr>
        <p:txBody>
          <a:bodyPr/>
          <a:lstStyle>
            <a:lvl1pPr>
              <a:defRPr/>
            </a:lvl1pPr>
          </a:lstStyle>
          <a:p>
            <a:pPr>
              <a:defRPr/>
            </a:pPr>
            <a:fld id="{F086987A-3EFF-429D-9BC8-3B49E80D7F12}" type="slidenum">
              <a:rPr lang="en-US" altLang="en-US"/>
              <a:pPr>
                <a:defRPr/>
              </a:pPr>
              <a:t>‹#›</a:t>
            </a:fld>
            <a:endParaRPr lang="en-US" altLang="en-US"/>
          </a:p>
        </p:txBody>
      </p:sp>
    </p:spTree>
    <p:extLst>
      <p:ext uri="{BB962C8B-B14F-4D97-AF65-F5344CB8AC3E}">
        <p14:creationId xmlns:p14="http://schemas.microsoft.com/office/powerpoint/2010/main" val="2154290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2E217AC-F80B-4C7E-8D0B-4A6AC5B8AC8B}"/>
              </a:ext>
            </a:extLst>
          </p:cNvPr>
          <p:cNvSpPr>
            <a:spLocks noGrp="1" noChangeArrowheads="1"/>
          </p:cNvSpPr>
          <p:nvPr>
            <p:ph type="sldNum" sz="quarter" idx="10"/>
          </p:nvPr>
        </p:nvSpPr>
        <p:spPr>
          <a:ln/>
        </p:spPr>
        <p:txBody>
          <a:bodyPr/>
          <a:lstStyle>
            <a:lvl1pPr>
              <a:defRPr/>
            </a:lvl1pPr>
          </a:lstStyle>
          <a:p>
            <a:pPr>
              <a:defRPr/>
            </a:pPr>
            <a:fld id="{21F7F591-E430-4D75-968A-FAB33F111A7C}" type="slidenum">
              <a:rPr lang="en-US" altLang="en-US"/>
              <a:pPr>
                <a:defRPr/>
              </a:pPr>
              <a:t>‹#›</a:t>
            </a:fld>
            <a:endParaRPr lang="en-US" altLang="en-US"/>
          </a:p>
        </p:txBody>
      </p:sp>
    </p:spTree>
    <p:extLst>
      <p:ext uri="{BB962C8B-B14F-4D97-AF65-F5344CB8AC3E}">
        <p14:creationId xmlns:p14="http://schemas.microsoft.com/office/powerpoint/2010/main" val="118360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52EC10D-D5AC-4DE0-A810-BEB9A173C8B0}"/>
              </a:ext>
            </a:extLst>
          </p:cNvPr>
          <p:cNvSpPr>
            <a:spLocks noGrp="1" noChangeArrowheads="1"/>
          </p:cNvSpPr>
          <p:nvPr>
            <p:ph type="sldNum" sz="quarter" idx="10"/>
          </p:nvPr>
        </p:nvSpPr>
        <p:spPr>
          <a:ln/>
        </p:spPr>
        <p:txBody>
          <a:bodyPr/>
          <a:lstStyle>
            <a:lvl1pPr>
              <a:defRPr/>
            </a:lvl1pPr>
          </a:lstStyle>
          <a:p>
            <a:pPr>
              <a:defRPr/>
            </a:pPr>
            <a:fld id="{A5068713-87FF-4DAE-B437-B3B07DE18C0B}" type="slidenum">
              <a:rPr lang="en-US" altLang="en-US"/>
              <a:pPr>
                <a:defRPr/>
              </a:pPr>
              <a:t>‹#›</a:t>
            </a:fld>
            <a:endParaRPr lang="en-US" altLang="en-US"/>
          </a:p>
        </p:txBody>
      </p:sp>
    </p:spTree>
    <p:extLst>
      <p:ext uri="{BB962C8B-B14F-4D97-AF65-F5344CB8AC3E}">
        <p14:creationId xmlns:p14="http://schemas.microsoft.com/office/powerpoint/2010/main" val="3613717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7847037-0D94-4CD3-98F4-A539E917353B}"/>
              </a:ext>
            </a:extLst>
          </p:cNvPr>
          <p:cNvSpPr>
            <a:spLocks noGrp="1" noChangeArrowheads="1"/>
          </p:cNvSpPr>
          <p:nvPr>
            <p:ph type="sldNum" sz="quarter" idx="10"/>
          </p:nvPr>
        </p:nvSpPr>
        <p:spPr>
          <a:ln/>
        </p:spPr>
        <p:txBody>
          <a:bodyPr/>
          <a:lstStyle>
            <a:lvl1pPr>
              <a:defRPr/>
            </a:lvl1pPr>
          </a:lstStyle>
          <a:p>
            <a:pPr>
              <a:defRPr/>
            </a:pPr>
            <a:fld id="{033C6AFC-BB24-4038-95C3-FDF942F1DCAE}" type="slidenum">
              <a:rPr lang="en-US" altLang="en-US"/>
              <a:pPr>
                <a:defRPr/>
              </a:pPr>
              <a:t>‹#›</a:t>
            </a:fld>
            <a:endParaRPr lang="en-US" altLang="en-US"/>
          </a:p>
        </p:txBody>
      </p:sp>
    </p:spTree>
    <p:extLst>
      <p:ext uri="{BB962C8B-B14F-4D97-AF65-F5344CB8AC3E}">
        <p14:creationId xmlns:p14="http://schemas.microsoft.com/office/powerpoint/2010/main" val="3065125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284438-8195-4763-8213-2F33C891BEE7}"/>
              </a:ext>
            </a:extLst>
          </p:cNvPr>
          <p:cNvSpPr>
            <a:spLocks noGrp="1" noChangeArrowheads="1"/>
          </p:cNvSpPr>
          <p:nvPr>
            <p:ph type="sldNum" sz="quarter" idx="10"/>
          </p:nvPr>
        </p:nvSpPr>
        <p:spPr>
          <a:ln/>
        </p:spPr>
        <p:txBody>
          <a:bodyPr/>
          <a:lstStyle>
            <a:lvl1pPr>
              <a:defRPr/>
            </a:lvl1pPr>
          </a:lstStyle>
          <a:p>
            <a:pPr>
              <a:defRPr/>
            </a:pPr>
            <a:fld id="{18DE85B9-961A-4F44-A966-FC16E73FC608}" type="slidenum">
              <a:rPr lang="en-US" altLang="en-US"/>
              <a:pPr>
                <a:defRPr/>
              </a:pPr>
              <a:t>‹#›</a:t>
            </a:fld>
            <a:endParaRPr lang="en-US" altLang="en-US"/>
          </a:p>
        </p:txBody>
      </p:sp>
    </p:spTree>
    <p:extLst>
      <p:ext uri="{BB962C8B-B14F-4D97-AF65-F5344CB8AC3E}">
        <p14:creationId xmlns:p14="http://schemas.microsoft.com/office/powerpoint/2010/main" val="3879663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97433" y="298451"/>
            <a:ext cx="2827867" cy="5827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98451"/>
            <a:ext cx="8284633" cy="58277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6DB5312-35EF-4D21-B0AA-BE7FB52F8A8A}"/>
              </a:ext>
            </a:extLst>
          </p:cNvPr>
          <p:cNvSpPr>
            <a:spLocks noGrp="1" noChangeArrowheads="1"/>
          </p:cNvSpPr>
          <p:nvPr>
            <p:ph type="sldNum" sz="quarter" idx="10"/>
          </p:nvPr>
        </p:nvSpPr>
        <p:spPr>
          <a:ln/>
        </p:spPr>
        <p:txBody>
          <a:bodyPr/>
          <a:lstStyle>
            <a:lvl1pPr>
              <a:defRPr/>
            </a:lvl1pPr>
          </a:lstStyle>
          <a:p>
            <a:pPr>
              <a:defRPr/>
            </a:pPr>
            <a:fld id="{5539E1C7-564D-484E-9477-53C8F1CA37DD}" type="slidenum">
              <a:rPr lang="en-US" altLang="en-US"/>
              <a:pPr>
                <a:defRPr/>
              </a:pPr>
              <a:t>‹#›</a:t>
            </a:fld>
            <a:endParaRPr lang="en-US" altLang="en-US"/>
          </a:p>
        </p:txBody>
      </p:sp>
    </p:spTree>
    <p:extLst>
      <p:ext uri="{BB962C8B-B14F-4D97-AF65-F5344CB8AC3E}">
        <p14:creationId xmlns:p14="http://schemas.microsoft.com/office/powerpoint/2010/main" val="170960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EA78D1C2-C73C-40D7-A162-5E7C4D8556C1}"/>
              </a:ext>
            </a:extLst>
          </p:cNvPr>
          <p:cNvSpPr>
            <a:spLocks noGrp="1" noChangeArrowheads="1"/>
          </p:cNvSpPr>
          <p:nvPr>
            <p:ph type="sldNum" sz="quarter" idx="10"/>
          </p:nvPr>
        </p:nvSpPr>
        <p:spPr>
          <a:ln/>
        </p:spPr>
        <p:txBody>
          <a:bodyPr/>
          <a:lstStyle>
            <a:lvl1pPr>
              <a:defRPr/>
            </a:lvl1pPr>
          </a:lstStyle>
          <a:p>
            <a:pPr>
              <a:defRPr/>
            </a:pPr>
            <a:fld id="{E957BC4F-0EC4-4404-9BA6-68B2333E1D70}" type="slidenum">
              <a:rPr lang="en-US" altLang="en-US"/>
              <a:pPr>
                <a:defRPr/>
              </a:pPr>
              <a:t>‹#›</a:t>
            </a:fld>
            <a:endParaRPr lang="en-US" altLang="en-US"/>
          </a:p>
        </p:txBody>
      </p:sp>
    </p:spTree>
    <p:extLst>
      <p:ext uri="{BB962C8B-B14F-4D97-AF65-F5344CB8AC3E}">
        <p14:creationId xmlns:p14="http://schemas.microsoft.com/office/powerpoint/2010/main" val="206454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1" y="1400175"/>
            <a:ext cx="4533900" cy="4725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18301" y="1400175"/>
            <a:ext cx="4533900" cy="4725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7A57DB6E-1B7F-4CCD-9624-3CEC9E85034B}"/>
              </a:ext>
            </a:extLst>
          </p:cNvPr>
          <p:cNvSpPr>
            <a:spLocks noGrp="1" noChangeArrowheads="1"/>
          </p:cNvSpPr>
          <p:nvPr>
            <p:ph type="sldNum" sz="quarter" idx="10"/>
          </p:nvPr>
        </p:nvSpPr>
        <p:spPr>
          <a:ln/>
        </p:spPr>
        <p:txBody>
          <a:bodyPr/>
          <a:lstStyle>
            <a:lvl1pPr>
              <a:defRPr/>
            </a:lvl1pPr>
          </a:lstStyle>
          <a:p>
            <a:pPr>
              <a:defRPr/>
            </a:pPr>
            <a:fld id="{D503E8D7-5627-460B-9877-6B49702FE403}" type="slidenum">
              <a:rPr lang="en-US" altLang="en-US"/>
              <a:pPr>
                <a:defRPr/>
              </a:pPr>
              <a:t>‹#›</a:t>
            </a:fld>
            <a:endParaRPr lang="en-US" altLang="en-US"/>
          </a:p>
        </p:txBody>
      </p:sp>
    </p:spTree>
    <p:extLst>
      <p:ext uri="{BB962C8B-B14F-4D97-AF65-F5344CB8AC3E}">
        <p14:creationId xmlns:p14="http://schemas.microsoft.com/office/powerpoint/2010/main" val="144527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F44E0B0-AE79-4431-B4A4-F3CC5B228B1B}"/>
              </a:ext>
            </a:extLst>
          </p:cNvPr>
          <p:cNvSpPr>
            <a:spLocks noGrp="1" noChangeArrowheads="1"/>
          </p:cNvSpPr>
          <p:nvPr>
            <p:ph type="sldNum" sz="quarter" idx="10"/>
          </p:nvPr>
        </p:nvSpPr>
        <p:spPr>
          <a:ln/>
        </p:spPr>
        <p:txBody>
          <a:bodyPr/>
          <a:lstStyle>
            <a:lvl1pPr>
              <a:defRPr/>
            </a:lvl1pPr>
          </a:lstStyle>
          <a:p>
            <a:pPr>
              <a:defRPr/>
            </a:pPr>
            <a:fld id="{765CCFA6-DDF8-45BC-A47B-8F87AC08638E}" type="slidenum">
              <a:rPr lang="en-US" altLang="en-US"/>
              <a:pPr>
                <a:defRPr/>
              </a:pPr>
              <a:t>‹#›</a:t>
            </a:fld>
            <a:endParaRPr lang="en-US" altLang="en-US"/>
          </a:p>
        </p:txBody>
      </p:sp>
    </p:spTree>
    <p:extLst>
      <p:ext uri="{BB962C8B-B14F-4D97-AF65-F5344CB8AC3E}">
        <p14:creationId xmlns:p14="http://schemas.microsoft.com/office/powerpoint/2010/main" val="62330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94F0A6EC-F9C9-45E8-8943-98488EC8AD6D}"/>
              </a:ext>
            </a:extLst>
          </p:cNvPr>
          <p:cNvSpPr>
            <a:spLocks noGrp="1" noChangeArrowheads="1"/>
          </p:cNvSpPr>
          <p:nvPr>
            <p:ph type="sldNum" sz="quarter" idx="10"/>
          </p:nvPr>
        </p:nvSpPr>
        <p:spPr/>
        <p:txBody>
          <a:bodyPr/>
          <a:lstStyle>
            <a:lvl1pPr>
              <a:defRPr smtClean="0"/>
            </a:lvl1pPr>
          </a:lstStyle>
          <a:p>
            <a:pPr>
              <a:defRPr/>
            </a:pPr>
            <a:fld id="{987604EA-5B4B-4FD2-A684-9A2AF992AFF6}" type="slidenum">
              <a:rPr lang="en-US" altLang="en-US"/>
              <a:pPr>
                <a:defRPr/>
              </a:pPr>
              <a:t>‹#›</a:t>
            </a:fld>
            <a:endParaRPr lang="en-US" altLang="en-US"/>
          </a:p>
        </p:txBody>
      </p:sp>
    </p:spTree>
    <p:extLst>
      <p:ext uri="{BB962C8B-B14F-4D97-AF65-F5344CB8AC3E}">
        <p14:creationId xmlns:p14="http://schemas.microsoft.com/office/powerpoint/2010/main" val="43705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5D4ED94-00BB-415E-8DAA-EF683632629F}"/>
              </a:ext>
            </a:extLst>
          </p:cNvPr>
          <p:cNvSpPr>
            <a:spLocks noGrp="1" noChangeArrowheads="1"/>
          </p:cNvSpPr>
          <p:nvPr>
            <p:ph type="sldNum" sz="quarter" idx="10"/>
          </p:nvPr>
        </p:nvSpPr>
        <p:spPr/>
        <p:txBody>
          <a:bodyPr/>
          <a:lstStyle>
            <a:lvl1pPr>
              <a:defRPr smtClean="0"/>
            </a:lvl1pPr>
          </a:lstStyle>
          <a:p>
            <a:pPr>
              <a:defRPr/>
            </a:pPr>
            <a:fld id="{083F96C7-92E1-46F7-9F94-D6832CC86743}" type="slidenum">
              <a:rPr lang="en-US" altLang="en-US"/>
              <a:pPr>
                <a:defRPr/>
              </a:pPr>
              <a:t>‹#›</a:t>
            </a:fld>
            <a:endParaRPr lang="en-US" altLang="en-US"/>
          </a:p>
        </p:txBody>
      </p:sp>
    </p:spTree>
    <p:extLst>
      <p:ext uri="{BB962C8B-B14F-4D97-AF65-F5344CB8AC3E}">
        <p14:creationId xmlns:p14="http://schemas.microsoft.com/office/powerpoint/2010/main" val="565295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D7839732-1906-4724-8CDF-E484057F5F64}"/>
              </a:ext>
            </a:extLst>
          </p:cNvPr>
          <p:cNvSpPr>
            <a:spLocks noGrp="1" noChangeArrowheads="1"/>
          </p:cNvSpPr>
          <p:nvPr>
            <p:ph type="sldNum" sz="quarter" idx="10"/>
          </p:nvPr>
        </p:nvSpPr>
        <p:spPr>
          <a:ln/>
        </p:spPr>
        <p:txBody>
          <a:bodyPr/>
          <a:lstStyle>
            <a:lvl1pPr>
              <a:defRPr/>
            </a:lvl1pPr>
          </a:lstStyle>
          <a:p>
            <a:pPr>
              <a:defRPr/>
            </a:pPr>
            <a:fld id="{4F471DBF-2039-43F6-BD35-BFC1F20FBBA0}" type="slidenum">
              <a:rPr lang="en-US" altLang="en-US"/>
              <a:pPr>
                <a:defRPr/>
              </a:pPr>
              <a:t>‹#›</a:t>
            </a:fld>
            <a:endParaRPr lang="en-US" altLang="en-US"/>
          </a:p>
        </p:txBody>
      </p:sp>
    </p:spTree>
    <p:extLst>
      <p:ext uri="{BB962C8B-B14F-4D97-AF65-F5344CB8AC3E}">
        <p14:creationId xmlns:p14="http://schemas.microsoft.com/office/powerpoint/2010/main" val="211278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672CB048-D0D0-4B37-A0CF-30FDF16623AB}"/>
              </a:ext>
            </a:extLst>
          </p:cNvPr>
          <p:cNvSpPr>
            <a:spLocks noGrp="1" noChangeArrowheads="1"/>
          </p:cNvSpPr>
          <p:nvPr>
            <p:ph type="sldNum" sz="quarter" idx="10"/>
          </p:nvPr>
        </p:nvSpPr>
        <p:spPr>
          <a:ln/>
        </p:spPr>
        <p:txBody>
          <a:bodyPr/>
          <a:lstStyle>
            <a:lvl1pPr>
              <a:defRPr/>
            </a:lvl1pPr>
          </a:lstStyle>
          <a:p>
            <a:pPr>
              <a:defRPr/>
            </a:pPr>
            <a:fld id="{6B187FB2-508F-4DF8-90AA-4808D1DADCF2}" type="slidenum">
              <a:rPr lang="en-US" altLang="en-US"/>
              <a:pPr>
                <a:defRPr/>
              </a:pPr>
              <a:t>‹#›</a:t>
            </a:fld>
            <a:endParaRPr lang="en-US" altLang="en-US"/>
          </a:p>
        </p:txBody>
      </p:sp>
    </p:spTree>
    <p:extLst>
      <p:ext uri="{BB962C8B-B14F-4D97-AF65-F5344CB8AC3E}">
        <p14:creationId xmlns:p14="http://schemas.microsoft.com/office/powerpoint/2010/main" val="266390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8AE2F8C-19E7-44CD-AF90-E71E4A0115ED}"/>
              </a:ext>
            </a:extLst>
          </p:cNvPr>
          <p:cNvSpPr>
            <a:spLocks noGrp="1" noChangeArrowheads="1"/>
          </p:cNvSpPr>
          <p:nvPr>
            <p:ph type="title"/>
          </p:nvPr>
        </p:nvSpPr>
        <p:spPr bwMode="auto">
          <a:xfrm>
            <a:off x="1466851" y="298451"/>
            <a:ext cx="7651749" cy="644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a:extLst>
              <a:ext uri="{FF2B5EF4-FFF2-40B4-BE49-F238E27FC236}">
                <a16:creationId xmlns:a16="http://schemas.microsoft.com/office/drawing/2014/main" id="{CCA91D79-C1DB-498D-AE3E-2A0BE981C8E2}"/>
              </a:ext>
            </a:extLst>
          </p:cNvPr>
          <p:cNvSpPr>
            <a:spLocks noGrp="1" noChangeArrowheads="1"/>
          </p:cNvSpPr>
          <p:nvPr>
            <p:ph type="body" idx="1"/>
          </p:nvPr>
        </p:nvSpPr>
        <p:spPr bwMode="auto">
          <a:xfrm>
            <a:off x="1466852" y="1208089"/>
            <a:ext cx="10494433"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a:extLst>
              <a:ext uri="{FF2B5EF4-FFF2-40B4-BE49-F238E27FC236}">
                <a16:creationId xmlns:a16="http://schemas.microsoft.com/office/drawing/2014/main" id="{5382D21B-F6AA-478A-B15E-5255D9CEC8B9}"/>
              </a:ext>
            </a:extLst>
          </p:cNvPr>
          <p:cNvSpPr>
            <a:spLocks noGrp="1" noChangeArrowheads="1"/>
          </p:cNvSpPr>
          <p:nvPr>
            <p:ph type="sldNum" sz="quarter" idx="4"/>
          </p:nvPr>
        </p:nvSpPr>
        <p:spPr bwMode="auto">
          <a:xfrm>
            <a:off x="11239501" y="6557963"/>
            <a:ext cx="9017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Black" panose="020B0A04020102020204" pitchFamily="34" charset="0"/>
              </a:defRPr>
            </a:lvl1pPr>
          </a:lstStyle>
          <a:p>
            <a:pPr>
              <a:defRPr/>
            </a:pPr>
            <a:fld id="{D0B48B88-6B78-4284-ADC0-7F45DE903C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37" r:id="rId1"/>
    <p:sldLayoutId id="2147483818" r:id="rId2"/>
    <p:sldLayoutId id="2147483819" r:id="rId3"/>
    <p:sldLayoutId id="2147483820" r:id="rId4"/>
    <p:sldLayoutId id="2147483821" r:id="rId5"/>
    <p:sldLayoutId id="2147483838" r:id="rId6"/>
    <p:sldLayoutId id="2147483839" r:id="rId7"/>
    <p:sldLayoutId id="2147483822" r:id="rId8"/>
    <p:sldLayoutId id="2147483823" r:id="rId9"/>
    <p:sldLayoutId id="2147483824" r:id="rId10"/>
    <p:sldLayoutId id="2147483825" r:id="rId11"/>
  </p:sldLayoutIdLst>
  <p:hf hdr="0" ftr="0" dt="0"/>
  <p:txStyles>
    <p:titleStyle>
      <a:lvl1pPr algn="ctr"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mj-lt"/>
          <a:ea typeface="+mj-ea"/>
          <a:cs typeface="+mj-cs"/>
        </a:defRPr>
      </a:lvl1pPr>
      <a:lvl2pPr algn="ctr"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2pPr>
      <a:lvl3pPr algn="ctr"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3pPr>
      <a:lvl4pPr algn="ctr"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4pPr>
      <a:lvl5pPr algn="ctr"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5pPr>
      <a:lvl6pPr marL="4572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6pPr>
      <a:lvl7pPr marL="9144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7pPr>
      <a:lvl8pPr marL="13716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8pPr>
      <a:lvl9pPr marL="18288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9pPr>
    </p:titleStyle>
    <p:bodyStyle>
      <a:lvl1pPr marL="228600" indent="-228600" algn="l" rtl="0" eaLnBrk="0" fontAlgn="base" hangingPunct="0">
        <a:lnSpc>
          <a:spcPct val="90000"/>
        </a:lnSpc>
        <a:spcBef>
          <a:spcPct val="50000"/>
        </a:spcBef>
        <a:spcAft>
          <a:spcPct val="0"/>
        </a:spcAft>
        <a:buClr>
          <a:srgbClr val="C59307"/>
        </a:buClr>
        <a:buFont typeface="Wingdings" panose="05000000000000000000" pitchFamily="2" charset="2"/>
        <a:buChar char="Ø"/>
        <a:defRPr sz="2800" b="1">
          <a:solidFill>
            <a:schemeClr val="tx1"/>
          </a:solidFill>
          <a:effectLst>
            <a:outerShdw blurRad="38100" dist="38100" dir="2700000" algn="tl">
              <a:srgbClr val="C0C0C0"/>
            </a:outerShdw>
          </a:effectLst>
          <a:latin typeface="+mn-lt"/>
          <a:ea typeface="+mn-ea"/>
          <a:cs typeface="+mn-cs"/>
        </a:defRPr>
      </a:lvl1pPr>
      <a:lvl2pPr marL="571500" indent="-228600" algn="l" rtl="0" eaLnBrk="0" fontAlgn="base" hangingPunct="0">
        <a:lnSpc>
          <a:spcPct val="90000"/>
        </a:lnSpc>
        <a:spcBef>
          <a:spcPct val="50000"/>
        </a:spcBef>
        <a:spcAft>
          <a:spcPct val="0"/>
        </a:spcAft>
        <a:buClr>
          <a:srgbClr val="C59307"/>
        </a:buClr>
        <a:buFont typeface="Wingdings" panose="05000000000000000000" pitchFamily="2" charset="2"/>
        <a:buChar char="§"/>
        <a:defRPr sz="2300" b="1">
          <a:solidFill>
            <a:schemeClr val="tx1"/>
          </a:solidFill>
          <a:effectLst>
            <a:outerShdw blurRad="38100" dist="38100" dir="2700000" algn="tl">
              <a:srgbClr val="C0C0C0"/>
            </a:outerShdw>
          </a:effectLst>
          <a:latin typeface="+mn-lt"/>
        </a:defRPr>
      </a:lvl2pPr>
      <a:lvl3pPr marL="914400" indent="-228600" algn="l" rtl="0" eaLnBrk="0" fontAlgn="base" hangingPunct="0">
        <a:lnSpc>
          <a:spcPct val="90000"/>
        </a:lnSpc>
        <a:spcBef>
          <a:spcPct val="50000"/>
        </a:spcBef>
        <a:spcAft>
          <a:spcPct val="0"/>
        </a:spcAft>
        <a:buClr>
          <a:srgbClr val="C59307"/>
        </a:buClr>
        <a:buFont typeface="Arial" panose="020B0604020202020204" pitchFamily="34" charset="0"/>
        <a:buChar char="•"/>
        <a:defRPr sz="2000" b="1">
          <a:solidFill>
            <a:schemeClr val="tx1"/>
          </a:solidFill>
          <a:effectLst>
            <a:outerShdw blurRad="38100" dist="38100" dir="2700000" algn="tl">
              <a:srgbClr val="C0C0C0"/>
            </a:outerShdw>
          </a:effectLst>
          <a:latin typeface="+mn-lt"/>
        </a:defRPr>
      </a:lvl3pPr>
      <a:lvl4pPr marL="1257300" indent="-228600" algn="l" rtl="0" eaLnBrk="0" fontAlgn="base" hangingPunct="0">
        <a:lnSpc>
          <a:spcPct val="90000"/>
        </a:lnSpc>
        <a:spcBef>
          <a:spcPct val="50000"/>
        </a:spcBef>
        <a:spcAft>
          <a:spcPct val="0"/>
        </a:spcAft>
        <a:buClr>
          <a:srgbClr val="C59307"/>
        </a:buClr>
        <a:buFont typeface="Arial" panose="020B0604020202020204" pitchFamily="34" charset="0"/>
        <a:buChar char="•"/>
        <a:defRPr b="1">
          <a:solidFill>
            <a:schemeClr val="tx1"/>
          </a:solidFill>
          <a:effectLst>
            <a:outerShdw blurRad="38100" dist="38100" dir="2700000" algn="tl">
              <a:srgbClr val="C0C0C0"/>
            </a:outerShdw>
          </a:effectLst>
          <a:latin typeface="+mn-lt"/>
        </a:defRPr>
      </a:lvl4pPr>
      <a:lvl5pPr marL="1600200" indent="-228600" algn="l" rtl="0" eaLnBrk="0" fontAlgn="base" hangingPunct="0">
        <a:lnSpc>
          <a:spcPct val="90000"/>
        </a:lnSpc>
        <a:spcBef>
          <a:spcPct val="50000"/>
        </a:spcBef>
        <a:spcAft>
          <a:spcPct val="0"/>
        </a:spcAft>
        <a:buClr>
          <a:srgbClr val="C59307"/>
        </a:buClr>
        <a:buFont typeface="Arial" panose="020B0604020202020204" pitchFamily="34" charset="0"/>
        <a:buChar char="•"/>
        <a:defRPr sz="1600" b="1">
          <a:solidFill>
            <a:schemeClr val="tx1"/>
          </a:solidFill>
          <a:effectLst>
            <a:outerShdw blurRad="38100" dist="38100" dir="2700000" algn="tl">
              <a:srgbClr val="C0C0C0"/>
            </a:outerShdw>
          </a:effectLst>
          <a:latin typeface="+mn-lt"/>
        </a:defRPr>
      </a:lvl5pPr>
      <a:lvl6pPr marL="20574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6pPr>
      <a:lvl7pPr marL="25146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7pPr>
      <a:lvl8pPr marL="29718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8pPr>
      <a:lvl9pPr marL="34290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64180D6-A995-4BF5-A472-79AF4D555DB3}"/>
              </a:ext>
            </a:extLst>
          </p:cNvPr>
          <p:cNvSpPr>
            <a:spLocks noGrp="1" noChangeArrowheads="1"/>
          </p:cNvSpPr>
          <p:nvPr>
            <p:ph type="title"/>
          </p:nvPr>
        </p:nvSpPr>
        <p:spPr bwMode="auto">
          <a:xfrm>
            <a:off x="1466852" y="298451"/>
            <a:ext cx="10458449" cy="644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6" name="Rectangle 4">
            <a:extLst>
              <a:ext uri="{FF2B5EF4-FFF2-40B4-BE49-F238E27FC236}">
                <a16:creationId xmlns:a16="http://schemas.microsoft.com/office/drawing/2014/main" id="{0D455B02-39DB-46D1-9E16-5279E35E87CE}"/>
              </a:ext>
            </a:extLst>
          </p:cNvPr>
          <p:cNvSpPr>
            <a:spLocks noGrp="1" noChangeArrowheads="1"/>
          </p:cNvSpPr>
          <p:nvPr>
            <p:ph type="sldNum" sz="quarter" idx="4"/>
          </p:nvPr>
        </p:nvSpPr>
        <p:spPr bwMode="auto">
          <a:xfrm>
            <a:off x="11239501" y="6557963"/>
            <a:ext cx="9017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Black" panose="020B0A04020102020204" pitchFamily="34" charset="0"/>
              </a:defRPr>
            </a:lvl1pPr>
          </a:lstStyle>
          <a:p>
            <a:pPr>
              <a:defRPr/>
            </a:pPr>
            <a:fld id="{B6011FE6-0212-4A45-8741-3697E8361B9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hdr="0" ftr="0" dt="0"/>
  <p:txStyles>
    <p:titleStyle>
      <a:lvl1pPr algn="l"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mj-lt"/>
          <a:ea typeface="+mj-ea"/>
          <a:cs typeface="+mj-cs"/>
        </a:defRPr>
      </a:lvl1pPr>
      <a:lvl2pPr algn="l"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2pPr>
      <a:lvl3pPr algn="l"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3pPr>
      <a:lvl4pPr algn="l"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4pPr>
      <a:lvl5pPr algn="l"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5pPr>
      <a:lvl6pPr marL="4572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6pPr>
      <a:lvl7pPr marL="9144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7pPr>
      <a:lvl8pPr marL="13716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8pPr>
      <a:lvl9pPr marL="18288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9pPr>
    </p:titleStyle>
    <p:bodyStyle>
      <a:lvl1pPr marL="342900" indent="-342900" algn="l" rtl="0" eaLnBrk="0" fontAlgn="base" hangingPunct="0">
        <a:lnSpc>
          <a:spcPct val="90000"/>
        </a:lnSpc>
        <a:spcBef>
          <a:spcPct val="50000"/>
        </a:spcBef>
        <a:spcAft>
          <a:spcPct val="0"/>
        </a:spcAft>
        <a:buClr>
          <a:srgbClr val="C59307"/>
        </a:buClr>
        <a:buFont typeface="Wingdings" panose="05000000000000000000" pitchFamily="2" charset="2"/>
        <a:buChar char="§"/>
        <a:defRPr sz="25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90000"/>
        </a:lnSpc>
        <a:spcBef>
          <a:spcPct val="50000"/>
        </a:spcBef>
        <a:spcAft>
          <a:spcPct val="0"/>
        </a:spcAft>
        <a:buClr>
          <a:srgbClr val="C59307"/>
        </a:buClr>
        <a:buChar char="•"/>
        <a:defRPr sz="2300" b="1">
          <a:solidFill>
            <a:schemeClr val="tx1"/>
          </a:solidFill>
          <a:effectLst>
            <a:outerShdw blurRad="38100" dist="38100" dir="2700000" algn="tl">
              <a:srgbClr val="C0C0C0"/>
            </a:outerShdw>
          </a:effectLst>
          <a:latin typeface="+mn-lt"/>
        </a:defRPr>
      </a:lvl2pPr>
      <a:lvl3pPr marL="1143000" indent="-228600" algn="l" rtl="0" eaLnBrk="0" fontAlgn="base" hangingPunct="0">
        <a:lnSpc>
          <a:spcPct val="90000"/>
        </a:lnSpc>
        <a:spcBef>
          <a:spcPct val="50000"/>
        </a:spcBef>
        <a:spcAft>
          <a:spcPct val="0"/>
        </a:spcAft>
        <a:buClr>
          <a:srgbClr val="C59307"/>
        </a:buClr>
        <a:buChar char="•"/>
        <a:defRPr sz="2100" b="1">
          <a:solidFill>
            <a:schemeClr val="tx1"/>
          </a:solidFill>
          <a:effectLst>
            <a:outerShdw blurRad="38100" dist="38100" dir="2700000" algn="tl">
              <a:srgbClr val="C0C0C0"/>
            </a:outerShdw>
          </a:effectLst>
          <a:latin typeface="+mn-lt"/>
        </a:defRPr>
      </a:lvl3pPr>
      <a:lvl4pPr marL="1600200" indent="-228600" algn="l" rtl="0" eaLnBrk="0" fontAlgn="base" hangingPunct="0">
        <a:lnSpc>
          <a:spcPct val="90000"/>
        </a:lnSpc>
        <a:spcBef>
          <a:spcPct val="50000"/>
        </a:spcBef>
        <a:spcAft>
          <a:spcPct val="0"/>
        </a:spcAft>
        <a:buClr>
          <a:srgbClr val="C59307"/>
        </a:buClr>
        <a:buChar char="–"/>
        <a:defRPr sz="1900" b="1">
          <a:solidFill>
            <a:schemeClr val="tx1"/>
          </a:solidFill>
          <a:effectLst>
            <a:outerShdw blurRad="38100" dist="38100" dir="2700000" algn="tl">
              <a:srgbClr val="C0C0C0"/>
            </a:outerShdw>
          </a:effectLst>
          <a:latin typeface="+mn-lt"/>
        </a:defRPr>
      </a:lvl4pPr>
      <a:lvl5pPr marL="2057400" indent="-228600" algn="l" rtl="0" eaLnBrk="0" fontAlgn="base" hangingPunct="0">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5pPr>
      <a:lvl6pPr marL="25146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6pPr>
      <a:lvl7pPr marL="29718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7pPr>
      <a:lvl8pPr marL="34290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8pPr>
      <a:lvl9pPr marL="38862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sfwmd.gov/sites/default/files/documents/CPA_Methodology_Overview.pdf"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s://conference.ifas.ufl.edu/waterinstitute/documents/Presentations/Oral/Session%2032/1320_Khare_CPA%20Methodology%20Implementation_YKetal_UFWISymp_2024_R1.pdf" TargetMode="External"/><Relationship Id="rId4" Type="http://schemas.openxmlformats.org/officeDocument/2006/relationships/hyperlink" Target="https://www.sfwmd.gov/documents-by-tag/dparesult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pc.ncep.noaa.gov/products/analysis_monitoring/enso_advisory/strengths/index.php" TargetMode="External"/><Relationship Id="rId2" Type="http://schemas.openxmlformats.org/officeDocument/2006/relationships/hyperlink" Target="https://www.cpc.ncep.noaa.gov/products/forecasts/" TargetMode="External"/><Relationship Id="rId1" Type="http://schemas.openxmlformats.org/officeDocument/2006/relationships/slideLayout" Target="../slideLayouts/slideLayout2.xml"/><Relationship Id="rId4" Type="http://schemas.openxmlformats.org/officeDocument/2006/relationships/hyperlink" Target="https://www.sfwmd.gov/sites/default/files/documents/PreferredScenario_Overview.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D338FA20-3B9C-404D-99F0-A13CC4F240A1}"/>
              </a:ext>
            </a:extLst>
          </p:cNvPr>
          <p:cNvSpPr>
            <a:spLocks noGrp="1" noChangeArrowheads="1"/>
          </p:cNvSpPr>
          <p:nvPr>
            <p:ph type="ctrTitle"/>
          </p:nvPr>
        </p:nvSpPr>
        <p:spPr/>
        <p:txBody>
          <a:bodyPr/>
          <a:lstStyle/>
          <a:p>
            <a:pPr eaLnBrk="1" hangingPunct="1"/>
            <a:r>
              <a:rPr lang="en-US" sz="2500" dirty="0"/>
              <a:t>May 2025: Conditional Positional Analysis (CPA) Implementation – LOSOM Recovery Operations</a:t>
            </a:r>
            <a:endParaRPr lang="en-US" altLang="en-US" sz="2500" dirty="0"/>
          </a:p>
        </p:txBody>
      </p:sp>
      <p:sp>
        <p:nvSpPr>
          <p:cNvPr id="8195" name="Rectangle 5">
            <a:extLst>
              <a:ext uri="{FF2B5EF4-FFF2-40B4-BE49-F238E27FC236}">
                <a16:creationId xmlns:a16="http://schemas.microsoft.com/office/drawing/2014/main" id="{A0E984E9-7D06-4FD8-AC98-684E5D2A2EEB}"/>
              </a:ext>
            </a:extLst>
          </p:cNvPr>
          <p:cNvSpPr>
            <a:spLocks noGrp="1" noChangeArrowheads="1"/>
          </p:cNvSpPr>
          <p:nvPr>
            <p:ph type="subTitle" idx="1"/>
          </p:nvPr>
        </p:nvSpPr>
        <p:spPr/>
        <p:txBody>
          <a:bodyPr anchor="b"/>
          <a:lstStyle/>
          <a:p>
            <a:pPr algn="r">
              <a:spcAft>
                <a:spcPts val="600"/>
              </a:spcAft>
            </a:pPr>
            <a:r>
              <a:rPr lang="en-US" sz="1400" dirty="0"/>
              <a:t>Water Resources &amp; Systems Modeling Bureau, Systems Modeling Unit</a:t>
            </a:r>
          </a:p>
          <a:p>
            <a:pPr algn="r"/>
            <a:r>
              <a:rPr lang="en-US" sz="1400" dirty="0"/>
              <a:t>SFWMD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hart, histogram&#10;&#10;AI-generated content may be incorrect.">
            <a:extLst>
              <a:ext uri="{FF2B5EF4-FFF2-40B4-BE49-F238E27FC236}">
                <a16:creationId xmlns:a16="http://schemas.microsoft.com/office/drawing/2014/main" id="{7C20EFA9-FCBC-CD1D-E087-380C93220D10}"/>
              </a:ext>
            </a:extLst>
          </p:cNvPr>
          <p:cNvPicPr>
            <a:picLocks noChangeAspect="1"/>
          </p:cNvPicPr>
          <p:nvPr/>
        </p:nvPicPr>
        <p:blipFill>
          <a:blip r:embed="rId2">
            <a:extLst>
              <a:ext uri="{28A0092B-C50C-407E-A947-70E740481C1C}">
                <a14:useLocalDpi xmlns:a14="http://schemas.microsoft.com/office/drawing/2010/main" val="0"/>
              </a:ext>
            </a:extLst>
          </a:blip>
          <a:srcRect l="3316" b="9607"/>
          <a:stretch/>
        </p:blipFill>
        <p:spPr>
          <a:xfrm>
            <a:off x="6136331" y="1774793"/>
            <a:ext cx="6055669" cy="4247849"/>
          </a:xfrm>
          <a:prstGeom prst="rect">
            <a:avLst/>
          </a:prstGeom>
        </p:spPr>
      </p:pic>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dirty="0"/>
              <a:t>May 2025 CPA: WCA1 3 Gage Avg.</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10</a:t>
            </a:fld>
            <a:endParaRPr lang="en-US" altLang="en-US"/>
          </a:p>
        </p:txBody>
      </p:sp>
      <p:sp>
        <p:nvSpPr>
          <p:cNvPr id="10" name="TextBox 9">
            <a:extLst>
              <a:ext uri="{FF2B5EF4-FFF2-40B4-BE49-F238E27FC236}">
                <a16:creationId xmlns:a16="http://schemas.microsoft.com/office/drawing/2014/main" id="{2DCBBC74-69FB-C96F-DC07-01DE2FD3DAA2}"/>
              </a:ext>
            </a:extLst>
          </p:cNvPr>
          <p:cNvSpPr txBox="1"/>
          <p:nvPr/>
        </p:nvSpPr>
        <p:spPr>
          <a:xfrm>
            <a:off x="1956684" y="1235170"/>
            <a:ext cx="2091193" cy="338554"/>
          </a:xfrm>
          <a:prstGeom prst="rect">
            <a:avLst/>
          </a:prstGeom>
          <a:noFill/>
        </p:spPr>
        <p:txBody>
          <a:bodyPr wrap="square" rtlCol="0">
            <a:spAutoFit/>
          </a:bodyPr>
          <a:lstStyle/>
          <a:p>
            <a:pPr algn="ctr"/>
            <a:r>
              <a:rPr lang="en-US" sz="1600" b="1" dirty="0"/>
              <a:t>CPC</a:t>
            </a:r>
          </a:p>
        </p:txBody>
      </p:sp>
      <p:sp>
        <p:nvSpPr>
          <p:cNvPr id="11" name="TextBox 10">
            <a:extLst>
              <a:ext uri="{FF2B5EF4-FFF2-40B4-BE49-F238E27FC236}">
                <a16:creationId xmlns:a16="http://schemas.microsoft.com/office/drawing/2014/main" id="{BE64E6C9-E572-DA56-C8EE-59C456C69910}"/>
              </a:ext>
            </a:extLst>
          </p:cNvPr>
          <p:cNvSpPr txBox="1"/>
          <p:nvPr/>
        </p:nvSpPr>
        <p:spPr>
          <a:xfrm>
            <a:off x="8073003" y="1235771"/>
            <a:ext cx="2091193" cy="338554"/>
          </a:xfrm>
          <a:prstGeom prst="rect">
            <a:avLst/>
          </a:prstGeom>
          <a:noFill/>
        </p:spPr>
        <p:txBody>
          <a:bodyPr wrap="square" rtlCol="0">
            <a:spAutoFit/>
          </a:bodyPr>
          <a:lstStyle/>
          <a:p>
            <a:pPr algn="ctr"/>
            <a:r>
              <a:rPr lang="en-US" sz="1600" b="1" dirty="0" err="1"/>
              <a:t>PrefSce</a:t>
            </a:r>
            <a:endParaRPr lang="en-US" sz="1600" b="1" dirty="0"/>
          </a:p>
        </p:txBody>
      </p:sp>
      <p:sp>
        <p:nvSpPr>
          <p:cNvPr id="4" name="TextBox 3">
            <a:extLst>
              <a:ext uri="{FF2B5EF4-FFF2-40B4-BE49-F238E27FC236}">
                <a16:creationId xmlns:a16="http://schemas.microsoft.com/office/drawing/2014/main" id="{02FFB0F2-BD0C-F95B-CD70-7F29DACCD38A}"/>
              </a:ext>
            </a:extLst>
          </p:cNvPr>
          <p:cNvSpPr txBox="1"/>
          <p:nvPr/>
        </p:nvSpPr>
        <p:spPr>
          <a:xfrm>
            <a:off x="2133601" y="6297758"/>
            <a:ext cx="822959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i="1" dirty="0">
                <a:solidFill>
                  <a:schemeClr val="bg1">
                    <a:lumMod val="65000"/>
                  </a:schemeClr>
                </a:solidFill>
              </a:rPr>
              <a:t>Secondary vertical axis shows stages in NAVD88. These stages are based on Agreed Upon Regulation Schedule Conversion Offsets between NGVD29 and NAVD88 (1.5 ft for WCA1).</a:t>
            </a:r>
          </a:p>
        </p:txBody>
      </p:sp>
      <p:pic>
        <p:nvPicPr>
          <p:cNvPr id="7" name="Picture 6" descr="Chart, histogram&#10;&#10;AI-generated content may be incorrect.">
            <a:extLst>
              <a:ext uri="{FF2B5EF4-FFF2-40B4-BE49-F238E27FC236}">
                <a16:creationId xmlns:a16="http://schemas.microsoft.com/office/drawing/2014/main" id="{C008FC79-42B8-00D3-2912-5BE2568C9CFD}"/>
              </a:ext>
            </a:extLst>
          </p:cNvPr>
          <p:cNvPicPr>
            <a:picLocks noChangeAspect="1"/>
          </p:cNvPicPr>
          <p:nvPr/>
        </p:nvPicPr>
        <p:blipFill>
          <a:blip r:embed="rId3">
            <a:extLst>
              <a:ext uri="{28A0092B-C50C-407E-A947-70E740481C1C}">
                <a14:useLocalDpi xmlns:a14="http://schemas.microsoft.com/office/drawing/2010/main" val="0"/>
              </a:ext>
            </a:extLst>
          </a:blip>
          <a:srcRect l="3316" b="9932"/>
          <a:stretch/>
        </p:blipFill>
        <p:spPr>
          <a:xfrm>
            <a:off x="1" y="1726164"/>
            <a:ext cx="6136330" cy="4288934"/>
          </a:xfrm>
          <a:prstGeom prst="rect">
            <a:avLst/>
          </a:prstGeom>
        </p:spPr>
      </p:pic>
    </p:spTree>
    <p:extLst>
      <p:ext uri="{BB962C8B-B14F-4D97-AF65-F5344CB8AC3E}">
        <p14:creationId xmlns:p14="http://schemas.microsoft.com/office/powerpoint/2010/main" val="2845798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dirty="0"/>
              <a:t>May 2025 CPA: WCA1 Site 8-C</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11</a:t>
            </a:fld>
            <a:endParaRPr lang="en-US" altLang="en-US"/>
          </a:p>
        </p:txBody>
      </p:sp>
      <p:sp>
        <p:nvSpPr>
          <p:cNvPr id="10" name="TextBox 9">
            <a:extLst>
              <a:ext uri="{FF2B5EF4-FFF2-40B4-BE49-F238E27FC236}">
                <a16:creationId xmlns:a16="http://schemas.microsoft.com/office/drawing/2014/main" id="{2DCBBC74-69FB-C96F-DC07-01DE2FD3DAA2}"/>
              </a:ext>
            </a:extLst>
          </p:cNvPr>
          <p:cNvSpPr txBox="1"/>
          <p:nvPr/>
        </p:nvSpPr>
        <p:spPr>
          <a:xfrm>
            <a:off x="1923264" y="1235015"/>
            <a:ext cx="2091193" cy="338554"/>
          </a:xfrm>
          <a:prstGeom prst="rect">
            <a:avLst/>
          </a:prstGeom>
          <a:noFill/>
        </p:spPr>
        <p:txBody>
          <a:bodyPr wrap="square" rtlCol="0">
            <a:spAutoFit/>
          </a:bodyPr>
          <a:lstStyle/>
          <a:p>
            <a:pPr algn="ctr"/>
            <a:r>
              <a:rPr lang="en-US" sz="1600" b="1" dirty="0"/>
              <a:t>CPC</a:t>
            </a:r>
          </a:p>
        </p:txBody>
      </p:sp>
      <p:sp>
        <p:nvSpPr>
          <p:cNvPr id="11" name="TextBox 10">
            <a:extLst>
              <a:ext uri="{FF2B5EF4-FFF2-40B4-BE49-F238E27FC236}">
                <a16:creationId xmlns:a16="http://schemas.microsoft.com/office/drawing/2014/main" id="{BE64E6C9-E572-DA56-C8EE-59C456C69910}"/>
              </a:ext>
            </a:extLst>
          </p:cNvPr>
          <p:cNvSpPr txBox="1"/>
          <p:nvPr/>
        </p:nvSpPr>
        <p:spPr>
          <a:xfrm>
            <a:off x="8123804" y="1235015"/>
            <a:ext cx="2091193" cy="338554"/>
          </a:xfrm>
          <a:prstGeom prst="rect">
            <a:avLst/>
          </a:prstGeom>
          <a:noFill/>
        </p:spPr>
        <p:txBody>
          <a:bodyPr wrap="square" rtlCol="0">
            <a:spAutoFit/>
          </a:bodyPr>
          <a:lstStyle/>
          <a:p>
            <a:pPr algn="ctr"/>
            <a:r>
              <a:rPr lang="en-US" sz="1600" b="1" dirty="0" err="1"/>
              <a:t>PrefSce</a:t>
            </a:r>
            <a:endParaRPr lang="en-US" sz="1600" b="1" dirty="0"/>
          </a:p>
        </p:txBody>
      </p:sp>
      <p:sp>
        <p:nvSpPr>
          <p:cNvPr id="4" name="TextBox 3">
            <a:extLst>
              <a:ext uri="{FF2B5EF4-FFF2-40B4-BE49-F238E27FC236}">
                <a16:creationId xmlns:a16="http://schemas.microsoft.com/office/drawing/2014/main" id="{02FFB0F2-BD0C-F95B-CD70-7F29DACCD38A}"/>
              </a:ext>
            </a:extLst>
          </p:cNvPr>
          <p:cNvSpPr txBox="1"/>
          <p:nvPr/>
        </p:nvSpPr>
        <p:spPr>
          <a:xfrm>
            <a:off x="2133601" y="6297758"/>
            <a:ext cx="822959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i="1" dirty="0">
                <a:solidFill>
                  <a:schemeClr val="bg1">
                    <a:lumMod val="65000"/>
                  </a:schemeClr>
                </a:solidFill>
              </a:rPr>
              <a:t>Secondary vertical axis shows stages in NAVD88. These stages are based on Agreed Upon Regulation Schedule Conversion Offsets between NGVD29 and NAVD88 (1.5 ft for WCA1).</a:t>
            </a:r>
          </a:p>
        </p:txBody>
      </p:sp>
      <p:pic>
        <p:nvPicPr>
          <p:cNvPr id="6" name="Picture 5" descr="Chart, histogram&#10;&#10;AI-generated content may be incorrect.">
            <a:extLst>
              <a:ext uri="{FF2B5EF4-FFF2-40B4-BE49-F238E27FC236}">
                <a16:creationId xmlns:a16="http://schemas.microsoft.com/office/drawing/2014/main" id="{85BEEDCA-83A6-C16F-92C7-91EAABF49DF2}"/>
              </a:ext>
            </a:extLst>
          </p:cNvPr>
          <p:cNvPicPr>
            <a:picLocks noChangeAspect="1"/>
          </p:cNvPicPr>
          <p:nvPr/>
        </p:nvPicPr>
        <p:blipFill>
          <a:blip r:embed="rId2">
            <a:extLst>
              <a:ext uri="{28A0092B-C50C-407E-A947-70E740481C1C}">
                <a14:useLocalDpi xmlns:a14="http://schemas.microsoft.com/office/drawing/2010/main" val="0"/>
              </a:ext>
            </a:extLst>
          </a:blip>
          <a:srcRect l="4349" b="10068"/>
          <a:stretch/>
        </p:blipFill>
        <p:spPr>
          <a:xfrm>
            <a:off x="0" y="1735494"/>
            <a:ext cx="6106153" cy="4307438"/>
          </a:xfrm>
          <a:prstGeom prst="rect">
            <a:avLst/>
          </a:prstGeom>
        </p:spPr>
      </p:pic>
      <p:pic>
        <p:nvPicPr>
          <p:cNvPr id="9" name="Picture 8" descr="Chart, histogram&#10;&#10;AI-generated content may be incorrect.">
            <a:extLst>
              <a:ext uri="{FF2B5EF4-FFF2-40B4-BE49-F238E27FC236}">
                <a16:creationId xmlns:a16="http://schemas.microsoft.com/office/drawing/2014/main" id="{DA32666A-7D11-21D6-6336-32098C63AF62}"/>
              </a:ext>
            </a:extLst>
          </p:cNvPr>
          <p:cNvPicPr>
            <a:picLocks noChangeAspect="1"/>
          </p:cNvPicPr>
          <p:nvPr/>
        </p:nvPicPr>
        <p:blipFill>
          <a:blip r:embed="rId3">
            <a:extLst>
              <a:ext uri="{28A0092B-C50C-407E-A947-70E740481C1C}">
                <a14:useLocalDpi xmlns:a14="http://schemas.microsoft.com/office/drawing/2010/main" val="0"/>
              </a:ext>
            </a:extLst>
          </a:blip>
          <a:srcRect l="4349" b="9660"/>
          <a:stretch/>
        </p:blipFill>
        <p:spPr>
          <a:xfrm>
            <a:off x="6106153" y="1735494"/>
            <a:ext cx="6085847" cy="4312599"/>
          </a:xfrm>
          <a:prstGeom prst="rect">
            <a:avLst/>
          </a:prstGeom>
        </p:spPr>
      </p:pic>
    </p:spTree>
    <p:extLst>
      <p:ext uri="{BB962C8B-B14F-4D97-AF65-F5344CB8AC3E}">
        <p14:creationId xmlns:p14="http://schemas.microsoft.com/office/powerpoint/2010/main" val="4157749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dirty="0"/>
              <a:t>May 2025 CPA: WCA2A Site 17</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12</a:t>
            </a:fld>
            <a:endParaRPr lang="en-US" altLang="en-US"/>
          </a:p>
        </p:txBody>
      </p:sp>
      <p:sp>
        <p:nvSpPr>
          <p:cNvPr id="10" name="TextBox 9">
            <a:extLst>
              <a:ext uri="{FF2B5EF4-FFF2-40B4-BE49-F238E27FC236}">
                <a16:creationId xmlns:a16="http://schemas.microsoft.com/office/drawing/2014/main" id="{2DCBBC74-69FB-C96F-DC07-01DE2FD3DAA2}"/>
              </a:ext>
            </a:extLst>
          </p:cNvPr>
          <p:cNvSpPr txBox="1"/>
          <p:nvPr/>
        </p:nvSpPr>
        <p:spPr>
          <a:xfrm>
            <a:off x="1941443" y="1235015"/>
            <a:ext cx="2091193" cy="338554"/>
          </a:xfrm>
          <a:prstGeom prst="rect">
            <a:avLst/>
          </a:prstGeom>
          <a:noFill/>
        </p:spPr>
        <p:txBody>
          <a:bodyPr wrap="square" rtlCol="0">
            <a:spAutoFit/>
          </a:bodyPr>
          <a:lstStyle/>
          <a:p>
            <a:pPr algn="ctr"/>
            <a:r>
              <a:rPr lang="en-US" sz="1600" b="1" dirty="0"/>
              <a:t>CPC</a:t>
            </a:r>
          </a:p>
        </p:txBody>
      </p:sp>
      <p:sp>
        <p:nvSpPr>
          <p:cNvPr id="11" name="TextBox 10">
            <a:extLst>
              <a:ext uri="{FF2B5EF4-FFF2-40B4-BE49-F238E27FC236}">
                <a16:creationId xmlns:a16="http://schemas.microsoft.com/office/drawing/2014/main" id="{BE64E6C9-E572-DA56-C8EE-59C456C69910}"/>
              </a:ext>
            </a:extLst>
          </p:cNvPr>
          <p:cNvSpPr txBox="1"/>
          <p:nvPr/>
        </p:nvSpPr>
        <p:spPr>
          <a:xfrm>
            <a:off x="8073003" y="1244562"/>
            <a:ext cx="2091193" cy="338554"/>
          </a:xfrm>
          <a:prstGeom prst="rect">
            <a:avLst/>
          </a:prstGeom>
          <a:noFill/>
        </p:spPr>
        <p:txBody>
          <a:bodyPr wrap="square" rtlCol="0">
            <a:spAutoFit/>
          </a:bodyPr>
          <a:lstStyle/>
          <a:p>
            <a:pPr algn="ctr"/>
            <a:r>
              <a:rPr lang="en-US" sz="1600" b="1" dirty="0" err="1"/>
              <a:t>PrefSce</a:t>
            </a:r>
            <a:endParaRPr lang="en-US" sz="1600" b="1" dirty="0"/>
          </a:p>
        </p:txBody>
      </p:sp>
      <p:sp>
        <p:nvSpPr>
          <p:cNvPr id="13" name="TextBox 12">
            <a:extLst>
              <a:ext uri="{FF2B5EF4-FFF2-40B4-BE49-F238E27FC236}">
                <a16:creationId xmlns:a16="http://schemas.microsoft.com/office/drawing/2014/main" id="{7B173912-E32D-3275-A10F-BA818251C283}"/>
              </a:ext>
            </a:extLst>
          </p:cNvPr>
          <p:cNvSpPr txBox="1"/>
          <p:nvPr/>
        </p:nvSpPr>
        <p:spPr>
          <a:xfrm>
            <a:off x="8699863" y="1799645"/>
            <a:ext cx="1098794" cy="307777"/>
          </a:xfrm>
          <a:prstGeom prst="rect">
            <a:avLst/>
          </a:prstGeom>
          <a:solidFill>
            <a:schemeClr val="bg1"/>
          </a:solidFill>
        </p:spPr>
        <p:txBody>
          <a:bodyPr wrap="square" rtlCol="0">
            <a:spAutoFit/>
          </a:bodyPr>
          <a:lstStyle/>
          <a:p>
            <a:r>
              <a:rPr lang="en-US" sz="1400" b="1" dirty="0"/>
              <a:t>WCA2Avg</a:t>
            </a:r>
          </a:p>
        </p:txBody>
      </p:sp>
      <p:sp>
        <p:nvSpPr>
          <p:cNvPr id="4" name="TextBox 3">
            <a:extLst>
              <a:ext uri="{FF2B5EF4-FFF2-40B4-BE49-F238E27FC236}">
                <a16:creationId xmlns:a16="http://schemas.microsoft.com/office/drawing/2014/main" id="{9080CE3B-242B-A61E-AE25-CCC1C1B3C1E9}"/>
              </a:ext>
            </a:extLst>
          </p:cNvPr>
          <p:cNvSpPr txBox="1"/>
          <p:nvPr/>
        </p:nvSpPr>
        <p:spPr>
          <a:xfrm>
            <a:off x="2133601" y="6297758"/>
            <a:ext cx="822959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i="1" dirty="0">
                <a:solidFill>
                  <a:schemeClr val="bg1">
                    <a:lumMod val="65000"/>
                  </a:schemeClr>
                </a:solidFill>
              </a:rPr>
              <a:t>Secondary vertical axis shows stages in NAVD88. These stages are based on Agreed Upon Regulation Schedule Conversion Offsets between NGVD29 and NAVD88 (1.5 ft for WCA2A).</a:t>
            </a:r>
          </a:p>
        </p:txBody>
      </p:sp>
      <p:pic>
        <p:nvPicPr>
          <p:cNvPr id="7" name="Picture 6" descr="Chart, histogram&#10;&#10;AI-generated content may be incorrect.">
            <a:extLst>
              <a:ext uri="{FF2B5EF4-FFF2-40B4-BE49-F238E27FC236}">
                <a16:creationId xmlns:a16="http://schemas.microsoft.com/office/drawing/2014/main" id="{F0BB5969-4DF5-28F6-1A4C-425C560067F4}"/>
              </a:ext>
            </a:extLst>
          </p:cNvPr>
          <p:cNvPicPr>
            <a:picLocks noChangeAspect="1"/>
          </p:cNvPicPr>
          <p:nvPr/>
        </p:nvPicPr>
        <p:blipFill>
          <a:blip r:embed="rId2">
            <a:extLst>
              <a:ext uri="{28A0092B-C50C-407E-A947-70E740481C1C}">
                <a14:useLocalDpi xmlns:a14="http://schemas.microsoft.com/office/drawing/2010/main" val="0"/>
              </a:ext>
            </a:extLst>
          </a:blip>
          <a:srcRect l="5493" b="9660"/>
          <a:stretch/>
        </p:blipFill>
        <p:spPr>
          <a:xfrm>
            <a:off x="-3021" y="1639102"/>
            <a:ext cx="6092366" cy="4369464"/>
          </a:xfrm>
          <a:prstGeom prst="rect">
            <a:avLst/>
          </a:prstGeom>
        </p:spPr>
      </p:pic>
      <p:pic>
        <p:nvPicPr>
          <p:cNvPr id="12" name="Picture 11" descr="Chart, histogram&#10;&#10;AI-generated content may be incorrect.">
            <a:extLst>
              <a:ext uri="{FF2B5EF4-FFF2-40B4-BE49-F238E27FC236}">
                <a16:creationId xmlns:a16="http://schemas.microsoft.com/office/drawing/2014/main" id="{31B58EBE-CD96-63E9-47EC-8B3A92C0836D}"/>
              </a:ext>
            </a:extLst>
          </p:cNvPr>
          <p:cNvPicPr>
            <a:picLocks noChangeAspect="1"/>
          </p:cNvPicPr>
          <p:nvPr/>
        </p:nvPicPr>
        <p:blipFill>
          <a:blip r:embed="rId3">
            <a:extLst>
              <a:ext uri="{28A0092B-C50C-407E-A947-70E740481C1C}">
                <a14:useLocalDpi xmlns:a14="http://schemas.microsoft.com/office/drawing/2010/main" val="0"/>
              </a:ext>
            </a:extLst>
          </a:blip>
          <a:srcRect l="5493" b="9932"/>
          <a:stretch/>
        </p:blipFill>
        <p:spPr>
          <a:xfrm>
            <a:off x="6096000" y="1639101"/>
            <a:ext cx="6110774" cy="4369465"/>
          </a:xfrm>
          <a:prstGeom prst="rect">
            <a:avLst/>
          </a:prstGeom>
        </p:spPr>
      </p:pic>
    </p:spTree>
    <p:extLst>
      <p:ext uri="{BB962C8B-B14F-4D97-AF65-F5344CB8AC3E}">
        <p14:creationId xmlns:p14="http://schemas.microsoft.com/office/powerpoint/2010/main" val="1015668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10;&#10;AI-generated content may be incorrect.">
            <a:extLst>
              <a:ext uri="{FF2B5EF4-FFF2-40B4-BE49-F238E27FC236}">
                <a16:creationId xmlns:a16="http://schemas.microsoft.com/office/drawing/2014/main" id="{3050EB23-C7D2-C131-0D55-85A529753C1E}"/>
              </a:ext>
            </a:extLst>
          </p:cNvPr>
          <p:cNvPicPr>
            <a:picLocks noChangeAspect="1"/>
          </p:cNvPicPr>
          <p:nvPr/>
        </p:nvPicPr>
        <p:blipFill>
          <a:blip r:embed="rId2">
            <a:extLst>
              <a:ext uri="{28A0092B-C50C-407E-A947-70E740481C1C}">
                <a14:useLocalDpi xmlns:a14="http://schemas.microsoft.com/office/drawing/2010/main" val="0"/>
              </a:ext>
            </a:extLst>
          </a:blip>
          <a:srcRect l="5664" b="9796"/>
          <a:stretch/>
        </p:blipFill>
        <p:spPr>
          <a:xfrm>
            <a:off x="6194714" y="1865607"/>
            <a:ext cx="5996398" cy="4301927"/>
          </a:xfrm>
          <a:prstGeom prst="rect">
            <a:avLst/>
          </a:prstGeom>
        </p:spPr>
      </p:pic>
      <p:pic>
        <p:nvPicPr>
          <p:cNvPr id="6" name="Picture 5" descr="Chart&#10;&#10;AI-generated content may be incorrect.">
            <a:extLst>
              <a:ext uri="{FF2B5EF4-FFF2-40B4-BE49-F238E27FC236}">
                <a16:creationId xmlns:a16="http://schemas.microsoft.com/office/drawing/2014/main" id="{239B60F6-AE4C-45A3-68EE-AADF38BB10E7}"/>
              </a:ext>
            </a:extLst>
          </p:cNvPr>
          <p:cNvPicPr>
            <a:picLocks noChangeAspect="1"/>
          </p:cNvPicPr>
          <p:nvPr/>
        </p:nvPicPr>
        <p:blipFill>
          <a:blip r:embed="rId3">
            <a:extLst>
              <a:ext uri="{28A0092B-C50C-407E-A947-70E740481C1C}">
                <a14:useLocalDpi xmlns:a14="http://schemas.microsoft.com/office/drawing/2010/main" val="0"/>
              </a:ext>
            </a:extLst>
          </a:blip>
          <a:srcRect l="5868" b="9387"/>
          <a:stretch/>
        </p:blipFill>
        <p:spPr>
          <a:xfrm>
            <a:off x="0" y="1799645"/>
            <a:ext cx="6194714" cy="4473994"/>
          </a:xfrm>
          <a:prstGeom prst="rect">
            <a:avLst/>
          </a:prstGeom>
        </p:spPr>
      </p:pic>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dirty="0"/>
              <a:t>May 2025 CPA: WCA2A S11B_H</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13</a:t>
            </a:fld>
            <a:endParaRPr lang="en-US" altLang="en-US"/>
          </a:p>
        </p:txBody>
      </p:sp>
      <p:sp>
        <p:nvSpPr>
          <p:cNvPr id="10" name="TextBox 9">
            <a:extLst>
              <a:ext uri="{FF2B5EF4-FFF2-40B4-BE49-F238E27FC236}">
                <a16:creationId xmlns:a16="http://schemas.microsoft.com/office/drawing/2014/main" id="{2DCBBC74-69FB-C96F-DC07-01DE2FD3DAA2}"/>
              </a:ext>
            </a:extLst>
          </p:cNvPr>
          <p:cNvSpPr txBox="1"/>
          <p:nvPr/>
        </p:nvSpPr>
        <p:spPr>
          <a:xfrm>
            <a:off x="1897143" y="1263086"/>
            <a:ext cx="2091193" cy="338554"/>
          </a:xfrm>
          <a:prstGeom prst="rect">
            <a:avLst/>
          </a:prstGeom>
          <a:noFill/>
        </p:spPr>
        <p:txBody>
          <a:bodyPr wrap="square" rtlCol="0">
            <a:spAutoFit/>
          </a:bodyPr>
          <a:lstStyle/>
          <a:p>
            <a:pPr algn="ctr"/>
            <a:r>
              <a:rPr lang="en-US" sz="1600" b="1" dirty="0"/>
              <a:t>CPC</a:t>
            </a:r>
          </a:p>
        </p:txBody>
      </p:sp>
      <p:sp>
        <p:nvSpPr>
          <p:cNvPr id="11" name="TextBox 10">
            <a:extLst>
              <a:ext uri="{FF2B5EF4-FFF2-40B4-BE49-F238E27FC236}">
                <a16:creationId xmlns:a16="http://schemas.microsoft.com/office/drawing/2014/main" id="{BE64E6C9-E572-DA56-C8EE-59C456C69910}"/>
              </a:ext>
            </a:extLst>
          </p:cNvPr>
          <p:cNvSpPr txBox="1"/>
          <p:nvPr/>
        </p:nvSpPr>
        <p:spPr>
          <a:xfrm>
            <a:off x="8159363" y="1235015"/>
            <a:ext cx="2091193" cy="338554"/>
          </a:xfrm>
          <a:prstGeom prst="rect">
            <a:avLst/>
          </a:prstGeom>
          <a:noFill/>
        </p:spPr>
        <p:txBody>
          <a:bodyPr wrap="square" rtlCol="0">
            <a:spAutoFit/>
          </a:bodyPr>
          <a:lstStyle/>
          <a:p>
            <a:pPr algn="ctr"/>
            <a:r>
              <a:rPr lang="en-US" sz="1600" b="1" dirty="0"/>
              <a:t>PrefSce</a:t>
            </a:r>
          </a:p>
        </p:txBody>
      </p:sp>
      <p:sp>
        <p:nvSpPr>
          <p:cNvPr id="12" name="TextBox 11">
            <a:extLst>
              <a:ext uri="{FF2B5EF4-FFF2-40B4-BE49-F238E27FC236}">
                <a16:creationId xmlns:a16="http://schemas.microsoft.com/office/drawing/2014/main" id="{CB807F12-1439-D61D-4C06-88340CA0565C}"/>
              </a:ext>
            </a:extLst>
          </p:cNvPr>
          <p:cNvSpPr txBox="1"/>
          <p:nvPr/>
        </p:nvSpPr>
        <p:spPr>
          <a:xfrm>
            <a:off x="2393343" y="1799645"/>
            <a:ext cx="1098794" cy="307777"/>
          </a:xfrm>
          <a:prstGeom prst="rect">
            <a:avLst/>
          </a:prstGeom>
          <a:solidFill>
            <a:schemeClr val="bg1"/>
          </a:solidFill>
        </p:spPr>
        <p:txBody>
          <a:bodyPr wrap="square" rtlCol="0">
            <a:spAutoFit/>
          </a:bodyPr>
          <a:lstStyle/>
          <a:p>
            <a:r>
              <a:rPr lang="en-US" sz="1400" b="1" dirty="0"/>
              <a:t>WCA2Avg</a:t>
            </a:r>
          </a:p>
        </p:txBody>
      </p:sp>
      <p:sp>
        <p:nvSpPr>
          <p:cNvPr id="13" name="TextBox 12">
            <a:extLst>
              <a:ext uri="{FF2B5EF4-FFF2-40B4-BE49-F238E27FC236}">
                <a16:creationId xmlns:a16="http://schemas.microsoft.com/office/drawing/2014/main" id="{7B173912-E32D-3275-A10F-BA818251C283}"/>
              </a:ext>
            </a:extLst>
          </p:cNvPr>
          <p:cNvSpPr txBox="1"/>
          <p:nvPr/>
        </p:nvSpPr>
        <p:spPr>
          <a:xfrm>
            <a:off x="8699863" y="1799645"/>
            <a:ext cx="1098794" cy="307777"/>
          </a:xfrm>
          <a:prstGeom prst="rect">
            <a:avLst/>
          </a:prstGeom>
          <a:solidFill>
            <a:schemeClr val="bg1"/>
          </a:solidFill>
        </p:spPr>
        <p:txBody>
          <a:bodyPr wrap="square" rtlCol="0">
            <a:spAutoFit/>
          </a:bodyPr>
          <a:lstStyle/>
          <a:p>
            <a:r>
              <a:rPr lang="en-US" sz="1400" b="1" dirty="0"/>
              <a:t>WCA2Avg</a:t>
            </a:r>
          </a:p>
        </p:txBody>
      </p:sp>
      <p:sp>
        <p:nvSpPr>
          <p:cNvPr id="4" name="TextBox 3">
            <a:extLst>
              <a:ext uri="{FF2B5EF4-FFF2-40B4-BE49-F238E27FC236}">
                <a16:creationId xmlns:a16="http://schemas.microsoft.com/office/drawing/2014/main" id="{9080CE3B-242B-A61E-AE25-CCC1C1B3C1E9}"/>
              </a:ext>
            </a:extLst>
          </p:cNvPr>
          <p:cNvSpPr txBox="1"/>
          <p:nvPr/>
        </p:nvSpPr>
        <p:spPr>
          <a:xfrm>
            <a:off x="2133601" y="6297758"/>
            <a:ext cx="822959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i="1" dirty="0">
                <a:solidFill>
                  <a:schemeClr val="bg1">
                    <a:lumMod val="65000"/>
                  </a:schemeClr>
                </a:solidFill>
              </a:rPr>
              <a:t>Secondary vertical axis shows stages in NAVD88. These stages are based on Agreed Upon Regulation Schedule Conversion Offsets between NGVD29 and NAVD88 (1.5 ft for WCA2A).</a:t>
            </a:r>
          </a:p>
        </p:txBody>
      </p:sp>
    </p:spTree>
    <p:extLst>
      <p:ext uri="{BB962C8B-B14F-4D97-AF65-F5344CB8AC3E}">
        <p14:creationId xmlns:p14="http://schemas.microsoft.com/office/powerpoint/2010/main" val="812413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hart, histogram&#10;&#10;AI-generated content may be incorrect.">
            <a:extLst>
              <a:ext uri="{FF2B5EF4-FFF2-40B4-BE49-F238E27FC236}">
                <a16:creationId xmlns:a16="http://schemas.microsoft.com/office/drawing/2014/main" id="{A5F4C8C0-B6F5-4F58-8112-02BCB10F5CE8}"/>
              </a:ext>
            </a:extLst>
          </p:cNvPr>
          <p:cNvPicPr>
            <a:picLocks noChangeAspect="1"/>
          </p:cNvPicPr>
          <p:nvPr/>
        </p:nvPicPr>
        <p:blipFill>
          <a:blip r:embed="rId2">
            <a:extLst>
              <a:ext uri="{28A0092B-C50C-407E-A947-70E740481C1C}">
                <a14:useLocalDpi xmlns:a14="http://schemas.microsoft.com/office/drawing/2010/main" val="0"/>
              </a:ext>
            </a:extLst>
          </a:blip>
          <a:srcRect b="10340"/>
          <a:stretch/>
        </p:blipFill>
        <p:spPr>
          <a:xfrm>
            <a:off x="6175184" y="1931435"/>
            <a:ext cx="6001083" cy="4036959"/>
          </a:xfrm>
          <a:prstGeom prst="rect">
            <a:avLst/>
          </a:prstGeom>
        </p:spPr>
      </p:pic>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a:t>May </a:t>
            </a:r>
            <a:r>
              <a:rPr lang="en-US" dirty="0"/>
              <a:t>2025 CPA: WCA3A 3 Gage Avg.</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14</a:t>
            </a:fld>
            <a:endParaRPr lang="en-US" altLang="en-US"/>
          </a:p>
        </p:txBody>
      </p:sp>
      <p:sp>
        <p:nvSpPr>
          <p:cNvPr id="10" name="TextBox 9">
            <a:extLst>
              <a:ext uri="{FF2B5EF4-FFF2-40B4-BE49-F238E27FC236}">
                <a16:creationId xmlns:a16="http://schemas.microsoft.com/office/drawing/2014/main" id="{2DCBBC74-69FB-C96F-DC07-01DE2FD3DAA2}"/>
              </a:ext>
            </a:extLst>
          </p:cNvPr>
          <p:cNvSpPr txBox="1"/>
          <p:nvPr/>
        </p:nvSpPr>
        <p:spPr>
          <a:xfrm>
            <a:off x="2133601" y="1235015"/>
            <a:ext cx="2091193" cy="338554"/>
          </a:xfrm>
          <a:prstGeom prst="rect">
            <a:avLst/>
          </a:prstGeom>
          <a:noFill/>
        </p:spPr>
        <p:txBody>
          <a:bodyPr wrap="square" rtlCol="0">
            <a:spAutoFit/>
          </a:bodyPr>
          <a:lstStyle/>
          <a:p>
            <a:pPr algn="ctr"/>
            <a:r>
              <a:rPr lang="en-US" sz="1600" b="1" dirty="0"/>
              <a:t>CPC</a:t>
            </a:r>
          </a:p>
        </p:txBody>
      </p:sp>
      <p:sp>
        <p:nvSpPr>
          <p:cNvPr id="11" name="TextBox 10">
            <a:extLst>
              <a:ext uri="{FF2B5EF4-FFF2-40B4-BE49-F238E27FC236}">
                <a16:creationId xmlns:a16="http://schemas.microsoft.com/office/drawing/2014/main" id="{BE64E6C9-E572-DA56-C8EE-59C456C69910}"/>
              </a:ext>
            </a:extLst>
          </p:cNvPr>
          <p:cNvSpPr txBox="1"/>
          <p:nvPr/>
        </p:nvSpPr>
        <p:spPr>
          <a:xfrm>
            <a:off x="8073002" y="1235015"/>
            <a:ext cx="2091193" cy="338554"/>
          </a:xfrm>
          <a:prstGeom prst="rect">
            <a:avLst/>
          </a:prstGeom>
          <a:noFill/>
        </p:spPr>
        <p:txBody>
          <a:bodyPr wrap="square" rtlCol="0">
            <a:spAutoFit/>
          </a:bodyPr>
          <a:lstStyle/>
          <a:p>
            <a:pPr algn="ctr"/>
            <a:r>
              <a:rPr lang="en-US" sz="1600" b="1" dirty="0" err="1"/>
              <a:t>PrefSce</a:t>
            </a:r>
            <a:endParaRPr lang="en-US" sz="1600" b="1" dirty="0"/>
          </a:p>
        </p:txBody>
      </p:sp>
      <p:sp>
        <p:nvSpPr>
          <p:cNvPr id="4" name="TextBox 3">
            <a:extLst>
              <a:ext uri="{FF2B5EF4-FFF2-40B4-BE49-F238E27FC236}">
                <a16:creationId xmlns:a16="http://schemas.microsoft.com/office/drawing/2014/main" id="{BC76622E-E7B6-3117-0FAF-03F5B3B3412E}"/>
              </a:ext>
            </a:extLst>
          </p:cNvPr>
          <p:cNvSpPr txBox="1"/>
          <p:nvPr/>
        </p:nvSpPr>
        <p:spPr>
          <a:xfrm>
            <a:off x="2133601" y="6297758"/>
            <a:ext cx="822959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i="1" dirty="0">
                <a:solidFill>
                  <a:schemeClr val="bg1">
                    <a:lumMod val="65000"/>
                  </a:schemeClr>
                </a:solidFill>
              </a:rPr>
              <a:t>Secondary vertical axis shows stages in NAVD88. These stages are based on Agreed Upon Regulation Schedule Conversion Offsets between NGVD29 and NAVD88 (1.5 ft for WCA3A).</a:t>
            </a:r>
          </a:p>
        </p:txBody>
      </p:sp>
      <p:pic>
        <p:nvPicPr>
          <p:cNvPr id="7" name="Picture 6" descr="Chart, histogram&#10;&#10;AI-generated content may be incorrect.">
            <a:extLst>
              <a:ext uri="{FF2B5EF4-FFF2-40B4-BE49-F238E27FC236}">
                <a16:creationId xmlns:a16="http://schemas.microsoft.com/office/drawing/2014/main" id="{1906E6AF-91D4-540C-31E2-656E21F4848C}"/>
              </a:ext>
            </a:extLst>
          </p:cNvPr>
          <p:cNvPicPr>
            <a:picLocks noChangeAspect="1"/>
          </p:cNvPicPr>
          <p:nvPr/>
        </p:nvPicPr>
        <p:blipFill>
          <a:blip r:embed="rId3">
            <a:extLst>
              <a:ext uri="{28A0092B-C50C-407E-A947-70E740481C1C}">
                <a14:useLocalDpi xmlns:a14="http://schemas.microsoft.com/office/drawing/2010/main" val="0"/>
              </a:ext>
            </a:extLst>
          </a:blip>
          <a:srcRect b="9524"/>
          <a:stretch/>
        </p:blipFill>
        <p:spPr>
          <a:xfrm>
            <a:off x="0" y="1813819"/>
            <a:ext cx="6175185" cy="4191900"/>
          </a:xfrm>
          <a:prstGeom prst="rect">
            <a:avLst/>
          </a:prstGeom>
        </p:spPr>
      </p:pic>
    </p:spTree>
    <p:extLst>
      <p:ext uri="{BB962C8B-B14F-4D97-AF65-F5344CB8AC3E}">
        <p14:creationId xmlns:p14="http://schemas.microsoft.com/office/powerpoint/2010/main" val="688832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different colored squares&#10;&#10;Description automatically generated">
            <a:extLst>
              <a:ext uri="{FF2B5EF4-FFF2-40B4-BE49-F238E27FC236}">
                <a16:creationId xmlns:a16="http://schemas.microsoft.com/office/drawing/2014/main" id="{8A612B32-C80B-AB81-143E-13934019F5BD}"/>
              </a:ext>
            </a:extLst>
          </p:cNvPr>
          <p:cNvPicPr>
            <a:picLocks noChangeAspect="1"/>
          </p:cNvPicPr>
          <p:nvPr/>
        </p:nvPicPr>
        <p:blipFill rotWithShape="1">
          <a:blip r:embed="rId2">
            <a:extLst>
              <a:ext uri="{28A0092B-C50C-407E-A947-70E740481C1C}">
                <a14:useLocalDpi xmlns:a14="http://schemas.microsoft.com/office/drawing/2010/main" val="0"/>
              </a:ext>
            </a:extLst>
          </a:blip>
          <a:srcRect l="8917" t="4352" r="8753" b="7555"/>
          <a:stretch/>
        </p:blipFill>
        <p:spPr>
          <a:xfrm>
            <a:off x="7776393" y="1079863"/>
            <a:ext cx="4172878" cy="5778137"/>
          </a:xfrm>
          <a:prstGeom prst="rect">
            <a:avLst/>
          </a:prstGeom>
        </p:spPr>
      </p:pic>
      <p:sp>
        <p:nvSpPr>
          <p:cNvPr id="9218" name="Slide Number Placeholder 3">
            <a:extLst>
              <a:ext uri="{FF2B5EF4-FFF2-40B4-BE49-F238E27FC236}">
                <a16:creationId xmlns:a16="http://schemas.microsoft.com/office/drawing/2014/main" id="{C65B994A-7759-4288-B8A9-07812D250B2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lr>
                <a:srgbClr val="C59307"/>
              </a:buClr>
              <a:buFont typeface="Wingdings" panose="05000000000000000000" pitchFamily="2" charset="2"/>
              <a:buChar char="Ø"/>
              <a:defRPr sz="2800" b="1">
                <a:solidFill>
                  <a:schemeClr val="tx1"/>
                </a:solidFill>
                <a:latin typeface="Arial" panose="020B0604020202020204" pitchFamily="34" charset="0"/>
              </a:defRPr>
            </a:lvl1pPr>
            <a:lvl2pPr marL="742950" indent="-285750">
              <a:lnSpc>
                <a:spcPct val="90000"/>
              </a:lnSpc>
              <a:spcBef>
                <a:spcPct val="50000"/>
              </a:spcBef>
              <a:buClr>
                <a:srgbClr val="C59307"/>
              </a:buClr>
              <a:buFont typeface="Wingdings" panose="05000000000000000000" pitchFamily="2" charset="2"/>
              <a:buChar char="§"/>
              <a:defRPr sz="2300" b="1">
                <a:solidFill>
                  <a:schemeClr val="tx1"/>
                </a:solidFill>
                <a:latin typeface="Arial" panose="020B0604020202020204" pitchFamily="34" charset="0"/>
              </a:defRPr>
            </a:lvl2pPr>
            <a:lvl3pPr marL="1143000" indent="-228600">
              <a:lnSpc>
                <a:spcPct val="90000"/>
              </a:lnSpc>
              <a:spcBef>
                <a:spcPct val="50000"/>
              </a:spcBef>
              <a:buClr>
                <a:srgbClr val="C59307"/>
              </a:buClr>
              <a:buFont typeface="Arial" panose="020B0604020202020204" pitchFamily="34" charset="0"/>
              <a:buChar char="•"/>
              <a:defRPr sz="2000" b="1">
                <a:solidFill>
                  <a:schemeClr val="tx1"/>
                </a:solidFill>
                <a:latin typeface="Arial" panose="020B0604020202020204" pitchFamily="34" charset="0"/>
              </a:defRPr>
            </a:lvl3pPr>
            <a:lvl4pPr marL="1600200" indent="-228600">
              <a:lnSpc>
                <a:spcPct val="90000"/>
              </a:lnSpc>
              <a:spcBef>
                <a:spcPct val="50000"/>
              </a:spcBef>
              <a:buClr>
                <a:srgbClr val="C59307"/>
              </a:buClr>
              <a:buFont typeface="Arial" panose="020B0604020202020204" pitchFamily="34" charset="0"/>
              <a:buChar char="•"/>
              <a:defRPr b="1">
                <a:solidFill>
                  <a:schemeClr val="tx1"/>
                </a:solidFill>
                <a:latin typeface="Arial" panose="020B0604020202020204" pitchFamily="34" charset="0"/>
              </a:defRPr>
            </a:lvl4pPr>
            <a:lvl5pPr marL="2057400" indent="-228600">
              <a:lnSpc>
                <a:spcPct val="90000"/>
              </a:lnSpc>
              <a:spcBef>
                <a:spcPct val="50000"/>
              </a:spcBef>
              <a:buClr>
                <a:srgbClr val="C59307"/>
              </a:buClr>
              <a:buFont typeface="Arial" panose="020B0604020202020204" pitchFamily="34" charset="0"/>
              <a:buChar char="•"/>
              <a:defRPr sz="1600" b="1">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lr>
                <a:srgbClr val="C59307"/>
              </a:buClr>
              <a:buFont typeface="Arial" panose="020B0604020202020204" pitchFamily="34" charset="0"/>
              <a:buChar char="•"/>
              <a:defRPr sz="1600" b="1">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lr>
                <a:srgbClr val="C59307"/>
              </a:buClr>
              <a:buFont typeface="Arial" panose="020B0604020202020204" pitchFamily="34" charset="0"/>
              <a:buChar char="•"/>
              <a:defRPr sz="1600" b="1">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lr>
                <a:srgbClr val="C59307"/>
              </a:buClr>
              <a:buFont typeface="Arial" panose="020B0604020202020204" pitchFamily="34" charset="0"/>
              <a:buChar char="•"/>
              <a:defRPr sz="1600" b="1">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lr>
                <a:srgbClr val="C59307"/>
              </a:buClr>
              <a:buFont typeface="Arial" panose="020B0604020202020204" pitchFamily="34" charset="0"/>
              <a:buChar char="•"/>
              <a:defRPr sz="1600" b="1">
                <a:solidFill>
                  <a:schemeClr val="tx1"/>
                </a:solidFill>
                <a:latin typeface="Arial" panose="020B0604020202020204" pitchFamily="34" charset="0"/>
              </a:defRPr>
            </a:lvl9pPr>
          </a:lstStyle>
          <a:p>
            <a:pPr>
              <a:lnSpc>
                <a:spcPct val="100000"/>
              </a:lnSpc>
              <a:spcBef>
                <a:spcPct val="0"/>
              </a:spcBef>
              <a:buClrTx/>
              <a:buFontTx/>
              <a:buNone/>
            </a:pPr>
            <a:fld id="{15C54836-8C15-40AF-9EC6-D44B591C08BE}" type="slidenum">
              <a:rPr lang="en-US" altLang="en-US" sz="1400" b="0">
                <a:latin typeface="Arial Black" panose="020B0A04020102020204" pitchFamily="34" charset="0"/>
              </a:rPr>
              <a:pPr>
                <a:lnSpc>
                  <a:spcPct val="100000"/>
                </a:lnSpc>
                <a:spcBef>
                  <a:spcPct val="0"/>
                </a:spcBef>
                <a:buClrTx/>
                <a:buFontTx/>
                <a:buNone/>
              </a:pPr>
              <a:t>2</a:t>
            </a:fld>
            <a:endParaRPr lang="en-US" altLang="en-US" sz="1400" b="0">
              <a:latin typeface="Arial Black" panose="020B0A04020102020204" pitchFamily="34" charset="0"/>
            </a:endParaRPr>
          </a:p>
        </p:txBody>
      </p:sp>
      <p:sp>
        <p:nvSpPr>
          <p:cNvPr id="27650" name="Rectangle 2">
            <a:extLst>
              <a:ext uri="{FF2B5EF4-FFF2-40B4-BE49-F238E27FC236}">
                <a16:creationId xmlns:a16="http://schemas.microsoft.com/office/drawing/2014/main" id="{21ED3015-7182-4035-910F-92FCB0B0E5A7}"/>
              </a:ext>
            </a:extLst>
          </p:cNvPr>
          <p:cNvSpPr>
            <a:spLocks noGrp="1" noChangeArrowheads="1"/>
          </p:cNvSpPr>
          <p:nvPr>
            <p:ph type="title"/>
          </p:nvPr>
        </p:nvSpPr>
        <p:spPr/>
        <p:txBody>
          <a:bodyPr/>
          <a:lstStyle/>
          <a:p>
            <a:pPr eaLnBrk="1" hangingPunct="1">
              <a:defRPr/>
            </a:pPr>
            <a:r>
              <a:rPr lang="en-US" dirty="0"/>
              <a:t>CPA Overview</a:t>
            </a:r>
          </a:p>
        </p:txBody>
      </p:sp>
      <p:sp>
        <p:nvSpPr>
          <p:cNvPr id="27651" name="Rectangle 3">
            <a:extLst>
              <a:ext uri="{FF2B5EF4-FFF2-40B4-BE49-F238E27FC236}">
                <a16:creationId xmlns:a16="http://schemas.microsoft.com/office/drawing/2014/main" id="{4269FACC-81E4-44AB-B140-AE25D3F538AA}"/>
              </a:ext>
            </a:extLst>
          </p:cNvPr>
          <p:cNvSpPr>
            <a:spLocks noGrp="1" noChangeArrowheads="1"/>
          </p:cNvSpPr>
          <p:nvPr>
            <p:ph type="body" idx="1"/>
          </p:nvPr>
        </p:nvSpPr>
        <p:spPr>
          <a:xfrm>
            <a:off x="1466852" y="1249680"/>
            <a:ext cx="6337446" cy="5455919"/>
          </a:xfrm>
        </p:spPr>
        <p:txBody>
          <a:bodyPr/>
          <a:lstStyle/>
          <a:p>
            <a:r>
              <a:rPr lang="en-US" sz="1900" b="0" dirty="0">
                <a:effectLst/>
              </a:rPr>
              <a:t>CPA is a stochastic framework (</a:t>
            </a:r>
            <a:r>
              <a:rPr lang="en-US" sz="1400" dirty="0">
                <a:hlinkClick r:id="rId3"/>
              </a:rPr>
              <a:t>CPA Overview</a:t>
            </a:r>
            <a:r>
              <a:rPr lang="en-US" sz="1900" b="0" dirty="0">
                <a:effectLst/>
              </a:rPr>
              <a:t>) that transforms stages obtained from Dynamic Position Analysis (DPA) based on forecasted rainfall conditions over the next twelve months (Ali, 2016). </a:t>
            </a:r>
          </a:p>
          <a:p>
            <a:r>
              <a:rPr lang="en-US" sz="1900" b="0" dirty="0">
                <a:effectLst/>
              </a:rPr>
              <a:t>CPA depends on DPA - DPA stage outputs are used as inputs to CPA (</a:t>
            </a:r>
            <a:r>
              <a:rPr lang="en-US" sz="1400" dirty="0">
                <a:hlinkClick r:id="rId4"/>
              </a:rPr>
              <a:t>DPA</a:t>
            </a:r>
            <a:r>
              <a:rPr lang="en-US" sz="1900" b="0" dirty="0">
                <a:effectLst/>
              </a:rPr>
              <a:t>).</a:t>
            </a:r>
          </a:p>
          <a:p>
            <a:r>
              <a:rPr lang="en-US" sz="1900" b="0" dirty="0">
                <a:effectLst/>
              </a:rPr>
              <a:t>3 rainfall outlook scenarios (climatological, CPC, and Preferred Scenario) are used to compare potential stage outlooks. </a:t>
            </a:r>
          </a:p>
          <a:p>
            <a:r>
              <a:rPr lang="en-US" sz="1900" b="0" dirty="0">
                <a:effectLst/>
              </a:rPr>
              <a:t>May 2025 CPA was conducted for the Lake Okeechobee System Operating Manual (LOSOM) plan – Recovery Operations (RO).</a:t>
            </a:r>
          </a:p>
          <a:p>
            <a:r>
              <a:rPr lang="en-US" sz="1900" b="0" dirty="0">
                <a:effectLst/>
              </a:rPr>
              <a:t>CPA is implemented for 200 locations in the Everglades including Lake Okeechobee. Additionally, CPA was implemented for WCA1Avg (avg of Site 7, Site 8T, and Site 9) and WCA3AAvg (avg of Site 63, Site 64, and Site 65) stages (Khare et al., 2024, </a:t>
            </a:r>
            <a:r>
              <a:rPr lang="en-US" sz="1400" dirty="0">
                <a:hlinkClick r:id="rId5"/>
              </a:rPr>
              <a:t>UF WI Symposium 2024 Presentation</a:t>
            </a:r>
            <a:r>
              <a:rPr lang="en-US" sz="1900" b="0" dirty="0">
                <a:effectLst/>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of different colored squares&#10;&#10;Description automatically generated">
            <a:extLst>
              <a:ext uri="{FF2B5EF4-FFF2-40B4-BE49-F238E27FC236}">
                <a16:creationId xmlns:a16="http://schemas.microsoft.com/office/drawing/2014/main" id="{5051B9D9-7B7F-2167-FC70-66C7AC8F3B69}"/>
              </a:ext>
            </a:extLst>
          </p:cNvPr>
          <p:cNvPicPr>
            <a:picLocks noChangeAspect="1"/>
          </p:cNvPicPr>
          <p:nvPr/>
        </p:nvPicPr>
        <p:blipFill rotWithShape="1">
          <a:blip r:embed="rId2">
            <a:extLst>
              <a:ext uri="{28A0092B-C50C-407E-A947-70E740481C1C}">
                <a14:useLocalDpi xmlns:a14="http://schemas.microsoft.com/office/drawing/2010/main" val="0"/>
              </a:ext>
            </a:extLst>
          </a:blip>
          <a:srcRect l="8917" t="4352" r="8753" b="7555"/>
          <a:stretch/>
        </p:blipFill>
        <p:spPr>
          <a:xfrm>
            <a:off x="7776393" y="1079863"/>
            <a:ext cx="4172878" cy="5778137"/>
          </a:xfrm>
          <a:prstGeom prst="rect">
            <a:avLst/>
          </a:prstGeom>
        </p:spPr>
      </p:pic>
      <p:sp>
        <p:nvSpPr>
          <p:cNvPr id="2" name="Title 1">
            <a:extLst>
              <a:ext uri="{FF2B5EF4-FFF2-40B4-BE49-F238E27FC236}">
                <a16:creationId xmlns:a16="http://schemas.microsoft.com/office/drawing/2014/main" id="{BDD59591-F0E5-52D9-5BA7-23892D607654}"/>
              </a:ext>
            </a:extLst>
          </p:cNvPr>
          <p:cNvSpPr>
            <a:spLocks noGrp="1"/>
          </p:cNvSpPr>
          <p:nvPr>
            <p:ph type="title"/>
          </p:nvPr>
        </p:nvSpPr>
        <p:spPr/>
        <p:txBody>
          <a:bodyPr/>
          <a:lstStyle/>
          <a:p>
            <a:r>
              <a:rPr lang="en-US" dirty="0"/>
              <a:t>CPA Overview</a:t>
            </a:r>
          </a:p>
        </p:txBody>
      </p:sp>
      <p:sp>
        <p:nvSpPr>
          <p:cNvPr id="3" name="Content Placeholder 2">
            <a:extLst>
              <a:ext uri="{FF2B5EF4-FFF2-40B4-BE49-F238E27FC236}">
                <a16:creationId xmlns:a16="http://schemas.microsoft.com/office/drawing/2014/main" id="{9343A29F-C00D-0CAF-067A-ED4921D3A666}"/>
              </a:ext>
            </a:extLst>
          </p:cNvPr>
          <p:cNvSpPr>
            <a:spLocks noGrp="1"/>
          </p:cNvSpPr>
          <p:nvPr>
            <p:ph idx="1"/>
          </p:nvPr>
        </p:nvSpPr>
        <p:spPr>
          <a:xfrm>
            <a:off x="1466852" y="1208089"/>
            <a:ext cx="6092897" cy="5248275"/>
          </a:xfrm>
        </p:spPr>
        <p:txBody>
          <a:bodyPr/>
          <a:lstStyle/>
          <a:p>
            <a:r>
              <a:rPr lang="en-US" dirty="0"/>
              <a:t>CPA Outputs</a:t>
            </a:r>
          </a:p>
          <a:p>
            <a:pPr lvl="1">
              <a:spcAft>
                <a:spcPts val="300"/>
              </a:spcAft>
            </a:pPr>
            <a:r>
              <a:rPr lang="en-US" sz="1700" b="0" dirty="0">
                <a:effectLst/>
              </a:rPr>
              <a:t>CPA forecasted stage percentiles from ‘Climatological’ scenario are first collapsed on DPA stage percentiles. Corresponding adjustments are then applied to stage percentile lines for all other rainfall scenarios.</a:t>
            </a:r>
          </a:p>
          <a:p>
            <a:pPr lvl="1">
              <a:spcAft>
                <a:spcPts val="300"/>
              </a:spcAft>
            </a:pPr>
            <a:r>
              <a:rPr lang="en-US" sz="1700" b="0" dirty="0">
                <a:effectLst/>
              </a:rPr>
              <a:t>Even though CPA methodology considers current operational protocols as it transforms rainfall probability outlook into stage change probability outlook via a Transition Probability Matrix, CPA generated extreme stages (i.e., extreme percentile) may not always be captured by the available model data sets. </a:t>
            </a:r>
          </a:p>
          <a:p>
            <a:pPr lvl="1"/>
            <a:endParaRPr lang="en-US" sz="1700" b="0" dirty="0">
              <a:effectLst/>
            </a:endParaRPr>
          </a:p>
          <a:p>
            <a:endParaRPr lang="en-US" sz="2000" b="0" dirty="0">
              <a:effectLst/>
            </a:endParaRPr>
          </a:p>
        </p:txBody>
      </p:sp>
      <p:sp>
        <p:nvSpPr>
          <p:cNvPr id="4" name="Slide Number Placeholder 3">
            <a:extLst>
              <a:ext uri="{FF2B5EF4-FFF2-40B4-BE49-F238E27FC236}">
                <a16:creationId xmlns:a16="http://schemas.microsoft.com/office/drawing/2014/main" id="{E33DA809-40A0-114B-25B6-E6A15E24D4BA}"/>
              </a:ext>
            </a:extLst>
          </p:cNvPr>
          <p:cNvSpPr>
            <a:spLocks noGrp="1"/>
          </p:cNvSpPr>
          <p:nvPr>
            <p:ph type="sldNum" sz="quarter" idx="10"/>
          </p:nvPr>
        </p:nvSpPr>
        <p:spPr/>
        <p:txBody>
          <a:bodyPr/>
          <a:lstStyle/>
          <a:p>
            <a:pPr>
              <a:defRPr/>
            </a:pPr>
            <a:fld id="{A5068713-87FF-4DAE-B437-B3B07DE18C0B}" type="slidenum">
              <a:rPr lang="en-US" altLang="en-US" smtClean="0"/>
              <a:pPr>
                <a:defRPr/>
              </a:pPr>
              <a:t>3</a:t>
            </a:fld>
            <a:endParaRPr lang="en-US" altLang="en-US"/>
          </a:p>
        </p:txBody>
      </p:sp>
    </p:spTree>
    <p:extLst>
      <p:ext uri="{BB962C8B-B14F-4D97-AF65-F5344CB8AC3E}">
        <p14:creationId xmlns:p14="http://schemas.microsoft.com/office/powerpoint/2010/main" val="4116290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A09D-38B5-4784-3FB5-CDEE8B0C6726}"/>
              </a:ext>
            </a:extLst>
          </p:cNvPr>
          <p:cNvSpPr>
            <a:spLocks noGrp="1"/>
          </p:cNvSpPr>
          <p:nvPr>
            <p:ph type="title"/>
          </p:nvPr>
        </p:nvSpPr>
        <p:spPr/>
        <p:txBody>
          <a:bodyPr/>
          <a:lstStyle/>
          <a:p>
            <a:r>
              <a:rPr lang="en-US" dirty="0"/>
              <a:t>CPA: Rainfall Scenarios</a:t>
            </a:r>
          </a:p>
        </p:txBody>
      </p:sp>
      <p:sp>
        <p:nvSpPr>
          <p:cNvPr id="3" name="Content Placeholder 2">
            <a:extLst>
              <a:ext uri="{FF2B5EF4-FFF2-40B4-BE49-F238E27FC236}">
                <a16:creationId xmlns:a16="http://schemas.microsoft.com/office/drawing/2014/main" id="{16C66AE7-A728-6E47-8659-BE3FD83A5C25}"/>
              </a:ext>
            </a:extLst>
          </p:cNvPr>
          <p:cNvSpPr>
            <a:spLocks noGrp="1"/>
          </p:cNvSpPr>
          <p:nvPr>
            <p:ph idx="1"/>
          </p:nvPr>
        </p:nvSpPr>
        <p:spPr/>
        <p:txBody>
          <a:bodyPr/>
          <a:lstStyle/>
          <a:p>
            <a:r>
              <a:rPr lang="en-US" sz="2600" dirty="0">
                <a:effectLst/>
              </a:rPr>
              <a:t>Climatological</a:t>
            </a:r>
          </a:p>
          <a:p>
            <a:pPr lvl="1">
              <a:spcBef>
                <a:spcPts val="300"/>
              </a:spcBef>
            </a:pPr>
            <a:r>
              <a:rPr lang="en-US" sz="1700" b="0" dirty="0">
                <a:effectLst/>
              </a:rPr>
              <a:t>Climatological scenario assumes equal chances of below-normal/dry, normal, and above-normal/wet rainfall conditions over next twelve 3 monthly seasons (slide 5).</a:t>
            </a:r>
          </a:p>
          <a:p>
            <a:pPr lvl="1">
              <a:spcAft>
                <a:spcPts val="300"/>
              </a:spcAft>
            </a:pPr>
            <a:r>
              <a:rPr lang="en-US" sz="1700" b="0" dirty="0">
                <a:effectLst/>
              </a:rPr>
              <a:t>This scenario is the connecting link between DPA and all other scenarios simulated under CPA. </a:t>
            </a:r>
          </a:p>
          <a:p>
            <a:r>
              <a:rPr lang="en-US" sz="2600" dirty="0">
                <a:effectLst/>
              </a:rPr>
              <a:t>CPC</a:t>
            </a:r>
          </a:p>
          <a:p>
            <a:pPr lvl="1">
              <a:spcBef>
                <a:spcPts val="300"/>
              </a:spcBef>
            </a:pPr>
            <a:r>
              <a:rPr lang="en-US" sz="1700" b="0" dirty="0">
                <a:effectLst/>
              </a:rPr>
              <a:t>This is based on official rainfall forecasts published by NOAA’s Climate Prediction Center (CPC) every month (</a:t>
            </a:r>
            <a:r>
              <a:rPr lang="en-US" sz="1700" b="0" dirty="0">
                <a:solidFill>
                  <a:srgbClr val="0070C0"/>
                </a:solidFill>
                <a:effectLst/>
                <a:hlinkClick r:id="rId2">
                  <a:extLst>
                    <a:ext uri="{A12FA001-AC4F-418D-AE19-62706E023703}">
                      <ahyp:hlinkClr xmlns:ahyp="http://schemas.microsoft.com/office/drawing/2018/hyperlinkcolor" val="tx"/>
                    </a:ext>
                  </a:extLst>
                </a:hlinkClick>
              </a:rPr>
              <a:t>Climate Prediction Center - Forecasts &amp; Outlook Maps, Graphs and tables (noaa.gov)</a:t>
            </a:r>
            <a:r>
              <a:rPr lang="en-US" sz="1700" b="0" dirty="0">
                <a:effectLst/>
              </a:rPr>
              <a:t>).</a:t>
            </a:r>
          </a:p>
          <a:p>
            <a:pPr lvl="1">
              <a:spcAft>
                <a:spcPts val="300"/>
              </a:spcAft>
            </a:pPr>
            <a:r>
              <a:rPr lang="en-US" sz="1700" b="0" dirty="0">
                <a:effectLst/>
              </a:rPr>
              <a:t>It is also used by JEM’s </a:t>
            </a:r>
            <a:r>
              <a:rPr lang="en-US" sz="1700" b="0" dirty="0" err="1">
                <a:effectLst/>
              </a:rPr>
              <a:t>EverForecast</a:t>
            </a:r>
            <a:r>
              <a:rPr lang="en-US" sz="1700" b="0" dirty="0">
                <a:effectLst/>
              </a:rPr>
              <a:t> tool for stage prediction. </a:t>
            </a:r>
          </a:p>
          <a:p>
            <a:r>
              <a:rPr lang="en-US" sz="2600" dirty="0">
                <a:effectLst/>
              </a:rPr>
              <a:t>Preferred Scenario (</a:t>
            </a:r>
            <a:r>
              <a:rPr lang="en-US" sz="2600" dirty="0" err="1">
                <a:effectLst/>
              </a:rPr>
              <a:t>PrefSce</a:t>
            </a:r>
            <a:r>
              <a:rPr lang="en-US" sz="2600" dirty="0">
                <a:effectLst/>
              </a:rPr>
              <a:t>)</a:t>
            </a:r>
          </a:p>
          <a:p>
            <a:pPr lvl="1"/>
            <a:r>
              <a:rPr lang="en-US" sz="1700" b="0" dirty="0">
                <a:effectLst/>
              </a:rPr>
              <a:t>Seasonal rainfall probabilities are calculated based on historical data and projected Niño-3.4 Index (</a:t>
            </a:r>
            <a:r>
              <a:rPr lang="en-US" sz="1700" b="0" dirty="0">
                <a:solidFill>
                  <a:srgbClr val="0070C0"/>
                </a:solidFill>
                <a:effectLst/>
                <a:hlinkClick r:id="rId3">
                  <a:extLst>
                    <a:ext uri="{A12FA001-AC4F-418D-AE19-62706E023703}">
                      <ahyp:hlinkClr xmlns:ahyp="http://schemas.microsoft.com/office/drawing/2018/hyperlinkcolor" val="tx"/>
                    </a:ext>
                  </a:extLst>
                </a:hlinkClick>
              </a:rPr>
              <a:t>Climate Prediction Center - El Nino Southern Oscillation (noaa.gov</a:t>
            </a:r>
            <a:r>
              <a:rPr lang="en-US" sz="1700" b="0" dirty="0">
                <a:effectLst/>
                <a:hlinkClick r:id="rId3">
                  <a:extLst>
                    <a:ext uri="{A12FA001-AC4F-418D-AE19-62706E023703}">
                      <ahyp:hlinkClr xmlns:ahyp="http://schemas.microsoft.com/office/drawing/2018/hyperlinkcolor" val="tx"/>
                    </a:ext>
                  </a:extLst>
                </a:hlinkClick>
              </a:rPr>
              <a:t>)</a:t>
            </a:r>
            <a:r>
              <a:rPr lang="en-US" sz="1700" b="0" dirty="0"/>
              <a:t> </a:t>
            </a:r>
            <a:r>
              <a:rPr lang="en-US" sz="1700" b="0" dirty="0">
                <a:effectLst/>
              </a:rPr>
              <a:t>published by CPC. </a:t>
            </a:r>
          </a:p>
          <a:p>
            <a:pPr lvl="1"/>
            <a:r>
              <a:rPr lang="en-US" sz="1700" b="0" dirty="0">
                <a:effectLst/>
              </a:rPr>
              <a:t>This scenario developed by System Modeling Unit (</a:t>
            </a:r>
            <a:r>
              <a:rPr lang="en-US" sz="1400" dirty="0" err="1">
                <a:hlinkClick r:id="rId4"/>
              </a:rPr>
              <a:t>PrefSce</a:t>
            </a:r>
            <a:r>
              <a:rPr lang="en-US" sz="1400" dirty="0">
                <a:hlinkClick r:id="rId4"/>
              </a:rPr>
              <a:t> Overview</a:t>
            </a:r>
            <a:r>
              <a:rPr lang="en-US" sz="1700" b="0" dirty="0">
                <a:effectLst/>
              </a:rPr>
              <a:t>) represents a best professional judgement rainfall outlook and is typically more aggressive in terms of shifts from Climatological probabilities compared to CPC.</a:t>
            </a:r>
          </a:p>
        </p:txBody>
      </p:sp>
      <p:sp>
        <p:nvSpPr>
          <p:cNvPr id="4" name="Slide Number Placeholder 3">
            <a:extLst>
              <a:ext uri="{FF2B5EF4-FFF2-40B4-BE49-F238E27FC236}">
                <a16:creationId xmlns:a16="http://schemas.microsoft.com/office/drawing/2014/main" id="{128FDD77-FE32-A62D-54F0-9622207FD179}"/>
              </a:ext>
            </a:extLst>
          </p:cNvPr>
          <p:cNvSpPr>
            <a:spLocks noGrp="1"/>
          </p:cNvSpPr>
          <p:nvPr>
            <p:ph type="sldNum" sz="quarter" idx="10"/>
          </p:nvPr>
        </p:nvSpPr>
        <p:spPr/>
        <p:txBody>
          <a:bodyPr/>
          <a:lstStyle/>
          <a:p>
            <a:pPr>
              <a:defRPr/>
            </a:pPr>
            <a:fld id="{A5068713-87FF-4DAE-B437-B3B07DE18C0B}" type="slidenum">
              <a:rPr lang="en-US" altLang="en-US" smtClean="0"/>
              <a:pPr>
                <a:defRPr/>
              </a:pPr>
              <a:t>4</a:t>
            </a:fld>
            <a:endParaRPr lang="en-US" altLang="en-US"/>
          </a:p>
        </p:txBody>
      </p:sp>
    </p:spTree>
    <p:extLst>
      <p:ext uri="{BB962C8B-B14F-4D97-AF65-F5344CB8AC3E}">
        <p14:creationId xmlns:p14="http://schemas.microsoft.com/office/powerpoint/2010/main" val="57445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7EC0F-E49E-D830-F110-1E2426A3210D}"/>
              </a:ext>
            </a:extLst>
          </p:cNvPr>
          <p:cNvSpPr>
            <a:spLocks noGrp="1"/>
          </p:cNvSpPr>
          <p:nvPr>
            <p:ph type="title"/>
          </p:nvPr>
        </p:nvSpPr>
        <p:spPr/>
        <p:txBody>
          <a:bodyPr/>
          <a:lstStyle/>
          <a:p>
            <a:r>
              <a:rPr lang="en-US" dirty="0"/>
              <a:t>May 2025 CPA: Rainfall Scenarios</a:t>
            </a:r>
          </a:p>
        </p:txBody>
      </p:sp>
      <p:sp>
        <p:nvSpPr>
          <p:cNvPr id="3" name="Slide Number Placeholder 2">
            <a:extLst>
              <a:ext uri="{FF2B5EF4-FFF2-40B4-BE49-F238E27FC236}">
                <a16:creationId xmlns:a16="http://schemas.microsoft.com/office/drawing/2014/main" id="{ACDD29A9-0933-D16D-EBA9-9E906ED1B1F0}"/>
              </a:ext>
            </a:extLst>
          </p:cNvPr>
          <p:cNvSpPr>
            <a:spLocks noGrp="1"/>
          </p:cNvSpPr>
          <p:nvPr>
            <p:ph type="sldNum" sz="quarter" idx="10"/>
          </p:nvPr>
        </p:nvSpPr>
        <p:spPr/>
        <p:txBody>
          <a:bodyPr/>
          <a:lstStyle/>
          <a:p>
            <a:pPr>
              <a:defRPr/>
            </a:pPr>
            <a:fld id="{987604EA-5B4B-4FD2-A684-9A2AF992AFF6}" type="slidenum">
              <a:rPr lang="en-US" altLang="en-US" smtClean="0"/>
              <a:pPr>
                <a:defRPr/>
              </a:pPr>
              <a:t>5</a:t>
            </a:fld>
            <a:endParaRPr lang="en-US" altLang="en-US"/>
          </a:p>
        </p:txBody>
      </p:sp>
      <p:pic>
        <p:nvPicPr>
          <p:cNvPr id="6" name="Picture 5" descr="Chart, histogram&#10;&#10;AI-generated content may be incorrect.">
            <a:extLst>
              <a:ext uri="{FF2B5EF4-FFF2-40B4-BE49-F238E27FC236}">
                <a16:creationId xmlns:a16="http://schemas.microsoft.com/office/drawing/2014/main" id="{0057931D-6D43-801D-F170-1B3659DAA0B1}"/>
              </a:ext>
            </a:extLst>
          </p:cNvPr>
          <p:cNvPicPr>
            <a:picLocks noChangeAspect="1"/>
          </p:cNvPicPr>
          <p:nvPr/>
        </p:nvPicPr>
        <p:blipFill>
          <a:blip r:embed="rId2">
            <a:extLst>
              <a:ext uri="{28A0092B-C50C-407E-A947-70E740481C1C}">
                <a14:useLocalDpi xmlns:a14="http://schemas.microsoft.com/office/drawing/2010/main" val="0"/>
              </a:ext>
            </a:extLst>
          </a:blip>
          <a:srcRect l="21303" r="24654" b="13489"/>
          <a:stretch/>
        </p:blipFill>
        <p:spPr>
          <a:xfrm>
            <a:off x="8085448" y="1339475"/>
            <a:ext cx="3840480" cy="4609053"/>
          </a:xfrm>
          <a:prstGeom prst="rect">
            <a:avLst/>
          </a:prstGeom>
        </p:spPr>
      </p:pic>
      <p:pic>
        <p:nvPicPr>
          <p:cNvPr id="9" name="Picture 8" descr="Chart, histogram&#10;&#10;AI-generated content may be incorrect.">
            <a:extLst>
              <a:ext uri="{FF2B5EF4-FFF2-40B4-BE49-F238E27FC236}">
                <a16:creationId xmlns:a16="http://schemas.microsoft.com/office/drawing/2014/main" id="{DD3F6040-51C2-D3EE-35B2-10EAF3450E2C}"/>
              </a:ext>
            </a:extLst>
          </p:cNvPr>
          <p:cNvPicPr>
            <a:picLocks noChangeAspect="1"/>
          </p:cNvPicPr>
          <p:nvPr/>
        </p:nvPicPr>
        <p:blipFill>
          <a:blip r:embed="rId3">
            <a:extLst>
              <a:ext uri="{28A0092B-C50C-407E-A947-70E740481C1C}">
                <a14:useLocalDpi xmlns:a14="http://schemas.microsoft.com/office/drawing/2010/main" val="0"/>
              </a:ext>
            </a:extLst>
          </a:blip>
          <a:srcRect l="21080" r="24878" b="13489"/>
          <a:stretch/>
        </p:blipFill>
        <p:spPr>
          <a:xfrm>
            <a:off x="4162044" y="1339475"/>
            <a:ext cx="3867912" cy="4641975"/>
          </a:xfrm>
          <a:prstGeom prst="rect">
            <a:avLst/>
          </a:prstGeom>
        </p:spPr>
      </p:pic>
      <p:pic>
        <p:nvPicPr>
          <p:cNvPr id="12" name="Picture 11" descr="Chart, bar chart, histogram&#10;&#10;AI-generated content may be incorrect.">
            <a:extLst>
              <a:ext uri="{FF2B5EF4-FFF2-40B4-BE49-F238E27FC236}">
                <a16:creationId xmlns:a16="http://schemas.microsoft.com/office/drawing/2014/main" id="{8E4FFCF3-9678-7954-CF31-AE5E95882934}"/>
              </a:ext>
            </a:extLst>
          </p:cNvPr>
          <p:cNvPicPr>
            <a:picLocks noChangeAspect="1"/>
          </p:cNvPicPr>
          <p:nvPr/>
        </p:nvPicPr>
        <p:blipFill>
          <a:blip r:embed="rId4">
            <a:extLst>
              <a:ext uri="{28A0092B-C50C-407E-A947-70E740481C1C}">
                <a14:useLocalDpi xmlns:a14="http://schemas.microsoft.com/office/drawing/2010/main" val="0"/>
              </a:ext>
            </a:extLst>
          </a:blip>
          <a:srcRect l="21415" r="24879" b="13489"/>
          <a:stretch/>
        </p:blipFill>
        <p:spPr>
          <a:xfrm>
            <a:off x="97687" y="1339475"/>
            <a:ext cx="3867912" cy="4671004"/>
          </a:xfrm>
          <a:prstGeom prst="rect">
            <a:avLst/>
          </a:prstGeom>
        </p:spPr>
      </p:pic>
    </p:spTree>
    <p:extLst>
      <p:ext uri="{BB962C8B-B14F-4D97-AF65-F5344CB8AC3E}">
        <p14:creationId xmlns:p14="http://schemas.microsoft.com/office/powerpoint/2010/main" val="281509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E03D-D5DA-B7F2-308D-3A74A1A8002F}"/>
              </a:ext>
            </a:extLst>
          </p:cNvPr>
          <p:cNvSpPr>
            <a:spLocks noGrp="1"/>
          </p:cNvSpPr>
          <p:nvPr>
            <p:ph type="title"/>
          </p:nvPr>
        </p:nvSpPr>
        <p:spPr/>
        <p:txBody>
          <a:bodyPr/>
          <a:lstStyle/>
          <a:p>
            <a:r>
              <a:rPr lang="en-US" dirty="0"/>
              <a:t>CPA: Key to Reading Results</a:t>
            </a:r>
          </a:p>
        </p:txBody>
      </p:sp>
      <p:sp>
        <p:nvSpPr>
          <p:cNvPr id="4" name="Slide Number Placeholder 3">
            <a:extLst>
              <a:ext uri="{FF2B5EF4-FFF2-40B4-BE49-F238E27FC236}">
                <a16:creationId xmlns:a16="http://schemas.microsoft.com/office/drawing/2014/main" id="{F298E380-D597-D4C5-9B01-8CC855C51ADA}"/>
              </a:ext>
            </a:extLst>
          </p:cNvPr>
          <p:cNvSpPr>
            <a:spLocks noGrp="1"/>
          </p:cNvSpPr>
          <p:nvPr>
            <p:ph type="sldNum" sz="quarter" idx="10"/>
          </p:nvPr>
        </p:nvSpPr>
        <p:spPr/>
        <p:txBody>
          <a:bodyPr/>
          <a:lstStyle/>
          <a:p>
            <a:pPr>
              <a:defRPr/>
            </a:pPr>
            <a:fld id="{A5068713-87FF-4DAE-B437-B3B07DE18C0B}" type="slidenum">
              <a:rPr lang="en-US" altLang="en-US" smtClean="0"/>
              <a:pPr>
                <a:defRPr/>
              </a:pPr>
              <a:t>6</a:t>
            </a:fld>
            <a:endParaRPr lang="en-US" altLang="en-US"/>
          </a:p>
        </p:txBody>
      </p:sp>
      <p:grpSp>
        <p:nvGrpSpPr>
          <p:cNvPr id="27" name="Group 26">
            <a:extLst>
              <a:ext uri="{FF2B5EF4-FFF2-40B4-BE49-F238E27FC236}">
                <a16:creationId xmlns:a16="http://schemas.microsoft.com/office/drawing/2014/main" id="{5572B26E-5EDF-3522-1473-F8B53B921D9F}"/>
              </a:ext>
            </a:extLst>
          </p:cNvPr>
          <p:cNvGrpSpPr/>
          <p:nvPr/>
        </p:nvGrpSpPr>
        <p:grpSpPr>
          <a:xfrm>
            <a:off x="1312479" y="1137965"/>
            <a:ext cx="6494588" cy="5028919"/>
            <a:chOff x="1312479" y="1137965"/>
            <a:chExt cx="6494588" cy="5028919"/>
          </a:xfrm>
        </p:grpSpPr>
        <p:pic>
          <p:nvPicPr>
            <p:cNvPr id="6" name="Picture 5" descr="A graph of different colored lines&#10;&#10;Description automatically generated">
              <a:extLst>
                <a:ext uri="{FF2B5EF4-FFF2-40B4-BE49-F238E27FC236}">
                  <a16:creationId xmlns:a16="http://schemas.microsoft.com/office/drawing/2014/main" id="{55720465-31D8-C8E6-E9F9-890DD14A0174}"/>
                </a:ext>
              </a:extLst>
            </p:cNvPr>
            <p:cNvPicPr>
              <a:picLocks noChangeAspect="1"/>
            </p:cNvPicPr>
            <p:nvPr/>
          </p:nvPicPr>
          <p:blipFill rotWithShape="1">
            <a:blip r:embed="rId2">
              <a:extLst>
                <a:ext uri="{28A0092B-C50C-407E-A947-70E740481C1C}">
                  <a14:useLocalDpi xmlns:a14="http://schemas.microsoft.com/office/drawing/2010/main" val="0"/>
                </a:ext>
              </a:extLst>
            </a:blip>
            <a:srcRect l="3458" t="6183" b="4685"/>
            <a:stretch/>
          </p:blipFill>
          <p:spPr>
            <a:xfrm>
              <a:off x="1312479" y="1480142"/>
              <a:ext cx="6494588" cy="4686742"/>
            </a:xfrm>
            <a:prstGeom prst="rect">
              <a:avLst/>
            </a:prstGeom>
          </p:spPr>
        </p:pic>
        <p:sp>
          <p:nvSpPr>
            <p:cNvPr id="7" name="TextBox 6">
              <a:extLst>
                <a:ext uri="{FF2B5EF4-FFF2-40B4-BE49-F238E27FC236}">
                  <a16:creationId xmlns:a16="http://schemas.microsoft.com/office/drawing/2014/main" id="{A88B3B17-B40C-763C-8D2B-C43F9BEAD57C}"/>
                </a:ext>
              </a:extLst>
            </p:cNvPr>
            <p:cNvSpPr txBox="1"/>
            <p:nvPr/>
          </p:nvSpPr>
          <p:spPr>
            <a:xfrm>
              <a:off x="2243469" y="1137965"/>
              <a:ext cx="4890977"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dirty="0"/>
            </a:p>
          </p:txBody>
        </p:sp>
      </p:grpSp>
      <p:sp>
        <p:nvSpPr>
          <p:cNvPr id="9" name="TextBox 8">
            <a:extLst>
              <a:ext uri="{FF2B5EF4-FFF2-40B4-BE49-F238E27FC236}">
                <a16:creationId xmlns:a16="http://schemas.microsoft.com/office/drawing/2014/main" id="{CAE30F0F-5177-990F-39A7-66DEBAED90EF}"/>
              </a:ext>
            </a:extLst>
          </p:cNvPr>
          <p:cNvSpPr txBox="1"/>
          <p:nvPr/>
        </p:nvSpPr>
        <p:spPr>
          <a:xfrm>
            <a:off x="8144540" y="1573619"/>
            <a:ext cx="351937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Solid lines </a:t>
            </a:r>
            <a:r>
              <a:rPr lang="en-US" dirty="0">
                <a:sym typeface="Wingdings" panose="05000000000000000000" pitchFamily="2" charset="2"/>
              </a:rPr>
              <a:t></a:t>
            </a:r>
            <a:r>
              <a:rPr lang="en-US" dirty="0"/>
              <a:t> Climatological Scenario/DPA</a:t>
            </a:r>
          </a:p>
        </p:txBody>
      </p:sp>
      <p:sp>
        <p:nvSpPr>
          <p:cNvPr id="10" name="TextBox 9">
            <a:extLst>
              <a:ext uri="{FF2B5EF4-FFF2-40B4-BE49-F238E27FC236}">
                <a16:creationId xmlns:a16="http://schemas.microsoft.com/office/drawing/2014/main" id="{F57C2897-20AD-8E40-878E-C7CC238B8FF7}"/>
              </a:ext>
            </a:extLst>
          </p:cNvPr>
          <p:cNvSpPr txBox="1"/>
          <p:nvPr/>
        </p:nvSpPr>
        <p:spPr>
          <a:xfrm>
            <a:off x="8144540" y="2465651"/>
            <a:ext cx="351937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Dotted lines </a:t>
            </a:r>
            <a:r>
              <a:rPr lang="en-US" dirty="0">
                <a:sym typeface="Wingdings" panose="05000000000000000000" pitchFamily="2" charset="2"/>
              </a:rPr>
              <a:t></a:t>
            </a:r>
            <a:r>
              <a:rPr lang="en-US" dirty="0"/>
              <a:t> Alternative Rainfall Scenario</a:t>
            </a:r>
          </a:p>
        </p:txBody>
      </p:sp>
      <p:sp>
        <p:nvSpPr>
          <p:cNvPr id="11" name="TextBox 10">
            <a:extLst>
              <a:ext uri="{FF2B5EF4-FFF2-40B4-BE49-F238E27FC236}">
                <a16:creationId xmlns:a16="http://schemas.microsoft.com/office/drawing/2014/main" id="{548414E4-1A6E-E448-7C22-7B0A574BCF71}"/>
              </a:ext>
            </a:extLst>
          </p:cNvPr>
          <p:cNvSpPr txBox="1"/>
          <p:nvPr/>
        </p:nvSpPr>
        <p:spPr>
          <a:xfrm>
            <a:off x="8170975" y="3350409"/>
            <a:ext cx="3519376"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Black lines </a:t>
            </a:r>
            <a:r>
              <a:rPr lang="en-US" dirty="0">
                <a:sym typeface="Wingdings" panose="05000000000000000000" pitchFamily="2" charset="2"/>
              </a:rPr>
              <a:t> 1% and 99%</a:t>
            </a:r>
          </a:p>
          <a:p>
            <a:r>
              <a:rPr lang="en-US" dirty="0">
                <a:sym typeface="Wingdings" panose="05000000000000000000" pitchFamily="2" charset="2"/>
              </a:rPr>
              <a:t>Brown lines  5% and 95%</a:t>
            </a:r>
          </a:p>
          <a:p>
            <a:r>
              <a:rPr lang="en-US" dirty="0">
                <a:sym typeface="Wingdings" panose="05000000000000000000" pitchFamily="2" charset="2"/>
              </a:rPr>
              <a:t>Blue lines  10% and 90%</a:t>
            </a:r>
          </a:p>
          <a:p>
            <a:r>
              <a:rPr lang="en-US" dirty="0">
                <a:sym typeface="Wingdings" panose="05000000000000000000" pitchFamily="2" charset="2"/>
              </a:rPr>
              <a:t>Pink lines  25% and 75%</a:t>
            </a:r>
          </a:p>
          <a:p>
            <a:r>
              <a:rPr lang="en-US" dirty="0">
                <a:sym typeface="Wingdings" panose="05000000000000000000" pitchFamily="2" charset="2"/>
              </a:rPr>
              <a:t>Red lines  50%</a:t>
            </a:r>
            <a:endParaRPr lang="en-US" dirty="0"/>
          </a:p>
        </p:txBody>
      </p:sp>
      <p:sp>
        <p:nvSpPr>
          <p:cNvPr id="13" name="Oval 12">
            <a:extLst>
              <a:ext uri="{FF2B5EF4-FFF2-40B4-BE49-F238E27FC236}">
                <a16:creationId xmlns:a16="http://schemas.microsoft.com/office/drawing/2014/main" id="{5794655F-2D3A-0CB1-85CB-EE43385BDA84}"/>
              </a:ext>
            </a:extLst>
          </p:cNvPr>
          <p:cNvSpPr/>
          <p:nvPr/>
        </p:nvSpPr>
        <p:spPr>
          <a:xfrm>
            <a:off x="7917177" y="5156786"/>
            <a:ext cx="4026972" cy="1399788"/>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t>Need to focus on how DPA percentile lines shift under Alternate Rainfall Scenario</a:t>
            </a:r>
          </a:p>
        </p:txBody>
      </p:sp>
      <p:cxnSp>
        <p:nvCxnSpPr>
          <p:cNvPr id="16" name="Straight Arrow Connector 15">
            <a:extLst>
              <a:ext uri="{FF2B5EF4-FFF2-40B4-BE49-F238E27FC236}">
                <a16:creationId xmlns:a16="http://schemas.microsoft.com/office/drawing/2014/main" id="{7B869FB1-1544-5BFF-0CD8-B20B36F3C555}"/>
              </a:ext>
            </a:extLst>
          </p:cNvPr>
          <p:cNvCxnSpPr>
            <a:cxnSpLocks/>
            <a:stCxn id="9" idx="1"/>
          </p:cNvCxnSpPr>
          <p:nvPr/>
        </p:nvCxnSpPr>
        <p:spPr>
          <a:xfrm flipH="1">
            <a:off x="6546850" y="1896785"/>
            <a:ext cx="1597690" cy="1090995"/>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7CDDD86-3322-E5E3-1CF0-357886AC354B}"/>
              </a:ext>
            </a:extLst>
          </p:cNvPr>
          <p:cNvCxnSpPr>
            <a:cxnSpLocks/>
          </p:cNvCxnSpPr>
          <p:nvPr/>
        </p:nvCxnSpPr>
        <p:spPr>
          <a:xfrm flipH="1">
            <a:off x="6711950" y="3091223"/>
            <a:ext cx="1445807" cy="646331"/>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26E4B01-68AD-D21C-3C91-25B1120B1361}"/>
              </a:ext>
            </a:extLst>
          </p:cNvPr>
          <p:cNvCxnSpPr>
            <a:cxnSpLocks/>
          </p:cNvCxnSpPr>
          <p:nvPr/>
        </p:nvCxnSpPr>
        <p:spPr>
          <a:xfrm>
            <a:off x="6645497" y="4392024"/>
            <a:ext cx="0" cy="249826"/>
          </a:xfrm>
          <a:prstGeom prst="straightConnector1">
            <a:avLst/>
          </a:prstGeom>
          <a:ln w="254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D132E99A-7020-09A1-E9B3-8F9D22B368AE}"/>
              </a:ext>
            </a:extLst>
          </p:cNvPr>
          <p:cNvSpPr/>
          <p:nvPr/>
        </p:nvSpPr>
        <p:spPr>
          <a:xfrm>
            <a:off x="6705600" y="4514850"/>
            <a:ext cx="1314450" cy="1016000"/>
          </a:xfrm>
          <a:custGeom>
            <a:avLst/>
            <a:gdLst>
              <a:gd name="connsiteX0" fmla="*/ 0 w 1314450"/>
              <a:gd name="connsiteY0" fmla="*/ 0 h 1016000"/>
              <a:gd name="connsiteX1" fmla="*/ 139700 w 1314450"/>
              <a:gd name="connsiteY1" fmla="*/ 25400 h 1016000"/>
              <a:gd name="connsiteX2" fmla="*/ 184150 w 1314450"/>
              <a:gd name="connsiteY2" fmla="*/ 38100 h 1016000"/>
              <a:gd name="connsiteX3" fmla="*/ 254000 w 1314450"/>
              <a:gd name="connsiteY3" fmla="*/ 50800 h 1016000"/>
              <a:gd name="connsiteX4" fmla="*/ 304800 w 1314450"/>
              <a:gd name="connsiteY4" fmla="*/ 69850 h 1016000"/>
              <a:gd name="connsiteX5" fmla="*/ 349250 w 1314450"/>
              <a:gd name="connsiteY5" fmla="*/ 82550 h 1016000"/>
              <a:gd name="connsiteX6" fmla="*/ 374650 w 1314450"/>
              <a:gd name="connsiteY6" fmla="*/ 88900 h 1016000"/>
              <a:gd name="connsiteX7" fmla="*/ 463550 w 1314450"/>
              <a:gd name="connsiteY7" fmla="*/ 127000 h 1016000"/>
              <a:gd name="connsiteX8" fmla="*/ 527050 w 1314450"/>
              <a:gd name="connsiteY8" fmla="*/ 158750 h 1016000"/>
              <a:gd name="connsiteX9" fmla="*/ 622300 w 1314450"/>
              <a:gd name="connsiteY9" fmla="*/ 266700 h 1016000"/>
              <a:gd name="connsiteX10" fmla="*/ 635000 w 1314450"/>
              <a:gd name="connsiteY10" fmla="*/ 292100 h 1016000"/>
              <a:gd name="connsiteX11" fmla="*/ 647700 w 1314450"/>
              <a:gd name="connsiteY11" fmla="*/ 323850 h 1016000"/>
              <a:gd name="connsiteX12" fmla="*/ 660400 w 1314450"/>
              <a:gd name="connsiteY12" fmla="*/ 342900 h 1016000"/>
              <a:gd name="connsiteX13" fmla="*/ 666750 w 1314450"/>
              <a:gd name="connsiteY13" fmla="*/ 361950 h 1016000"/>
              <a:gd name="connsiteX14" fmla="*/ 692150 w 1314450"/>
              <a:gd name="connsiteY14" fmla="*/ 425450 h 1016000"/>
              <a:gd name="connsiteX15" fmla="*/ 704850 w 1314450"/>
              <a:gd name="connsiteY15" fmla="*/ 457200 h 1016000"/>
              <a:gd name="connsiteX16" fmla="*/ 768350 w 1314450"/>
              <a:gd name="connsiteY16" fmla="*/ 565150 h 1016000"/>
              <a:gd name="connsiteX17" fmla="*/ 774700 w 1314450"/>
              <a:gd name="connsiteY17" fmla="*/ 603250 h 1016000"/>
              <a:gd name="connsiteX18" fmla="*/ 787400 w 1314450"/>
              <a:gd name="connsiteY18" fmla="*/ 622300 h 1016000"/>
              <a:gd name="connsiteX19" fmla="*/ 800100 w 1314450"/>
              <a:gd name="connsiteY19" fmla="*/ 647700 h 1016000"/>
              <a:gd name="connsiteX20" fmla="*/ 901700 w 1314450"/>
              <a:gd name="connsiteY20" fmla="*/ 800100 h 1016000"/>
              <a:gd name="connsiteX21" fmla="*/ 920750 w 1314450"/>
              <a:gd name="connsiteY21" fmla="*/ 812800 h 1016000"/>
              <a:gd name="connsiteX22" fmla="*/ 946150 w 1314450"/>
              <a:gd name="connsiteY22" fmla="*/ 844550 h 1016000"/>
              <a:gd name="connsiteX23" fmla="*/ 965200 w 1314450"/>
              <a:gd name="connsiteY23" fmla="*/ 850900 h 1016000"/>
              <a:gd name="connsiteX24" fmla="*/ 1022350 w 1314450"/>
              <a:gd name="connsiteY24" fmla="*/ 889000 h 1016000"/>
              <a:gd name="connsiteX25" fmla="*/ 1066800 w 1314450"/>
              <a:gd name="connsiteY25" fmla="*/ 908050 h 1016000"/>
              <a:gd name="connsiteX26" fmla="*/ 1155700 w 1314450"/>
              <a:gd name="connsiteY26" fmla="*/ 958850 h 1016000"/>
              <a:gd name="connsiteX27" fmla="*/ 1200150 w 1314450"/>
              <a:gd name="connsiteY27" fmla="*/ 971550 h 1016000"/>
              <a:gd name="connsiteX28" fmla="*/ 1270000 w 1314450"/>
              <a:gd name="connsiteY28" fmla="*/ 1003300 h 1016000"/>
              <a:gd name="connsiteX29" fmla="*/ 1314450 w 1314450"/>
              <a:gd name="connsiteY29"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4450" h="1016000">
                <a:moveTo>
                  <a:pt x="0" y="0"/>
                </a:moveTo>
                <a:cubicBezTo>
                  <a:pt x="43043" y="7174"/>
                  <a:pt x="96593" y="15257"/>
                  <a:pt x="139700" y="25400"/>
                </a:cubicBezTo>
                <a:cubicBezTo>
                  <a:pt x="154700" y="28929"/>
                  <a:pt x="169107" y="34757"/>
                  <a:pt x="184150" y="38100"/>
                </a:cubicBezTo>
                <a:cubicBezTo>
                  <a:pt x="207252" y="43234"/>
                  <a:pt x="230860" y="45841"/>
                  <a:pt x="254000" y="50800"/>
                </a:cubicBezTo>
                <a:cubicBezTo>
                  <a:pt x="266484" y="53475"/>
                  <a:pt x="296431" y="67060"/>
                  <a:pt x="304800" y="69850"/>
                </a:cubicBezTo>
                <a:cubicBezTo>
                  <a:pt x="319419" y="74723"/>
                  <a:pt x="334383" y="78495"/>
                  <a:pt x="349250" y="82550"/>
                </a:cubicBezTo>
                <a:cubicBezTo>
                  <a:pt x="357670" y="84846"/>
                  <a:pt x="366371" y="86140"/>
                  <a:pt x="374650" y="88900"/>
                </a:cubicBezTo>
                <a:cubicBezTo>
                  <a:pt x="393784" y="95278"/>
                  <a:pt x="454457" y="122693"/>
                  <a:pt x="463550" y="127000"/>
                </a:cubicBezTo>
                <a:cubicBezTo>
                  <a:pt x="484937" y="137131"/>
                  <a:pt x="508324" y="144280"/>
                  <a:pt x="527050" y="158750"/>
                </a:cubicBezTo>
                <a:cubicBezTo>
                  <a:pt x="579010" y="198901"/>
                  <a:pt x="596096" y="219533"/>
                  <a:pt x="622300" y="266700"/>
                </a:cubicBezTo>
                <a:cubicBezTo>
                  <a:pt x="626897" y="274975"/>
                  <a:pt x="631155" y="283450"/>
                  <a:pt x="635000" y="292100"/>
                </a:cubicBezTo>
                <a:cubicBezTo>
                  <a:pt x="639629" y="302516"/>
                  <a:pt x="642602" y="313655"/>
                  <a:pt x="647700" y="323850"/>
                </a:cubicBezTo>
                <a:cubicBezTo>
                  <a:pt x="651113" y="330676"/>
                  <a:pt x="656987" y="336074"/>
                  <a:pt x="660400" y="342900"/>
                </a:cubicBezTo>
                <a:cubicBezTo>
                  <a:pt x="663393" y="348887"/>
                  <a:pt x="664347" y="355703"/>
                  <a:pt x="666750" y="361950"/>
                </a:cubicBezTo>
                <a:cubicBezTo>
                  <a:pt x="674934" y="383228"/>
                  <a:pt x="683683" y="404283"/>
                  <a:pt x="692150" y="425450"/>
                </a:cubicBezTo>
                <a:cubicBezTo>
                  <a:pt x="696383" y="436033"/>
                  <a:pt x="698876" y="447492"/>
                  <a:pt x="704850" y="457200"/>
                </a:cubicBezTo>
                <a:cubicBezTo>
                  <a:pt x="760611" y="547812"/>
                  <a:pt x="741201" y="510851"/>
                  <a:pt x="768350" y="565150"/>
                </a:cubicBezTo>
                <a:cubicBezTo>
                  <a:pt x="770467" y="577850"/>
                  <a:pt x="770629" y="591036"/>
                  <a:pt x="774700" y="603250"/>
                </a:cubicBezTo>
                <a:cubicBezTo>
                  <a:pt x="777113" y="610490"/>
                  <a:pt x="783614" y="615674"/>
                  <a:pt x="787400" y="622300"/>
                </a:cubicBezTo>
                <a:cubicBezTo>
                  <a:pt x="792096" y="630519"/>
                  <a:pt x="794981" y="639737"/>
                  <a:pt x="800100" y="647700"/>
                </a:cubicBezTo>
                <a:cubicBezTo>
                  <a:pt x="833115" y="699057"/>
                  <a:pt x="850900" y="766233"/>
                  <a:pt x="901700" y="800100"/>
                </a:cubicBezTo>
                <a:cubicBezTo>
                  <a:pt x="908050" y="804333"/>
                  <a:pt x="915354" y="807404"/>
                  <a:pt x="920750" y="812800"/>
                </a:cubicBezTo>
                <a:cubicBezTo>
                  <a:pt x="930334" y="822384"/>
                  <a:pt x="935860" y="835730"/>
                  <a:pt x="946150" y="844550"/>
                </a:cubicBezTo>
                <a:cubicBezTo>
                  <a:pt x="951232" y="848906"/>
                  <a:pt x="959213" y="847907"/>
                  <a:pt x="965200" y="850900"/>
                </a:cubicBezTo>
                <a:cubicBezTo>
                  <a:pt x="1101321" y="918961"/>
                  <a:pt x="905360" y="825187"/>
                  <a:pt x="1022350" y="889000"/>
                </a:cubicBezTo>
                <a:cubicBezTo>
                  <a:pt x="1036502" y="896719"/>
                  <a:pt x="1052520" y="900570"/>
                  <a:pt x="1066800" y="908050"/>
                </a:cubicBezTo>
                <a:cubicBezTo>
                  <a:pt x="1097034" y="923887"/>
                  <a:pt x="1122883" y="949474"/>
                  <a:pt x="1155700" y="958850"/>
                </a:cubicBezTo>
                <a:cubicBezTo>
                  <a:pt x="1170517" y="963083"/>
                  <a:pt x="1185788" y="965965"/>
                  <a:pt x="1200150" y="971550"/>
                </a:cubicBezTo>
                <a:cubicBezTo>
                  <a:pt x="1223987" y="980820"/>
                  <a:pt x="1246163" y="994030"/>
                  <a:pt x="1270000" y="1003300"/>
                </a:cubicBezTo>
                <a:cubicBezTo>
                  <a:pt x="1284362" y="1008885"/>
                  <a:pt x="1314450" y="1016000"/>
                  <a:pt x="1314450" y="101600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1211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253D-FF2E-4322-396B-6311097AC6D8}"/>
              </a:ext>
            </a:extLst>
          </p:cNvPr>
          <p:cNvSpPr>
            <a:spLocks noGrp="1"/>
          </p:cNvSpPr>
          <p:nvPr>
            <p:ph type="title"/>
          </p:nvPr>
        </p:nvSpPr>
        <p:spPr>
          <a:xfrm>
            <a:off x="3069202" y="3333475"/>
            <a:ext cx="7135947" cy="1362075"/>
          </a:xfrm>
        </p:spPr>
        <p:txBody>
          <a:bodyPr/>
          <a:lstStyle/>
          <a:p>
            <a:pPr algn="ctr"/>
            <a:r>
              <a:rPr lang="en-US" dirty="0"/>
              <a:t>LOSOM RO</a:t>
            </a:r>
          </a:p>
        </p:txBody>
      </p:sp>
      <p:sp>
        <p:nvSpPr>
          <p:cNvPr id="4" name="Slide Number Placeholder 3">
            <a:extLst>
              <a:ext uri="{FF2B5EF4-FFF2-40B4-BE49-F238E27FC236}">
                <a16:creationId xmlns:a16="http://schemas.microsoft.com/office/drawing/2014/main" id="{548228C8-B943-562D-1904-CA8E523AA6DF}"/>
              </a:ext>
            </a:extLst>
          </p:cNvPr>
          <p:cNvSpPr>
            <a:spLocks noGrp="1"/>
          </p:cNvSpPr>
          <p:nvPr>
            <p:ph type="sldNum" sz="quarter" idx="10"/>
          </p:nvPr>
        </p:nvSpPr>
        <p:spPr/>
        <p:txBody>
          <a:bodyPr/>
          <a:lstStyle/>
          <a:p>
            <a:pPr>
              <a:defRPr/>
            </a:pPr>
            <a:fld id="{E957BC4F-0EC4-4404-9BA6-68B2333E1D70}" type="slidenum">
              <a:rPr lang="en-US" altLang="en-US" smtClean="0"/>
              <a:pPr>
                <a:defRPr/>
              </a:pPr>
              <a:t>7</a:t>
            </a:fld>
            <a:endParaRPr lang="en-US" altLang="en-US"/>
          </a:p>
        </p:txBody>
      </p:sp>
    </p:spTree>
    <p:extLst>
      <p:ext uri="{BB962C8B-B14F-4D97-AF65-F5344CB8AC3E}">
        <p14:creationId xmlns:p14="http://schemas.microsoft.com/office/powerpoint/2010/main" val="140046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7EC0F-E49E-D830-F110-1E2426A3210D}"/>
              </a:ext>
            </a:extLst>
          </p:cNvPr>
          <p:cNvSpPr>
            <a:spLocks noGrp="1"/>
          </p:cNvSpPr>
          <p:nvPr>
            <p:ph type="title"/>
          </p:nvPr>
        </p:nvSpPr>
        <p:spPr/>
        <p:txBody>
          <a:bodyPr/>
          <a:lstStyle/>
          <a:p>
            <a:r>
              <a:rPr lang="en-US" sz="2100" dirty="0"/>
              <a:t>May 2025 CPA: LOSOM Recovery Operations</a:t>
            </a:r>
          </a:p>
        </p:txBody>
      </p:sp>
      <p:sp>
        <p:nvSpPr>
          <p:cNvPr id="3" name="Slide Number Placeholder 2">
            <a:extLst>
              <a:ext uri="{FF2B5EF4-FFF2-40B4-BE49-F238E27FC236}">
                <a16:creationId xmlns:a16="http://schemas.microsoft.com/office/drawing/2014/main" id="{ACDD29A9-0933-D16D-EBA9-9E906ED1B1F0}"/>
              </a:ext>
            </a:extLst>
          </p:cNvPr>
          <p:cNvSpPr>
            <a:spLocks noGrp="1"/>
          </p:cNvSpPr>
          <p:nvPr>
            <p:ph type="sldNum" sz="quarter" idx="10"/>
          </p:nvPr>
        </p:nvSpPr>
        <p:spPr/>
        <p:txBody>
          <a:bodyPr/>
          <a:lstStyle/>
          <a:p>
            <a:pPr>
              <a:defRPr/>
            </a:pPr>
            <a:fld id="{987604EA-5B4B-4FD2-A684-9A2AF992AFF6}" type="slidenum">
              <a:rPr lang="en-US" altLang="en-US" smtClean="0"/>
              <a:pPr>
                <a:defRPr/>
              </a:pPr>
              <a:t>8</a:t>
            </a:fld>
            <a:endParaRPr lang="en-US" altLang="en-US"/>
          </a:p>
        </p:txBody>
      </p:sp>
      <p:sp>
        <p:nvSpPr>
          <p:cNvPr id="10" name="Rectangle 3">
            <a:extLst>
              <a:ext uri="{FF2B5EF4-FFF2-40B4-BE49-F238E27FC236}">
                <a16:creationId xmlns:a16="http://schemas.microsoft.com/office/drawing/2014/main" id="{CC6D9E24-8B4E-3C85-CABF-69400DAA7988}"/>
              </a:ext>
            </a:extLst>
          </p:cNvPr>
          <p:cNvSpPr txBox="1">
            <a:spLocks noChangeArrowheads="1"/>
          </p:cNvSpPr>
          <p:nvPr/>
        </p:nvSpPr>
        <p:spPr>
          <a:xfrm>
            <a:off x="850006" y="1448873"/>
            <a:ext cx="10283780" cy="5256726"/>
          </a:xfrm>
          <a:prstGeom prst="rect">
            <a:avLst/>
          </a:prstGeom>
        </p:spPr>
        <p:txBody>
          <a:bodyPr/>
          <a:lstStyle>
            <a:lvl1pPr marL="228600" indent="-228600" algn="l" rtl="0" eaLnBrk="0" fontAlgn="base" hangingPunct="0">
              <a:lnSpc>
                <a:spcPct val="90000"/>
              </a:lnSpc>
              <a:spcBef>
                <a:spcPct val="50000"/>
              </a:spcBef>
              <a:spcAft>
                <a:spcPct val="0"/>
              </a:spcAft>
              <a:buClr>
                <a:srgbClr val="C59307"/>
              </a:buClr>
              <a:buFont typeface="Wingdings" panose="05000000000000000000" pitchFamily="2" charset="2"/>
              <a:buChar char="Ø"/>
              <a:defRPr sz="2800" b="1">
                <a:solidFill>
                  <a:schemeClr val="tx1"/>
                </a:solidFill>
                <a:effectLst>
                  <a:outerShdw blurRad="38100" dist="38100" dir="2700000" algn="tl">
                    <a:srgbClr val="C0C0C0"/>
                  </a:outerShdw>
                </a:effectLst>
                <a:latin typeface="+mn-lt"/>
                <a:ea typeface="+mn-ea"/>
                <a:cs typeface="+mn-cs"/>
              </a:defRPr>
            </a:lvl1pPr>
            <a:lvl2pPr marL="571500" indent="-228600" algn="l" rtl="0" eaLnBrk="0" fontAlgn="base" hangingPunct="0">
              <a:lnSpc>
                <a:spcPct val="90000"/>
              </a:lnSpc>
              <a:spcBef>
                <a:spcPct val="50000"/>
              </a:spcBef>
              <a:spcAft>
                <a:spcPct val="0"/>
              </a:spcAft>
              <a:buClr>
                <a:srgbClr val="C59307"/>
              </a:buClr>
              <a:buFont typeface="Wingdings" panose="05000000000000000000" pitchFamily="2" charset="2"/>
              <a:buChar char="§"/>
              <a:defRPr sz="2300" b="1">
                <a:solidFill>
                  <a:schemeClr val="tx1"/>
                </a:solidFill>
                <a:effectLst>
                  <a:outerShdw blurRad="38100" dist="38100" dir="2700000" algn="tl">
                    <a:srgbClr val="C0C0C0"/>
                  </a:outerShdw>
                </a:effectLst>
                <a:latin typeface="+mn-lt"/>
              </a:defRPr>
            </a:lvl2pPr>
            <a:lvl3pPr marL="914400" indent="-228600" algn="l" rtl="0" eaLnBrk="0" fontAlgn="base" hangingPunct="0">
              <a:lnSpc>
                <a:spcPct val="90000"/>
              </a:lnSpc>
              <a:spcBef>
                <a:spcPct val="50000"/>
              </a:spcBef>
              <a:spcAft>
                <a:spcPct val="0"/>
              </a:spcAft>
              <a:buClr>
                <a:srgbClr val="C59307"/>
              </a:buClr>
              <a:buFont typeface="Arial" panose="020B0604020202020204" pitchFamily="34" charset="0"/>
              <a:buChar char="•"/>
              <a:defRPr sz="2000" b="1">
                <a:solidFill>
                  <a:schemeClr val="tx1"/>
                </a:solidFill>
                <a:effectLst>
                  <a:outerShdw blurRad="38100" dist="38100" dir="2700000" algn="tl">
                    <a:srgbClr val="C0C0C0"/>
                  </a:outerShdw>
                </a:effectLst>
                <a:latin typeface="+mn-lt"/>
              </a:defRPr>
            </a:lvl3pPr>
            <a:lvl4pPr marL="1257300" indent="-228600" algn="l" rtl="0" eaLnBrk="0" fontAlgn="base" hangingPunct="0">
              <a:lnSpc>
                <a:spcPct val="90000"/>
              </a:lnSpc>
              <a:spcBef>
                <a:spcPct val="50000"/>
              </a:spcBef>
              <a:spcAft>
                <a:spcPct val="0"/>
              </a:spcAft>
              <a:buClr>
                <a:srgbClr val="C59307"/>
              </a:buClr>
              <a:buFont typeface="Arial" panose="020B0604020202020204" pitchFamily="34" charset="0"/>
              <a:buChar char="•"/>
              <a:defRPr b="1">
                <a:solidFill>
                  <a:schemeClr val="tx1"/>
                </a:solidFill>
                <a:effectLst>
                  <a:outerShdw blurRad="38100" dist="38100" dir="2700000" algn="tl">
                    <a:srgbClr val="C0C0C0"/>
                  </a:outerShdw>
                </a:effectLst>
                <a:latin typeface="+mn-lt"/>
              </a:defRPr>
            </a:lvl4pPr>
            <a:lvl5pPr marL="1600200" indent="-228600" algn="l" rtl="0" eaLnBrk="0" fontAlgn="base" hangingPunct="0">
              <a:lnSpc>
                <a:spcPct val="90000"/>
              </a:lnSpc>
              <a:spcBef>
                <a:spcPct val="50000"/>
              </a:spcBef>
              <a:spcAft>
                <a:spcPct val="0"/>
              </a:spcAft>
              <a:buClr>
                <a:srgbClr val="C59307"/>
              </a:buClr>
              <a:buFont typeface="Arial" panose="020B0604020202020204" pitchFamily="34" charset="0"/>
              <a:buChar char="•"/>
              <a:defRPr sz="1600" b="1">
                <a:solidFill>
                  <a:schemeClr val="tx1"/>
                </a:solidFill>
                <a:effectLst>
                  <a:outerShdw blurRad="38100" dist="38100" dir="2700000" algn="tl">
                    <a:srgbClr val="C0C0C0"/>
                  </a:outerShdw>
                </a:effectLst>
                <a:latin typeface="+mn-lt"/>
              </a:defRPr>
            </a:lvl5pPr>
            <a:lvl6pPr marL="20574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6pPr>
            <a:lvl7pPr marL="25146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7pPr>
            <a:lvl8pPr marL="29718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8pPr>
            <a:lvl9pPr marL="34290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9pPr>
          </a:lstStyle>
          <a:p>
            <a:pPr marL="0" marR="0" lvl="0" indent="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a:ln>
                  <a:noFill/>
                </a:ln>
                <a:solidFill>
                  <a:prstClr val="black"/>
                </a:solidFill>
                <a:effectLst/>
                <a:uLnTx/>
                <a:uFillTx/>
                <a:ea typeface="+mn-ea"/>
                <a:cs typeface="+mn-cs"/>
              </a:rPr>
              <a:t>Starting December 7, 2024 the US Army Corps of Engineers (USACE) - Jacksonville District began releases under Lake Okeechobee Recovery Operations. The goal of recovery is to lower lake levels before the onset of the wet season to allow for recovery of lake ecology.</a:t>
            </a:r>
          </a:p>
          <a:p>
            <a:pPr marL="0" marR="0" lvl="0" indent="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R="0" lvl="0" defTabSz="914400" latinLnBrk="0">
              <a:buSzTx/>
              <a:tabLst/>
              <a:defRPr/>
            </a:pPr>
            <a:r>
              <a:rPr lang="en-US" sz="1900" b="0" kern="0" dirty="0">
                <a:effectLst/>
              </a:rPr>
              <a:t>SFWMM model assumptions for the May 1, 2025 DPA</a:t>
            </a:r>
          </a:p>
          <a:p>
            <a:pPr marL="228600" marR="0" lvl="1" defTabSz="914400" latinLnBrk="0">
              <a:buSzTx/>
              <a:buFont typeface="Wingdings" panose="05000000000000000000" pitchFamily="2" charset="2"/>
              <a:buChar char="Ø"/>
              <a:tabLst/>
              <a:defRPr/>
            </a:pPr>
            <a:r>
              <a:rPr lang="en-US" sz="1900" b="0" kern="0" dirty="0">
                <a:effectLst/>
              </a:rPr>
              <a:t>Recovery operations start at the beginning of the DPA simulation and end May 31st.</a:t>
            </a:r>
          </a:p>
          <a:p>
            <a:pPr marL="571500" lvl="2">
              <a:buFont typeface="Wingdings" panose="05000000000000000000" pitchFamily="2" charset="2"/>
              <a:buChar char="Ø"/>
              <a:defRPr/>
            </a:pPr>
            <a:r>
              <a:rPr lang="en-US" sz="1600" b="0" kern="0" dirty="0">
                <a:effectLst/>
              </a:rPr>
              <a:t>Lake Okeechobee releases</a:t>
            </a:r>
          </a:p>
          <a:p>
            <a:pPr marL="914400" lvl="4">
              <a:buFont typeface="Wingdings" panose="05000000000000000000" pitchFamily="2" charset="2"/>
              <a:buChar char="Ø"/>
              <a:defRPr/>
            </a:pPr>
            <a:r>
              <a:rPr lang="en-US" sz="1500" b="0" kern="0" dirty="0">
                <a:effectLst/>
              </a:rPr>
              <a:t>650 </a:t>
            </a:r>
            <a:r>
              <a:rPr lang="en-US" sz="1500" b="0" kern="0" dirty="0" err="1">
                <a:effectLst/>
              </a:rPr>
              <a:t>cfs</a:t>
            </a:r>
            <a:r>
              <a:rPr lang="en-US" sz="1500" b="0" kern="0" dirty="0">
                <a:effectLst/>
              </a:rPr>
              <a:t> at S-79 to the Caloosahatchee River Estuary (CRE)</a:t>
            </a:r>
          </a:p>
          <a:p>
            <a:pPr marL="914400" lvl="4">
              <a:buFont typeface="Wingdings" panose="05000000000000000000" pitchFamily="2" charset="2"/>
              <a:buChar char="Ø"/>
              <a:defRPr/>
            </a:pPr>
            <a:r>
              <a:rPr lang="en-US" sz="1500" b="0" kern="0" dirty="0">
                <a:effectLst/>
              </a:rPr>
              <a:t>0 </a:t>
            </a:r>
            <a:r>
              <a:rPr lang="en-US" sz="1500" b="0" kern="0" dirty="0" err="1">
                <a:effectLst/>
              </a:rPr>
              <a:t>cfs</a:t>
            </a:r>
            <a:r>
              <a:rPr lang="en-US" sz="1500" b="0" kern="0" dirty="0">
                <a:effectLst/>
              </a:rPr>
              <a:t> at S-80 to the St. Lucie Estuary (SLE)</a:t>
            </a:r>
          </a:p>
          <a:p>
            <a:pPr marL="571500" lvl="3">
              <a:buFont typeface="Wingdings" panose="05000000000000000000" pitchFamily="2" charset="2"/>
              <a:buChar char="Ø"/>
              <a:defRPr/>
            </a:pPr>
            <a:r>
              <a:rPr kumimoji="0" lang="en-US" b="0" i="0" u="none" strike="noStrike" kern="1200" cap="none" spc="0" normalizeH="0" baseline="0" noProof="0" dirty="0">
                <a:ln>
                  <a:noFill/>
                </a:ln>
                <a:solidFill>
                  <a:prstClr val="black"/>
                </a:solidFill>
                <a:effectLst/>
                <a:uLnTx/>
                <a:uFillTx/>
                <a:ea typeface="+mn-ea"/>
                <a:cs typeface="+mn-cs"/>
              </a:rPr>
              <a:t>Maximum practicable releases south </a:t>
            </a:r>
          </a:p>
          <a:p>
            <a:endParaRPr lang="en-US" sz="1900" b="0" kern="0" dirty="0">
              <a:effectLst/>
            </a:endParaRPr>
          </a:p>
          <a:p>
            <a:pPr marL="0" indent="0">
              <a:buNone/>
            </a:pPr>
            <a:endParaRPr lang="en-US" sz="1900" b="0" kern="0" dirty="0">
              <a:effectLst/>
            </a:endParaRPr>
          </a:p>
          <a:p>
            <a:endParaRPr lang="en-US" sz="1900" b="0" kern="0" dirty="0">
              <a:effectLst/>
            </a:endParaRPr>
          </a:p>
          <a:p>
            <a:endParaRPr lang="en-US" sz="1900" b="0" kern="0" dirty="0">
              <a:effectLst/>
            </a:endParaRPr>
          </a:p>
          <a:p>
            <a:endParaRPr lang="en-US" sz="1900" b="0" kern="0" dirty="0">
              <a:effectLst/>
            </a:endParaRPr>
          </a:p>
        </p:txBody>
      </p:sp>
    </p:spTree>
    <p:extLst>
      <p:ext uri="{BB962C8B-B14F-4D97-AF65-F5344CB8AC3E}">
        <p14:creationId xmlns:p14="http://schemas.microsoft.com/office/powerpoint/2010/main" val="227848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dirty="0"/>
              <a:t>May 2025 CPA: LOK</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9</a:t>
            </a:fld>
            <a:endParaRPr lang="en-US" altLang="en-US"/>
          </a:p>
        </p:txBody>
      </p:sp>
      <p:sp>
        <p:nvSpPr>
          <p:cNvPr id="9" name="TextBox 8">
            <a:extLst>
              <a:ext uri="{FF2B5EF4-FFF2-40B4-BE49-F238E27FC236}">
                <a16:creationId xmlns:a16="http://schemas.microsoft.com/office/drawing/2014/main" id="{208EE336-72C0-B740-5592-BE0C880186EF}"/>
              </a:ext>
            </a:extLst>
          </p:cNvPr>
          <p:cNvSpPr txBox="1"/>
          <p:nvPr/>
        </p:nvSpPr>
        <p:spPr>
          <a:xfrm>
            <a:off x="1922385" y="1232345"/>
            <a:ext cx="2091193" cy="338554"/>
          </a:xfrm>
          <a:prstGeom prst="rect">
            <a:avLst/>
          </a:prstGeom>
          <a:noFill/>
        </p:spPr>
        <p:txBody>
          <a:bodyPr wrap="square" rtlCol="0">
            <a:spAutoFit/>
          </a:bodyPr>
          <a:lstStyle/>
          <a:p>
            <a:pPr algn="ctr"/>
            <a:r>
              <a:rPr lang="en-US" sz="1600" b="1" dirty="0"/>
              <a:t>CPC</a:t>
            </a:r>
          </a:p>
        </p:txBody>
      </p:sp>
      <p:sp>
        <p:nvSpPr>
          <p:cNvPr id="10" name="TextBox 9">
            <a:extLst>
              <a:ext uri="{FF2B5EF4-FFF2-40B4-BE49-F238E27FC236}">
                <a16:creationId xmlns:a16="http://schemas.microsoft.com/office/drawing/2014/main" id="{E0AEF1BF-4848-4F9C-B86F-45192DAC12AE}"/>
              </a:ext>
            </a:extLst>
          </p:cNvPr>
          <p:cNvSpPr txBox="1"/>
          <p:nvPr/>
        </p:nvSpPr>
        <p:spPr>
          <a:xfrm>
            <a:off x="7969971" y="1232345"/>
            <a:ext cx="2091193" cy="338554"/>
          </a:xfrm>
          <a:prstGeom prst="rect">
            <a:avLst/>
          </a:prstGeom>
          <a:noFill/>
        </p:spPr>
        <p:txBody>
          <a:bodyPr wrap="square" rtlCol="0">
            <a:spAutoFit/>
          </a:bodyPr>
          <a:lstStyle/>
          <a:p>
            <a:pPr algn="ctr"/>
            <a:r>
              <a:rPr lang="en-US" sz="1600" b="1" dirty="0" err="1"/>
              <a:t>PrefSce</a:t>
            </a:r>
            <a:endParaRPr lang="en-US" sz="1600" b="1" dirty="0"/>
          </a:p>
        </p:txBody>
      </p:sp>
      <p:sp>
        <p:nvSpPr>
          <p:cNvPr id="4" name="TextBox 3">
            <a:extLst>
              <a:ext uri="{FF2B5EF4-FFF2-40B4-BE49-F238E27FC236}">
                <a16:creationId xmlns:a16="http://schemas.microsoft.com/office/drawing/2014/main" id="{258965B0-BE54-03E2-28B4-F648667DEE93}"/>
              </a:ext>
            </a:extLst>
          </p:cNvPr>
          <p:cNvSpPr txBox="1"/>
          <p:nvPr/>
        </p:nvSpPr>
        <p:spPr>
          <a:xfrm>
            <a:off x="2133601" y="6297758"/>
            <a:ext cx="822959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i="1" dirty="0">
                <a:solidFill>
                  <a:schemeClr val="bg1">
                    <a:lumMod val="65000"/>
                  </a:schemeClr>
                </a:solidFill>
              </a:rPr>
              <a:t>Secondary vertical axis shows stages in NAVD88. These stages are based on Agreed Upon Regulation Schedule Conversion Offsets between NGVD29 and NAVD88 (1.25 ft for Lake Okeechobee).</a:t>
            </a:r>
          </a:p>
        </p:txBody>
      </p:sp>
      <p:pic>
        <p:nvPicPr>
          <p:cNvPr id="7" name="Picture 6" descr="Chart&#10;&#10;AI-generated content may be incorrect.">
            <a:extLst>
              <a:ext uri="{FF2B5EF4-FFF2-40B4-BE49-F238E27FC236}">
                <a16:creationId xmlns:a16="http://schemas.microsoft.com/office/drawing/2014/main" id="{83B95B2D-1EA4-BD86-E4EC-9B7E85917C27}"/>
              </a:ext>
            </a:extLst>
          </p:cNvPr>
          <p:cNvPicPr>
            <a:picLocks noChangeAspect="1"/>
          </p:cNvPicPr>
          <p:nvPr/>
        </p:nvPicPr>
        <p:blipFill>
          <a:blip r:embed="rId2">
            <a:extLst>
              <a:ext uri="{28A0092B-C50C-407E-A947-70E740481C1C}">
                <a14:useLocalDpi xmlns:a14="http://schemas.microsoft.com/office/drawing/2010/main" val="0"/>
              </a:ext>
            </a:extLst>
          </a:blip>
          <a:srcRect l="5561" b="9710"/>
          <a:stretch/>
        </p:blipFill>
        <p:spPr>
          <a:xfrm>
            <a:off x="6078220" y="1753396"/>
            <a:ext cx="6080760" cy="4361864"/>
          </a:xfrm>
          <a:prstGeom prst="rect">
            <a:avLst/>
          </a:prstGeom>
        </p:spPr>
      </p:pic>
      <p:pic>
        <p:nvPicPr>
          <p:cNvPr id="12" name="Picture 11" descr="Chart&#10;&#10;AI-generated content may be incorrect.">
            <a:extLst>
              <a:ext uri="{FF2B5EF4-FFF2-40B4-BE49-F238E27FC236}">
                <a16:creationId xmlns:a16="http://schemas.microsoft.com/office/drawing/2014/main" id="{618D54D6-325E-50DB-240C-6CFA7DF509A3}"/>
              </a:ext>
            </a:extLst>
          </p:cNvPr>
          <p:cNvPicPr>
            <a:picLocks noChangeAspect="1"/>
          </p:cNvPicPr>
          <p:nvPr/>
        </p:nvPicPr>
        <p:blipFill>
          <a:blip r:embed="rId3">
            <a:extLst>
              <a:ext uri="{28A0092B-C50C-407E-A947-70E740481C1C}">
                <a14:useLocalDpi xmlns:a14="http://schemas.microsoft.com/office/drawing/2010/main" val="0"/>
              </a:ext>
            </a:extLst>
          </a:blip>
          <a:srcRect l="5765" b="9524"/>
          <a:stretch/>
        </p:blipFill>
        <p:spPr>
          <a:xfrm>
            <a:off x="0" y="1753396"/>
            <a:ext cx="6055099" cy="4361864"/>
          </a:xfrm>
          <a:prstGeom prst="rect">
            <a:avLst/>
          </a:prstGeom>
        </p:spPr>
      </p:pic>
    </p:spTree>
    <p:extLst>
      <p:ext uri="{BB962C8B-B14F-4D97-AF65-F5344CB8AC3E}">
        <p14:creationId xmlns:p14="http://schemas.microsoft.com/office/powerpoint/2010/main" val="280833402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93F19A8081E041B2E1BD70FD95A6F9" ma:contentTypeVersion="2" ma:contentTypeDescription="Create a new document." ma:contentTypeScope="" ma:versionID="67c9d189b965c0673c6071b650f84b7f">
  <xsd:schema xmlns:xsd="http://www.w3.org/2001/XMLSchema" xmlns:xs="http://www.w3.org/2001/XMLSchema" xmlns:p="http://schemas.microsoft.com/office/2006/metadata/properties" xmlns:ns2="ec2656fc-dd04-47d4-8f5f-bb1f1b5e6f0a" targetNamespace="http://schemas.microsoft.com/office/2006/metadata/properties" ma:root="true" ma:fieldsID="1abc8209aca890304ff3108aab4c1c0a" ns2:_="">
    <xsd:import namespace="ec2656fc-dd04-47d4-8f5f-bb1f1b5e6f0a"/>
    <xsd:element name="properties">
      <xsd:complexType>
        <xsd:sequence>
          <xsd:element name="documentManagement">
            <xsd:complexType>
              <xsd:all>
                <xsd:element ref="ns2:Thumbnail" minOccurs="0"/>
                <xsd:element ref="ns2: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2656fc-dd04-47d4-8f5f-bb1f1b5e6f0a" elementFormDefault="qualified">
    <xsd:import namespace="http://schemas.microsoft.com/office/2006/documentManagement/types"/>
    <xsd:import namespace="http://schemas.microsoft.com/office/infopath/2007/PartnerControls"/>
    <xsd:element name="Thumbnail" ma:index="8"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Category" ma:index="9" ma:displayName="Category" ma:default="Widescreen-Presentation" ma:format="Dropdown" ma:internalName="Category">
      <xsd:simpleType>
        <xsd:restriction base="dms:Choice">
          <xsd:enumeration value="Logo"/>
          <xsd:enumeration value="Presentation"/>
          <xsd:enumeration value="Widescreen-Presentation"/>
          <xsd:enumeration value="Illustration"/>
          <xsd:enumeration value="Map"/>
          <xsd:enumeration value="Speaker’s Bureau Present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humbnail xmlns="ec2656fc-dd04-47d4-8f5f-bb1f1b5e6f0a">
      <Url>http://iweb.sfwmd.gov/creative/PublishingImages/Six%20Pic%20District%20Overview%20Widescreen.jpg</Url>
      <Description xsi:nil="true"/>
    </Thumbnail>
    <Category xmlns="ec2656fc-dd04-47d4-8f5f-bb1f1b5e6f0a">Widescreen-Presentation</Category>
  </documentManagement>
</p:properties>
</file>

<file path=customXml/itemProps1.xml><?xml version="1.0" encoding="utf-8"?>
<ds:datastoreItem xmlns:ds="http://schemas.openxmlformats.org/officeDocument/2006/customXml" ds:itemID="{CD413249-0482-4EB7-B0F0-181887A45F39}">
  <ds:schemaRefs>
    <ds:schemaRef ds:uri="http://schemas.microsoft.com/sharepoint/v3/contenttype/forms"/>
  </ds:schemaRefs>
</ds:datastoreItem>
</file>

<file path=customXml/itemProps2.xml><?xml version="1.0" encoding="utf-8"?>
<ds:datastoreItem xmlns:ds="http://schemas.openxmlformats.org/officeDocument/2006/customXml" ds:itemID="{862EFD19-CA2D-476E-924A-A6D95EA5F3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2656fc-dd04-47d4-8f5f-bb1f1b5e6f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5ED666-EAAE-4D2B-B0A5-8EB1ACB00DA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c2656fc-dd04-47d4-8f5f-bb1f1b5e6f0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15391</TotalTime>
  <Words>875</Words>
  <Application>Microsoft Office PowerPoint</Application>
  <PresentationFormat>Widescreen</PresentationFormat>
  <Paragraphs>86</Paragraphs>
  <Slides>14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Arial Black</vt:lpstr>
      <vt:lpstr>Wingdings</vt:lpstr>
      <vt:lpstr>Default Design</vt:lpstr>
      <vt:lpstr>1_Default Design</vt:lpstr>
      <vt:lpstr>May 2025: Conditional Positional Analysis (CPA) Implementation – LOSOM Recovery Operations</vt:lpstr>
      <vt:lpstr>CPA Overview</vt:lpstr>
      <vt:lpstr>CPA Overview</vt:lpstr>
      <vt:lpstr>CPA: Rainfall Scenarios</vt:lpstr>
      <vt:lpstr>May 2025 CPA: Rainfall Scenarios</vt:lpstr>
      <vt:lpstr>CPA: Key to Reading Results</vt:lpstr>
      <vt:lpstr>LOSOM RO</vt:lpstr>
      <vt:lpstr>May 2025 CPA: LOSOM Recovery Operations</vt:lpstr>
      <vt:lpstr>May 2025 CPA: LOK</vt:lpstr>
      <vt:lpstr>May 2025 CPA: WCA1 3 Gage Avg.</vt:lpstr>
      <vt:lpstr>May 2025 CPA: WCA1 Site 8-C</vt:lpstr>
      <vt:lpstr>May 2025 CPA: WCA2A Site 17</vt:lpstr>
      <vt:lpstr>May 2025 CPA: WCA2A S11B_H</vt:lpstr>
      <vt:lpstr>May 2025 CPA: WCA3A 3 Gage Avg.</vt:lpstr>
    </vt:vector>
  </TitlesOfParts>
  <Company>SFWMD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Pic District</dc:title>
  <dc:creator>bgomez</dc:creator>
  <cp:lastModifiedBy>Sonawane, Rutambara</cp:lastModifiedBy>
  <cp:revision>882</cp:revision>
  <dcterms:created xsi:type="dcterms:W3CDTF">2006-05-01T14:03:06Z</dcterms:created>
  <dcterms:modified xsi:type="dcterms:W3CDTF">2025-05-04T23:56:24Z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0x0101008093F19A8081E041B2E1BD70FD95A6F9</vt:lpwstr>
  </property>
</Properties>
</file>