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0" r:id="rId5"/>
  </p:sldMasterIdLst>
  <p:notesMasterIdLst>
    <p:notesMasterId r:id="rId22"/>
  </p:notesMasterIdLst>
  <p:handoutMasterIdLst>
    <p:handoutMasterId r:id="rId23"/>
  </p:handoutMasterIdLst>
  <p:sldIdLst>
    <p:sldId id="259" r:id="rId6"/>
    <p:sldId id="257" r:id="rId7"/>
    <p:sldId id="316" r:id="rId8"/>
    <p:sldId id="313" r:id="rId9"/>
    <p:sldId id="333" r:id="rId10"/>
    <p:sldId id="334" r:id="rId11"/>
    <p:sldId id="335" r:id="rId12"/>
    <p:sldId id="317" r:id="rId13"/>
    <p:sldId id="319" r:id="rId14"/>
    <p:sldId id="321" r:id="rId15"/>
    <p:sldId id="323" r:id="rId16"/>
    <p:sldId id="336" r:id="rId17"/>
    <p:sldId id="325" r:id="rId18"/>
    <p:sldId id="327" r:id="rId19"/>
    <p:sldId id="329" r:id="rId20"/>
    <p:sldId id="331"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9307"/>
    <a:srgbClr val="F1B409"/>
    <a:srgbClr val="008000"/>
    <a:srgbClr val="243D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8" autoAdjust="0"/>
    <p:restoredTop sz="96252" autoAdjust="0"/>
  </p:normalViewPr>
  <p:slideViewPr>
    <p:cSldViewPr snapToGrid="0">
      <p:cViewPr varScale="1">
        <p:scale>
          <a:sx n="124" d="100"/>
          <a:sy n="124" d="100"/>
        </p:scale>
        <p:origin x="38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1C283A-1A5E-45B8-BC60-86E3FEBB4B6A}"/>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3B2CF5C-4787-4F5B-91D3-860591DD8912}"/>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FB66B9F9-6B60-4A37-91DE-7812ED90D8D1}" type="datetimeFigureOut">
              <a:rPr lang="en-US"/>
              <a:pPr>
                <a:defRPr/>
              </a:pPr>
              <a:t>5/6/2024</a:t>
            </a:fld>
            <a:endParaRPr lang="en-US"/>
          </a:p>
        </p:txBody>
      </p:sp>
      <p:sp>
        <p:nvSpPr>
          <p:cNvPr id="4" name="Footer Placeholder 3">
            <a:extLst>
              <a:ext uri="{FF2B5EF4-FFF2-40B4-BE49-F238E27FC236}">
                <a16:creationId xmlns:a16="http://schemas.microsoft.com/office/drawing/2014/main" id="{E63B38CC-6328-40F2-9D36-CF8F60213B6A}"/>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712EFAC-58BF-4459-BF2A-CDF5B6B18035}"/>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A8F6FBDE-DDE1-4CA3-9014-E1B4389A851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A217FBF-9D04-4E63-9370-75C92D462D7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a:extLst>
              <a:ext uri="{FF2B5EF4-FFF2-40B4-BE49-F238E27FC236}">
                <a16:creationId xmlns:a16="http://schemas.microsoft.com/office/drawing/2014/main" id="{15256100-2447-4BFF-8637-F703A40F99A9}"/>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a:extLst>
              <a:ext uri="{FF2B5EF4-FFF2-40B4-BE49-F238E27FC236}">
                <a16:creationId xmlns:a16="http://schemas.microsoft.com/office/drawing/2014/main" id="{4470B6EA-9E5B-44F8-B590-52AAD0B2A459}"/>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9A0FEEFF-D787-4848-8FD4-113C31397C38}"/>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a:extLst>
              <a:ext uri="{FF2B5EF4-FFF2-40B4-BE49-F238E27FC236}">
                <a16:creationId xmlns:a16="http://schemas.microsoft.com/office/drawing/2014/main" id="{58CC86A0-5A69-4FF2-9DC9-77759265EE3B}"/>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607" name="Rectangle 7">
            <a:extLst>
              <a:ext uri="{FF2B5EF4-FFF2-40B4-BE49-F238E27FC236}">
                <a16:creationId xmlns:a16="http://schemas.microsoft.com/office/drawing/2014/main" id="{FF75E0DC-8335-4FEE-9800-8C4BB4605580}"/>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8798DC82-2209-4587-AC48-78D4D7E4F8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27100" y="3667125"/>
            <a:ext cx="9499600" cy="871538"/>
          </a:xfrm>
          <a:effectLst>
            <a:outerShdw dist="17961" dir="2700000" algn="ctr" rotWithShape="0">
              <a:schemeClr val="tx1"/>
            </a:outerShdw>
          </a:effectLst>
        </p:spPr>
        <p:txBody>
          <a:bodyPr/>
          <a:lstStyle>
            <a:lvl1pPr algn="ctr">
              <a:defRPr sz="2800">
                <a:solidFill>
                  <a:schemeClr val="bg1"/>
                </a:solidFill>
                <a:effectLst/>
              </a:defRPr>
            </a:lvl1pPr>
          </a:lstStyle>
          <a:p>
            <a:endParaRPr lang="en-US" dirty="0"/>
          </a:p>
        </p:txBody>
      </p:sp>
      <p:sp>
        <p:nvSpPr>
          <p:cNvPr id="3075" name="Rectangle 3"/>
          <p:cNvSpPr>
            <a:spLocks noGrp="1" noChangeArrowheads="1"/>
          </p:cNvSpPr>
          <p:nvPr>
            <p:ph type="subTitle" idx="1"/>
          </p:nvPr>
        </p:nvSpPr>
        <p:spPr>
          <a:xfrm>
            <a:off x="927100" y="4529138"/>
            <a:ext cx="9499600" cy="552450"/>
          </a:xfrm>
          <a:effectLst>
            <a:outerShdw dist="17961" dir="2700000" algn="ctr" rotWithShape="0">
              <a:schemeClr val="tx1"/>
            </a:outerShdw>
          </a:effectLst>
        </p:spPr>
        <p:txBody>
          <a:bodyPr/>
          <a:lstStyle>
            <a:lvl1pPr marL="0" indent="0" algn="ctr">
              <a:lnSpc>
                <a:spcPct val="80000"/>
              </a:lnSpc>
              <a:spcBef>
                <a:spcPct val="0"/>
              </a:spcBef>
              <a:buFont typeface="Wingdings" pitchFamily="2" charset="2"/>
              <a:buNone/>
              <a:defRPr sz="2600" b="0">
                <a:solidFill>
                  <a:schemeClr val="bg1"/>
                </a:solidFill>
                <a:effectLst/>
              </a:defRPr>
            </a:lvl1pPr>
          </a:lstStyle>
          <a:p>
            <a:endParaRPr lang="en-US" dirty="0"/>
          </a:p>
        </p:txBody>
      </p:sp>
      <p:sp>
        <p:nvSpPr>
          <p:cNvPr id="4" name="Rectangle 7">
            <a:extLst>
              <a:ext uri="{FF2B5EF4-FFF2-40B4-BE49-F238E27FC236}">
                <a16:creationId xmlns:a16="http://schemas.microsoft.com/office/drawing/2014/main" id="{7450F66C-C640-4B10-B0D8-2B0E6C4966ED}"/>
              </a:ext>
            </a:extLst>
          </p:cNvPr>
          <p:cNvSpPr>
            <a:spLocks noGrp="1" noChangeArrowheads="1"/>
          </p:cNvSpPr>
          <p:nvPr>
            <p:ph type="sldNum" sz="quarter" idx="10"/>
          </p:nvPr>
        </p:nvSpPr>
        <p:spPr>
          <a:xfrm>
            <a:off x="11264901" y="6596063"/>
            <a:ext cx="901700" cy="252412"/>
          </a:xfrm>
        </p:spPr>
        <p:txBody>
          <a:bodyPr/>
          <a:lstStyle>
            <a:lvl1pPr algn="ctr">
              <a:defRPr smtClean="0">
                <a:solidFill>
                  <a:schemeClr val="bg1"/>
                </a:solidFill>
                <a:effectLst>
                  <a:outerShdw blurRad="38100" dist="38100" dir="2700000" algn="tl">
                    <a:srgbClr val="C0C0C0"/>
                  </a:outerShdw>
                </a:effectLst>
              </a:defRPr>
            </a:lvl1pPr>
          </a:lstStyle>
          <a:p>
            <a:pPr>
              <a:defRPr/>
            </a:pPr>
            <a:fld id="{4ED5C970-65AE-4C2B-AE5D-E4DD8E398455}" type="slidenum">
              <a:rPr lang="en-US" altLang="en-US"/>
              <a:pPr>
                <a:defRPr/>
              </a:pPr>
              <a:t>‹#›</a:t>
            </a:fld>
            <a:endParaRPr lang="en-US" altLang="en-US"/>
          </a:p>
        </p:txBody>
      </p:sp>
    </p:spTree>
    <p:extLst>
      <p:ext uri="{BB962C8B-B14F-4D97-AF65-F5344CB8AC3E}">
        <p14:creationId xmlns:p14="http://schemas.microsoft.com/office/powerpoint/2010/main" val="82678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2FDB9E6-4E81-4386-91C5-09AFA24EFE62}"/>
              </a:ext>
            </a:extLst>
          </p:cNvPr>
          <p:cNvSpPr>
            <a:spLocks noGrp="1" noChangeArrowheads="1"/>
          </p:cNvSpPr>
          <p:nvPr>
            <p:ph type="sldNum" sz="quarter" idx="10"/>
          </p:nvPr>
        </p:nvSpPr>
        <p:spPr>
          <a:ln/>
        </p:spPr>
        <p:txBody>
          <a:bodyPr/>
          <a:lstStyle>
            <a:lvl1pPr>
              <a:defRPr/>
            </a:lvl1pPr>
          </a:lstStyle>
          <a:p>
            <a:pPr>
              <a:defRPr/>
            </a:pPr>
            <a:fld id="{DBADCFAC-8941-4989-9D45-F01D2D53DCB5}" type="slidenum">
              <a:rPr lang="en-US" altLang="en-US"/>
              <a:pPr>
                <a:defRPr/>
              </a:pPr>
              <a:t>‹#›</a:t>
            </a:fld>
            <a:endParaRPr lang="en-US" altLang="en-US"/>
          </a:p>
        </p:txBody>
      </p:sp>
    </p:spTree>
    <p:extLst>
      <p:ext uri="{BB962C8B-B14F-4D97-AF65-F5344CB8AC3E}">
        <p14:creationId xmlns:p14="http://schemas.microsoft.com/office/powerpoint/2010/main" val="179021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7451" y="298451"/>
            <a:ext cx="2444749" cy="5827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66851" y="298451"/>
            <a:ext cx="7137400" cy="5827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A0FCBB3-9E86-47CA-AD98-2B0814C556B6}"/>
              </a:ext>
            </a:extLst>
          </p:cNvPr>
          <p:cNvSpPr>
            <a:spLocks noGrp="1" noChangeArrowheads="1"/>
          </p:cNvSpPr>
          <p:nvPr>
            <p:ph type="sldNum" sz="quarter" idx="10"/>
          </p:nvPr>
        </p:nvSpPr>
        <p:spPr>
          <a:ln/>
        </p:spPr>
        <p:txBody>
          <a:bodyPr/>
          <a:lstStyle>
            <a:lvl1pPr>
              <a:defRPr/>
            </a:lvl1pPr>
          </a:lstStyle>
          <a:p>
            <a:pPr>
              <a:defRPr/>
            </a:pPr>
            <a:fld id="{F84D695D-CE55-4D7D-A96A-3730B10B5BB2}" type="slidenum">
              <a:rPr lang="en-US" altLang="en-US"/>
              <a:pPr>
                <a:defRPr/>
              </a:pPr>
              <a:t>‹#›</a:t>
            </a:fld>
            <a:endParaRPr lang="en-US" altLang="en-US"/>
          </a:p>
        </p:txBody>
      </p:sp>
    </p:spTree>
    <p:extLst>
      <p:ext uri="{BB962C8B-B14F-4D97-AF65-F5344CB8AC3E}">
        <p14:creationId xmlns:p14="http://schemas.microsoft.com/office/powerpoint/2010/main" val="125514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6BB40B9-14AD-41FF-869E-09014A7E3B39}"/>
              </a:ext>
            </a:extLst>
          </p:cNvPr>
          <p:cNvSpPr>
            <a:spLocks noGrp="1" noChangeArrowheads="1"/>
          </p:cNvSpPr>
          <p:nvPr>
            <p:ph type="sldNum" sz="quarter" idx="10"/>
          </p:nvPr>
        </p:nvSpPr>
        <p:spPr>
          <a:ln/>
        </p:spPr>
        <p:txBody>
          <a:bodyPr/>
          <a:lstStyle>
            <a:lvl1pPr>
              <a:defRPr/>
            </a:lvl1pPr>
          </a:lstStyle>
          <a:p>
            <a:pPr>
              <a:defRPr/>
            </a:pPr>
            <a:fld id="{B5928954-E79C-4D32-AE2C-EAB1436F241B}" type="slidenum">
              <a:rPr lang="en-US" altLang="en-US"/>
              <a:pPr>
                <a:defRPr/>
              </a:pPr>
              <a:t>‹#›</a:t>
            </a:fld>
            <a:endParaRPr lang="en-US" altLang="en-US"/>
          </a:p>
        </p:txBody>
      </p:sp>
    </p:spTree>
    <p:extLst>
      <p:ext uri="{BB962C8B-B14F-4D97-AF65-F5344CB8AC3E}">
        <p14:creationId xmlns:p14="http://schemas.microsoft.com/office/powerpoint/2010/main" val="262054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13FD41-34F2-47FD-8244-3EDBC0C8DF1F}"/>
              </a:ext>
            </a:extLst>
          </p:cNvPr>
          <p:cNvSpPr>
            <a:spLocks noGrp="1" noChangeArrowheads="1"/>
          </p:cNvSpPr>
          <p:nvPr>
            <p:ph type="sldNum" sz="quarter" idx="10"/>
          </p:nvPr>
        </p:nvSpPr>
        <p:spPr>
          <a:ln/>
        </p:spPr>
        <p:txBody>
          <a:bodyPr/>
          <a:lstStyle>
            <a:lvl1pPr>
              <a:defRPr/>
            </a:lvl1pPr>
          </a:lstStyle>
          <a:p>
            <a:pPr>
              <a:defRPr/>
            </a:pPr>
            <a:fld id="{DC69E179-AA68-476B-9866-C469B193B7DF}" type="slidenum">
              <a:rPr lang="en-US" altLang="en-US"/>
              <a:pPr>
                <a:defRPr/>
              </a:pPr>
              <a:t>‹#›</a:t>
            </a:fld>
            <a:endParaRPr lang="en-US" altLang="en-US"/>
          </a:p>
        </p:txBody>
      </p:sp>
    </p:spTree>
    <p:extLst>
      <p:ext uri="{BB962C8B-B14F-4D97-AF65-F5344CB8AC3E}">
        <p14:creationId xmlns:p14="http://schemas.microsoft.com/office/powerpoint/2010/main" val="3611976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99D6824-329A-442A-8ED7-805836E4733D}"/>
              </a:ext>
            </a:extLst>
          </p:cNvPr>
          <p:cNvSpPr>
            <a:spLocks noGrp="1" noChangeArrowheads="1"/>
          </p:cNvSpPr>
          <p:nvPr>
            <p:ph type="sldNum" sz="quarter" idx="10"/>
          </p:nvPr>
        </p:nvSpPr>
        <p:spPr>
          <a:ln/>
        </p:spPr>
        <p:txBody>
          <a:bodyPr/>
          <a:lstStyle>
            <a:lvl1pPr>
              <a:defRPr/>
            </a:lvl1pPr>
          </a:lstStyle>
          <a:p>
            <a:pPr>
              <a:defRPr/>
            </a:pPr>
            <a:fld id="{8C314734-10CD-4DEA-AA7B-3B145D87D2E7}" type="slidenum">
              <a:rPr lang="en-US" altLang="en-US"/>
              <a:pPr>
                <a:defRPr/>
              </a:pPr>
              <a:t>‹#›</a:t>
            </a:fld>
            <a:endParaRPr lang="en-US" altLang="en-US"/>
          </a:p>
        </p:txBody>
      </p:sp>
    </p:spTree>
    <p:extLst>
      <p:ext uri="{BB962C8B-B14F-4D97-AF65-F5344CB8AC3E}">
        <p14:creationId xmlns:p14="http://schemas.microsoft.com/office/powerpoint/2010/main" val="22793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2B56A26-7097-4E01-8663-2B98726F465A}"/>
              </a:ext>
            </a:extLst>
          </p:cNvPr>
          <p:cNvSpPr>
            <a:spLocks noGrp="1" noChangeArrowheads="1"/>
          </p:cNvSpPr>
          <p:nvPr>
            <p:ph type="sldNum" sz="quarter" idx="10"/>
          </p:nvPr>
        </p:nvSpPr>
        <p:spPr>
          <a:ln/>
        </p:spPr>
        <p:txBody>
          <a:bodyPr/>
          <a:lstStyle>
            <a:lvl1pPr>
              <a:defRPr/>
            </a:lvl1pPr>
          </a:lstStyle>
          <a:p>
            <a:pPr>
              <a:defRPr/>
            </a:pPr>
            <a:fld id="{B6A4C837-7763-4848-88D3-15D6EAF28798}" type="slidenum">
              <a:rPr lang="en-US" altLang="en-US"/>
              <a:pPr>
                <a:defRPr/>
              </a:pPr>
              <a:t>‹#›</a:t>
            </a:fld>
            <a:endParaRPr lang="en-US" altLang="en-US"/>
          </a:p>
        </p:txBody>
      </p:sp>
    </p:spTree>
    <p:extLst>
      <p:ext uri="{BB962C8B-B14F-4D97-AF65-F5344CB8AC3E}">
        <p14:creationId xmlns:p14="http://schemas.microsoft.com/office/powerpoint/2010/main" val="202813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1A7D5D-9107-4F0F-BFE1-CD21F0C5D74F}"/>
              </a:ext>
            </a:extLst>
          </p:cNvPr>
          <p:cNvSpPr>
            <a:spLocks noGrp="1" noChangeArrowheads="1"/>
          </p:cNvSpPr>
          <p:nvPr>
            <p:ph type="sldNum" sz="quarter" idx="10"/>
          </p:nvPr>
        </p:nvSpPr>
        <p:spPr>
          <a:ln/>
        </p:spPr>
        <p:txBody>
          <a:bodyPr/>
          <a:lstStyle>
            <a:lvl1pPr>
              <a:defRPr/>
            </a:lvl1pPr>
          </a:lstStyle>
          <a:p>
            <a:pPr>
              <a:defRPr/>
            </a:pPr>
            <a:fld id="{FCE2E430-1BBF-4160-9E80-1ADEF54C5724}" type="slidenum">
              <a:rPr lang="en-US" altLang="en-US"/>
              <a:pPr>
                <a:defRPr/>
              </a:pPr>
              <a:t>‹#›</a:t>
            </a:fld>
            <a:endParaRPr lang="en-US" altLang="en-US"/>
          </a:p>
        </p:txBody>
      </p:sp>
    </p:spTree>
    <p:extLst>
      <p:ext uri="{BB962C8B-B14F-4D97-AF65-F5344CB8AC3E}">
        <p14:creationId xmlns:p14="http://schemas.microsoft.com/office/powerpoint/2010/main" val="1187179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E62031-E45A-4070-99D5-0F77202A220C}"/>
              </a:ext>
            </a:extLst>
          </p:cNvPr>
          <p:cNvSpPr>
            <a:spLocks noGrp="1" noChangeArrowheads="1"/>
          </p:cNvSpPr>
          <p:nvPr>
            <p:ph type="sldNum" sz="quarter" idx="10"/>
          </p:nvPr>
        </p:nvSpPr>
        <p:spPr>
          <a:ln/>
        </p:spPr>
        <p:txBody>
          <a:bodyPr/>
          <a:lstStyle>
            <a:lvl1pPr>
              <a:defRPr/>
            </a:lvl1pPr>
          </a:lstStyle>
          <a:p>
            <a:pPr>
              <a:defRPr/>
            </a:pPr>
            <a:fld id="{E6CA092A-8C77-4356-9370-C0D23947A213}" type="slidenum">
              <a:rPr lang="en-US" altLang="en-US"/>
              <a:pPr>
                <a:defRPr/>
              </a:pPr>
              <a:t>‹#›</a:t>
            </a:fld>
            <a:endParaRPr lang="en-US" altLang="en-US"/>
          </a:p>
        </p:txBody>
      </p:sp>
    </p:spTree>
    <p:extLst>
      <p:ext uri="{BB962C8B-B14F-4D97-AF65-F5344CB8AC3E}">
        <p14:creationId xmlns:p14="http://schemas.microsoft.com/office/powerpoint/2010/main" val="566194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AFEED4-D0D2-4616-AD5D-B82B6C7B8FFB}"/>
              </a:ext>
            </a:extLst>
          </p:cNvPr>
          <p:cNvSpPr>
            <a:spLocks noGrp="1" noChangeArrowheads="1"/>
          </p:cNvSpPr>
          <p:nvPr>
            <p:ph type="sldNum" sz="quarter" idx="10"/>
          </p:nvPr>
        </p:nvSpPr>
        <p:spPr>
          <a:ln/>
        </p:spPr>
        <p:txBody>
          <a:bodyPr/>
          <a:lstStyle>
            <a:lvl1pPr>
              <a:defRPr/>
            </a:lvl1pPr>
          </a:lstStyle>
          <a:p>
            <a:pPr>
              <a:defRPr/>
            </a:pPr>
            <a:fld id="{F086987A-3EFF-429D-9BC8-3B49E80D7F12}" type="slidenum">
              <a:rPr lang="en-US" altLang="en-US"/>
              <a:pPr>
                <a:defRPr/>
              </a:pPr>
              <a:t>‹#›</a:t>
            </a:fld>
            <a:endParaRPr lang="en-US" altLang="en-US"/>
          </a:p>
        </p:txBody>
      </p:sp>
    </p:spTree>
    <p:extLst>
      <p:ext uri="{BB962C8B-B14F-4D97-AF65-F5344CB8AC3E}">
        <p14:creationId xmlns:p14="http://schemas.microsoft.com/office/powerpoint/2010/main" val="2154290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2E217AC-F80B-4C7E-8D0B-4A6AC5B8AC8B}"/>
              </a:ext>
            </a:extLst>
          </p:cNvPr>
          <p:cNvSpPr>
            <a:spLocks noGrp="1" noChangeArrowheads="1"/>
          </p:cNvSpPr>
          <p:nvPr>
            <p:ph type="sldNum" sz="quarter" idx="10"/>
          </p:nvPr>
        </p:nvSpPr>
        <p:spPr>
          <a:ln/>
        </p:spPr>
        <p:txBody>
          <a:bodyPr/>
          <a:lstStyle>
            <a:lvl1pPr>
              <a:defRPr/>
            </a:lvl1pPr>
          </a:lstStyle>
          <a:p>
            <a:pPr>
              <a:defRPr/>
            </a:pPr>
            <a:fld id="{21F7F591-E430-4D75-968A-FAB33F111A7C}" type="slidenum">
              <a:rPr lang="en-US" altLang="en-US"/>
              <a:pPr>
                <a:defRPr/>
              </a:pPr>
              <a:t>‹#›</a:t>
            </a:fld>
            <a:endParaRPr lang="en-US" altLang="en-US"/>
          </a:p>
        </p:txBody>
      </p:sp>
    </p:spTree>
    <p:extLst>
      <p:ext uri="{BB962C8B-B14F-4D97-AF65-F5344CB8AC3E}">
        <p14:creationId xmlns:p14="http://schemas.microsoft.com/office/powerpoint/2010/main" val="118360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52EC10D-D5AC-4DE0-A810-BEB9A173C8B0}"/>
              </a:ext>
            </a:extLst>
          </p:cNvPr>
          <p:cNvSpPr>
            <a:spLocks noGrp="1" noChangeArrowheads="1"/>
          </p:cNvSpPr>
          <p:nvPr>
            <p:ph type="sldNum" sz="quarter" idx="10"/>
          </p:nvPr>
        </p:nvSpPr>
        <p:spPr>
          <a:ln/>
        </p:spPr>
        <p:txBody>
          <a:bodyPr/>
          <a:lstStyle>
            <a:lvl1pPr>
              <a:defRPr/>
            </a:lvl1pPr>
          </a:lstStyle>
          <a:p>
            <a:pPr>
              <a:defRPr/>
            </a:pPr>
            <a:fld id="{A5068713-87FF-4DAE-B437-B3B07DE18C0B}" type="slidenum">
              <a:rPr lang="en-US" altLang="en-US"/>
              <a:pPr>
                <a:defRPr/>
              </a:pPr>
              <a:t>‹#›</a:t>
            </a:fld>
            <a:endParaRPr lang="en-US" altLang="en-US"/>
          </a:p>
        </p:txBody>
      </p:sp>
    </p:spTree>
    <p:extLst>
      <p:ext uri="{BB962C8B-B14F-4D97-AF65-F5344CB8AC3E}">
        <p14:creationId xmlns:p14="http://schemas.microsoft.com/office/powerpoint/2010/main" val="3613717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7847037-0D94-4CD3-98F4-A539E917353B}"/>
              </a:ext>
            </a:extLst>
          </p:cNvPr>
          <p:cNvSpPr>
            <a:spLocks noGrp="1" noChangeArrowheads="1"/>
          </p:cNvSpPr>
          <p:nvPr>
            <p:ph type="sldNum" sz="quarter" idx="10"/>
          </p:nvPr>
        </p:nvSpPr>
        <p:spPr>
          <a:ln/>
        </p:spPr>
        <p:txBody>
          <a:bodyPr/>
          <a:lstStyle>
            <a:lvl1pPr>
              <a:defRPr/>
            </a:lvl1pPr>
          </a:lstStyle>
          <a:p>
            <a:pPr>
              <a:defRPr/>
            </a:pPr>
            <a:fld id="{033C6AFC-BB24-4038-95C3-FDF942F1DCAE}" type="slidenum">
              <a:rPr lang="en-US" altLang="en-US"/>
              <a:pPr>
                <a:defRPr/>
              </a:pPr>
              <a:t>‹#›</a:t>
            </a:fld>
            <a:endParaRPr lang="en-US" altLang="en-US"/>
          </a:p>
        </p:txBody>
      </p:sp>
    </p:spTree>
    <p:extLst>
      <p:ext uri="{BB962C8B-B14F-4D97-AF65-F5344CB8AC3E}">
        <p14:creationId xmlns:p14="http://schemas.microsoft.com/office/powerpoint/2010/main" val="3065125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284438-8195-4763-8213-2F33C891BEE7}"/>
              </a:ext>
            </a:extLst>
          </p:cNvPr>
          <p:cNvSpPr>
            <a:spLocks noGrp="1" noChangeArrowheads="1"/>
          </p:cNvSpPr>
          <p:nvPr>
            <p:ph type="sldNum" sz="quarter" idx="10"/>
          </p:nvPr>
        </p:nvSpPr>
        <p:spPr>
          <a:ln/>
        </p:spPr>
        <p:txBody>
          <a:bodyPr/>
          <a:lstStyle>
            <a:lvl1pPr>
              <a:defRPr/>
            </a:lvl1pPr>
          </a:lstStyle>
          <a:p>
            <a:pPr>
              <a:defRPr/>
            </a:pPr>
            <a:fld id="{18DE85B9-961A-4F44-A966-FC16E73FC608}" type="slidenum">
              <a:rPr lang="en-US" altLang="en-US"/>
              <a:pPr>
                <a:defRPr/>
              </a:pPr>
              <a:t>‹#›</a:t>
            </a:fld>
            <a:endParaRPr lang="en-US" altLang="en-US"/>
          </a:p>
        </p:txBody>
      </p:sp>
    </p:spTree>
    <p:extLst>
      <p:ext uri="{BB962C8B-B14F-4D97-AF65-F5344CB8AC3E}">
        <p14:creationId xmlns:p14="http://schemas.microsoft.com/office/powerpoint/2010/main" val="387966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7433" y="298451"/>
            <a:ext cx="2827867" cy="5827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98451"/>
            <a:ext cx="8284633" cy="58277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DB5312-35EF-4D21-B0AA-BE7FB52F8A8A}"/>
              </a:ext>
            </a:extLst>
          </p:cNvPr>
          <p:cNvSpPr>
            <a:spLocks noGrp="1" noChangeArrowheads="1"/>
          </p:cNvSpPr>
          <p:nvPr>
            <p:ph type="sldNum" sz="quarter" idx="10"/>
          </p:nvPr>
        </p:nvSpPr>
        <p:spPr>
          <a:ln/>
        </p:spPr>
        <p:txBody>
          <a:bodyPr/>
          <a:lstStyle>
            <a:lvl1pPr>
              <a:defRPr/>
            </a:lvl1pPr>
          </a:lstStyle>
          <a:p>
            <a:pPr>
              <a:defRPr/>
            </a:pPr>
            <a:fld id="{5539E1C7-564D-484E-9477-53C8F1CA37DD}" type="slidenum">
              <a:rPr lang="en-US" altLang="en-US"/>
              <a:pPr>
                <a:defRPr/>
              </a:pPr>
              <a:t>‹#›</a:t>
            </a:fld>
            <a:endParaRPr lang="en-US" altLang="en-US"/>
          </a:p>
        </p:txBody>
      </p:sp>
    </p:spTree>
    <p:extLst>
      <p:ext uri="{BB962C8B-B14F-4D97-AF65-F5344CB8AC3E}">
        <p14:creationId xmlns:p14="http://schemas.microsoft.com/office/powerpoint/2010/main" val="170960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EA78D1C2-C73C-40D7-A162-5E7C4D8556C1}"/>
              </a:ext>
            </a:extLst>
          </p:cNvPr>
          <p:cNvSpPr>
            <a:spLocks noGrp="1" noChangeArrowheads="1"/>
          </p:cNvSpPr>
          <p:nvPr>
            <p:ph type="sldNum" sz="quarter" idx="10"/>
          </p:nvPr>
        </p:nvSpPr>
        <p:spPr>
          <a:ln/>
        </p:spPr>
        <p:txBody>
          <a:bodyPr/>
          <a:lstStyle>
            <a:lvl1pPr>
              <a:defRPr/>
            </a:lvl1pPr>
          </a:lstStyle>
          <a:p>
            <a:pPr>
              <a:defRPr/>
            </a:pPr>
            <a:fld id="{E957BC4F-0EC4-4404-9BA6-68B2333E1D70}" type="slidenum">
              <a:rPr lang="en-US" altLang="en-US"/>
              <a:pPr>
                <a:defRPr/>
              </a:pPr>
              <a:t>‹#›</a:t>
            </a:fld>
            <a:endParaRPr lang="en-US" altLang="en-US"/>
          </a:p>
        </p:txBody>
      </p:sp>
    </p:spTree>
    <p:extLst>
      <p:ext uri="{BB962C8B-B14F-4D97-AF65-F5344CB8AC3E}">
        <p14:creationId xmlns:p14="http://schemas.microsoft.com/office/powerpoint/2010/main" val="206454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1" y="1400175"/>
            <a:ext cx="4533900" cy="472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18301" y="1400175"/>
            <a:ext cx="4533900" cy="472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A57DB6E-1B7F-4CCD-9624-3CEC9E85034B}"/>
              </a:ext>
            </a:extLst>
          </p:cNvPr>
          <p:cNvSpPr>
            <a:spLocks noGrp="1" noChangeArrowheads="1"/>
          </p:cNvSpPr>
          <p:nvPr>
            <p:ph type="sldNum" sz="quarter" idx="10"/>
          </p:nvPr>
        </p:nvSpPr>
        <p:spPr>
          <a:ln/>
        </p:spPr>
        <p:txBody>
          <a:bodyPr/>
          <a:lstStyle>
            <a:lvl1pPr>
              <a:defRPr/>
            </a:lvl1pPr>
          </a:lstStyle>
          <a:p>
            <a:pPr>
              <a:defRPr/>
            </a:pPr>
            <a:fld id="{D503E8D7-5627-460B-9877-6B49702FE403}" type="slidenum">
              <a:rPr lang="en-US" altLang="en-US"/>
              <a:pPr>
                <a:defRPr/>
              </a:pPr>
              <a:t>‹#›</a:t>
            </a:fld>
            <a:endParaRPr lang="en-US" altLang="en-US"/>
          </a:p>
        </p:txBody>
      </p:sp>
    </p:spTree>
    <p:extLst>
      <p:ext uri="{BB962C8B-B14F-4D97-AF65-F5344CB8AC3E}">
        <p14:creationId xmlns:p14="http://schemas.microsoft.com/office/powerpoint/2010/main" val="144527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F44E0B0-AE79-4431-B4A4-F3CC5B228B1B}"/>
              </a:ext>
            </a:extLst>
          </p:cNvPr>
          <p:cNvSpPr>
            <a:spLocks noGrp="1" noChangeArrowheads="1"/>
          </p:cNvSpPr>
          <p:nvPr>
            <p:ph type="sldNum" sz="quarter" idx="10"/>
          </p:nvPr>
        </p:nvSpPr>
        <p:spPr>
          <a:ln/>
        </p:spPr>
        <p:txBody>
          <a:bodyPr/>
          <a:lstStyle>
            <a:lvl1pPr>
              <a:defRPr/>
            </a:lvl1pPr>
          </a:lstStyle>
          <a:p>
            <a:pPr>
              <a:defRPr/>
            </a:pPr>
            <a:fld id="{765CCFA6-DDF8-45BC-A47B-8F87AC08638E}" type="slidenum">
              <a:rPr lang="en-US" altLang="en-US"/>
              <a:pPr>
                <a:defRPr/>
              </a:pPr>
              <a:t>‹#›</a:t>
            </a:fld>
            <a:endParaRPr lang="en-US" altLang="en-US"/>
          </a:p>
        </p:txBody>
      </p:sp>
    </p:spTree>
    <p:extLst>
      <p:ext uri="{BB962C8B-B14F-4D97-AF65-F5344CB8AC3E}">
        <p14:creationId xmlns:p14="http://schemas.microsoft.com/office/powerpoint/2010/main" val="62330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4F0A6EC-F9C9-45E8-8943-98488EC8AD6D}"/>
              </a:ext>
            </a:extLst>
          </p:cNvPr>
          <p:cNvSpPr>
            <a:spLocks noGrp="1" noChangeArrowheads="1"/>
          </p:cNvSpPr>
          <p:nvPr>
            <p:ph type="sldNum" sz="quarter" idx="10"/>
          </p:nvPr>
        </p:nvSpPr>
        <p:spPr/>
        <p:txBody>
          <a:bodyPr/>
          <a:lstStyle>
            <a:lvl1pPr>
              <a:defRPr smtClean="0"/>
            </a:lvl1pPr>
          </a:lstStyle>
          <a:p>
            <a:pPr>
              <a:defRPr/>
            </a:pPr>
            <a:fld id="{987604EA-5B4B-4FD2-A684-9A2AF992AFF6}" type="slidenum">
              <a:rPr lang="en-US" altLang="en-US"/>
              <a:pPr>
                <a:defRPr/>
              </a:pPr>
              <a:t>‹#›</a:t>
            </a:fld>
            <a:endParaRPr lang="en-US" altLang="en-US"/>
          </a:p>
        </p:txBody>
      </p:sp>
    </p:spTree>
    <p:extLst>
      <p:ext uri="{BB962C8B-B14F-4D97-AF65-F5344CB8AC3E}">
        <p14:creationId xmlns:p14="http://schemas.microsoft.com/office/powerpoint/2010/main" val="43705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D4ED94-00BB-415E-8DAA-EF683632629F}"/>
              </a:ext>
            </a:extLst>
          </p:cNvPr>
          <p:cNvSpPr>
            <a:spLocks noGrp="1" noChangeArrowheads="1"/>
          </p:cNvSpPr>
          <p:nvPr>
            <p:ph type="sldNum" sz="quarter" idx="10"/>
          </p:nvPr>
        </p:nvSpPr>
        <p:spPr/>
        <p:txBody>
          <a:bodyPr/>
          <a:lstStyle>
            <a:lvl1pPr>
              <a:defRPr smtClean="0"/>
            </a:lvl1pPr>
          </a:lstStyle>
          <a:p>
            <a:pPr>
              <a:defRPr/>
            </a:pPr>
            <a:fld id="{083F96C7-92E1-46F7-9F94-D6832CC86743}" type="slidenum">
              <a:rPr lang="en-US" altLang="en-US"/>
              <a:pPr>
                <a:defRPr/>
              </a:pPr>
              <a:t>‹#›</a:t>
            </a:fld>
            <a:endParaRPr lang="en-US" altLang="en-US"/>
          </a:p>
        </p:txBody>
      </p:sp>
    </p:spTree>
    <p:extLst>
      <p:ext uri="{BB962C8B-B14F-4D97-AF65-F5344CB8AC3E}">
        <p14:creationId xmlns:p14="http://schemas.microsoft.com/office/powerpoint/2010/main" val="56529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7839732-1906-4724-8CDF-E484057F5F64}"/>
              </a:ext>
            </a:extLst>
          </p:cNvPr>
          <p:cNvSpPr>
            <a:spLocks noGrp="1" noChangeArrowheads="1"/>
          </p:cNvSpPr>
          <p:nvPr>
            <p:ph type="sldNum" sz="quarter" idx="10"/>
          </p:nvPr>
        </p:nvSpPr>
        <p:spPr>
          <a:ln/>
        </p:spPr>
        <p:txBody>
          <a:bodyPr/>
          <a:lstStyle>
            <a:lvl1pPr>
              <a:defRPr/>
            </a:lvl1pPr>
          </a:lstStyle>
          <a:p>
            <a:pPr>
              <a:defRPr/>
            </a:pPr>
            <a:fld id="{4F471DBF-2039-43F6-BD35-BFC1F20FBBA0}" type="slidenum">
              <a:rPr lang="en-US" altLang="en-US"/>
              <a:pPr>
                <a:defRPr/>
              </a:pPr>
              <a:t>‹#›</a:t>
            </a:fld>
            <a:endParaRPr lang="en-US" altLang="en-US"/>
          </a:p>
        </p:txBody>
      </p:sp>
    </p:spTree>
    <p:extLst>
      <p:ext uri="{BB962C8B-B14F-4D97-AF65-F5344CB8AC3E}">
        <p14:creationId xmlns:p14="http://schemas.microsoft.com/office/powerpoint/2010/main" val="211278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672CB048-D0D0-4B37-A0CF-30FDF16623AB}"/>
              </a:ext>
            </a:extLst>
          </p:cNvPr>
          <p:cNvSpPr>
            <a:spLocks noGrp="1" noChangeArrowheads="1"/>
          </p:cNvSpPr>
          <p:nvPr>
            <p:ph type="sldNum" sz="quarter" idx="10"/>
          </p:nvPr>
        </p:nvSpPr>
        <p:spPr>
          <a:ln/>
        </p:spPr>
        <p:txBody>
          <a:bodyPr/>
          <a:lstStyle>
            <a:lvl1pPr>
              <a:defRPr/>
            </a:lvl1pPr>
          </a:lstStyle>
          <a:p>
            <a:pPr>
              <a:defRPr/>
            </a:pPr>
            <a:fld id="{6B187FB2-508F-4DF8-90AA-4808D1DADCF2}" type="slidenum">
              <a:rPr lang="en-US" altLang="en-US"/>
              <a:pPr>
                <a:defRPr/>
              </a:pPr>
              <a:t>‹#›</a:t>
            </a:fld>
            <a:endParaRPr lang="en-US" altLang="en-US"/>
          </a:p>
        </p:txBody>
      </p:sp>
    </p:spTree>
    <p:extLst>
      <p:ext uri="{BB962C8B-B14F-4D97-AF65-F5344CB8AC3E}">
        <p14:creationId xmlns:p14="http://schemas.microsoft.com/office/powerpoint/2010/main" val="266390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AE2F8C-19E7-44CD-AF90-E71E4A0115ED}"/>
              </a:ext>
            </a:extLst>
          </p:cNvPr>
          <p:cNvSpPr>
            <a:spLocks noGrp="1" noChangeArrowheads="1"/>
          </p:cNvSpPr>
          <p:nvPr>
            <p:ph type="title"/>
          </p:nvPr>
        </p:nvSpPr>
        <p:spPr bwMode="auto">
          <a:xfrm>
            <a:off x="1466851" y="298451"/>
            <a:ext cx="7651749" cy="644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a:extLst>
              <a:ext uri="{FF2B5EF4-FFF2-40B4-BE49-F238E27FC236}">
                <a16:creationId xmlns:a16="http://schemas.microsoft.com/office/drawing/2014/main" id="{CCA91D79-C1DB-498D-AE3E-2A0BE981C8E2}"/>
              </a:ext>
            </a:extLst>
          </p:cNvPr>
          <p:cNvSpPr>
            <a:spLocks noGrp="1" noChangeArrowheads="1"/>
          </p:cNvSpPr>
          <p:nvPr>
            <p:ph type="body" idx="1"/>
          </p:nvPr>
        </p:nvSpPr>
        <p:spPr bwMode="auto">
          <a:xfrm>
            <a:off x="1466852" y="1208089"/>
            <a:ext cx="10494433"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a:extLst>
              <a:ext uri="{FF2B5EF4-FFF2-40B4-BE49-F238E27FC236}">
                <a16:creationId xmlns:a16="http://schemas.microsoft.com/office/drawing/2014/main" id="{5382D21B-F6AA-478A-B15E-5255D9CEC8B9}"/>
              </a:ext>
            </a:extLst>
          </p:cNvPr>
          <p:cNvSpPr>
            <a:spLocks noGrp="1" noChangeArrowheads="1"/>
          </p:cNvSpPr>
          <p:nvPr>
            <p:ph type="sldNum" sz="quarter" idx="4"/>
          </p:nvPr>
        </p:nvSpPr>
        <p:spPr bwMode="auto">
          <a:xfrm>
            <a:off x="11239501" y="6557963"/>
            <a:ext cx="9017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Black" panose="020B0A04020102020204" pitchFamily="34" charset="0"/>
              </a:defRPr>
            </a:lvl1pPr>
          </a:lstStyle>
          <a:p>
            <a:pPr>
              <a:defRPr/>
            </a:pPr>
            <a:fld id="{D0B48B88-6B78-4284-ADC0-7F45DE903C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7" r:id="rId1"/>
    <p:sldLayoutId id="2147483818" r:id="rId2"/>
    <p:sldLayoutId id="2147483819" r:id="rId3"/>
    <p:sldLayoutId id="2147483820" r:id="rId4"/>
    <p:sldLayoutId id="2147483821" r:id="rId5"/>
    <p:sldLayoutId id="2147483838" r:id="rId6"/>
    <p:sldLayoutId id="2147483839" r:id="rId7"/>
    <p:sldLayoutId id="2147483822" r:id="rId8"/>
    <p:sldLayoutId id="2147483823" r:id="rId9"/>
    <p:sldLayoutId id="2147483824" r:id="rId10"/>
    <p:sldLayoutId id="2147483825" r:id="rId11"/>
  </p:sldLayoutIdLst>
  <p:hf hdr="0" ftr="0" dt="0"/>
  <p:txStyles>
    <p:titleStyle>
      <a:lvl1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mj-lt"/>
          <a:ea typeface="+mj-ea"/>
          <a:cs typeface="+mj-cs"/>
        </a:defRPr>
      </a:lvl1pPr>
      <a:lvl2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2pPr>
      <a:lvl3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3pPr>
      <a:lvl4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4pPr>
      <a:lvl5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5pPr>
      <a:lvl6pPr marL="4572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6pPr>
      <a:lvl7pPr marL="9144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7pPr>
      <a:lvl8pPr marL="13716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8pPr>
      <a:lvl9pPr marL="18288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9pPr>
    </p:titleStyle>
    <p:bodyStyle>
      <a:lvl1pPr marL="228600" indent="-228600" algn="l" rtl="0" eaLnBrk="0" fontAlgn="base" hangingPunct="0">
        <a:lnSpc>
          <a:spcPct val="90000"/>
        </a:lnSpc>
        <a:spcBef>
          <a:spcPct val="50000"/>
        </a:spcBef>
        <a:spcAft>
          <a:spcPct val="0"/>
        </a:spcAft>
        <a:buClr>
          <a:srgbClr val="C59307"/>
        </a:buClr>
        <a:buFont typeface="Wingdings" panose="05000000000000000000" pitchFamily="2" charset="2"/>
        <a:buChar char="Ø"/>
        <a:defRPr sz="2800" b="1">
          <a:solidFill>
            <a:schemeClr val="tx1"/>
          </a:solidFill>
          <a:effectLst>
            <a:outerShdw blurRad="38100" dist="38100" dir="2700000" algn="tl">
              <a:srgbClr val="C0C0C0"/>
            </a:outerShdw>
          </a:effectLst>
          <a:latin typeface="+mn-lt"/>
          <a:ea typeface="+mn-ea"/>
          <a:cs typeface="+mn-cs"/>
        </a:defRPr>
      </a:lvl1pPr>
      <a:lvl2pPr marL="571500" indent="-228600" algn="l" rtl="0" eaLnBrk="0" fontAlgn="base" hangingPunct="0">
        <a:lnSpc>
          <a:spcPct val="90000"/>
        </a:lnSpc>
        <a:spcBef>
          <a:spcPct val="50000"/>
        </a:spcBef>
        <a:spcAft>
          <a:spcPct val="0"/>
        </a:spcAft>
        <a:buClr>
          <a:srgbClr val="C59307"/>
        </a:buClr>
        <a:buFont typeface="Wingdings" panose="05000000000000000000" pitchFamily="2" charset="2"/>
        <a:buChar char="§"/>
        <a:defRPr sz="2300" b="1">
          <a:solidFill>
            <a:schemeClr val="tx1"/>
          </a:solidFill>
          <a:effectLst>
            <a:outerShdw blurRad="38100" dist="38100" dir="2700000" algn="tl">
              <a:srgbClr val="C0C0C0"/>
            </a:outerShdw>
          </a:effectLst>
          <a:latin typeface="+mn-lt"/>
        </a:defRPr>
      </a:lvl2pPr>
      <a:lvl3pPr marL="9144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sz="2000" b="1">
          <a:solidFill>
            <a:schemeClr val="tx1"/>
          </a:solidFill>
          <a:effectLst>
            <a:outerShdw blurRad="38100" dist="38100" dir="2700000" algn="tl">
              <a:srgbClr val="C0C0C0"/>
            </a:outerShdw>
          </a:effectLst>
          <a:latin typeface="+mn-lt"/>
        </a:defRPr>
      </a:lvl3pPr>
      <a:lvl4pPr marL="12573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b="1">
          <a:solidFill>
            <a:schemeClr val="tx1"/>
          </a:solidFill>
          <a:effectLst>
            <a:outerShdw blurRad="38100" dist="38100" dir="2700000" algn="tl">
              <a:srgbClr val="C0C0C0"/>
            </a:outerShdw>
          </a:effectLst>
          <a:latin typeface="+mn-lt"/>
        </a:defRPr>
      </a:lvl4pPr>
      <a:lvl5pPr marL="16002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effectLst>
            <a:outerShdw blurRad="38100" dist="38100" dir="2700000" algn="tl">
              <a:srgbClr val="C0C0C0"/>
            </a:outerShdw>
          </a:effectLst>
          <a:latin typeface="+mn-lt"/>
        </a:defRPr>
      </a:lvl5pPr>
      <a:lvl6pPr marL="20574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6pPr>
      <a:lvl7pPr marL="25146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7pPr>
      <a:lvl8pPr marL="29718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8pPr>
      <a:lvl9pPr marL="34290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64180D6-A995-4BF5-A472-79AF4D555DB3}"/>
              </a:ext>
            </a:extLst>
          </p:cNvPr>
          <p:cNvSpPr>
            <a:spLocks noGrp="1" noChangeArrowheads="1"/>
          </p:cNvSpPr>
          <p:nvPr>
            <p:ph type="title"/>
          </p:nvPr>
        </p:nvSpPr>
        <p:spPr bwMode="auto">
          <a:xfrm>
            <a:off x="1466852" y="298451"/>
            <a:ext cx="10458449" cy="644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6" name="Rectangle 4">
            <a:extLst>
              <a:ext uri="{FF2B5EF4-FFF2-40B4-BE49-F238E27FC236}">
                <a16:creationId xmlns:a16="http://schemas.microsoft.com/office/drawing/2014/main" id="{0D455B02-39DB-46D1-9E16-5279E35E87CE}"/>
              </a:ext>
            </a:extLst>
          </p:cNvPr>
          <p:cNvSpPr>
            <a:spLocks noGrp="1" noChangeArrowheads="1"/>
          </p:cNvSpPr>
          <p:nvPr>
            <p:ph type="sldNum" sz="quarter" idx="4"/>
          </p:nvPr>
        </p:nvSpPr>
        <p:spPr bwMode="auto">
          <a:xfrm>
            <a:off x="11239501" y="6557963"/>
            <a:ext cx="9017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Black" panose="020B0A04020102020204" pitchFamily="34" charset="0"/>
              </a:defRPr>
            </a:lvl1pPr>
          </a:lstStyle>
          <a:p>
            <a:pPr>
              <a:defRPr/>
            </a:pPr>
            <a:fld id="{B6011FE6-0212-4A45-8741-3697E8361B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hdr="0" ftr="0" dt="0"/>
  <p:txStyles>
    <p:titleStyle>
      <a:lvl1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mj-lt"/>
          <a:ea typeface="+mj-ea"/>
          <a:cs typeface="+mj-cs"/>
        </a:defRPr>
      </a:lvl1pPr>
      <a:lvl2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2pPr>
      <a:lvl3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3pPr>
      <a:lvl4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4pPr>
      <a:lvl5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5pPr>
      <a:lvl6pPr marL="4572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6pPr>
      <a:lvl7pPr marL="9144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7pPr>
      <a:lvl8pPr marL="13716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8pPr>
      <a:lvl9pPr marL="18288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9pPr>
    </p:titleStyle>
    <p:bodyStyle>
      <a:lvl1pPr marL="342900" indent="-342900" algn="l" rtl="0" eaLnBrk="0" fontAlgn="base" hangingPunct="0">
        <a:lnSpc>
          <a:spcPct val="90000"/>
        </a:lnSpc>
        <a:spcBef>
          <a:spcPct val="50000"/>
        </a:spcBef>
        <a:spcAft>
          <a:spcPct val="0"/>
        </a:spcAft>
        <a:buClr>
          <a:srgbClr val="C59307"/>
        </a:buClr>
        <a:buFont typeface="Wingdings" panose="05000000000000000000" pitchFamily="2" charset="2"/>
        <a:buChar char="§"/>
        <a:defRPr sz="25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50000"/>
        </a:spcBef>
        <a:spcAft>
          <a:spcPct val="0"/>
        </a:spcAft>
        <a:buClr>
          <a:srgbClr val="C59307"/>
        </a:buClr>
        <a:buChar char="•"/>
        <a:defRPr sz="2300" b="1">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50000"/>
        </a:spcBef>
        <a:spcAft>
          <a:spcPct val="0"/>
        </a:spcAft>
        <a:buClr>
          <a:srgbClr val="C59307"/>
        </a:buClr>
        <a:buChar char="•"/>
        <a:defRPr sz="2100" b="1">
          <a:solidFill>
            <a:schemeClr val="tx1"/>
          </a:solidFill>
          <a:effectLst>
            <a:outerShdw blurRad="38100" dist="38100" dir="2700000" algn="tl">
              <a:srgbClr val="C0C0C0"/>
            </a:outerShdw>
          </a:effectLst>
          <a:latin typeface="+mn-lt"/>
        </a:defRPr>
      </a:lvl3pPr>
      <a:lvl4pPr marL="1600200" indent="-228600" algn="l" rtl="0" eaLnBrk="0" fontAlgn="base" hangingPunct="0">
        <a:lnSpc>
          <a:spcPct val="90000"/>
        </a:lnSpc>
        <a:spcBef>
          <a:spcPct val="50000"/>
        </a:spcBef>
        <a:spcAft>
          <a:spcPct val="0"/>
        </a:spcAft>
        <a:buClr>
          <a:srgbClr val="C59307"/>
        </a:buClr>
        <a:buChar char="–"/>
        <a:defRPr sz="1900" b="1">
          <a:solidFill>
            <a:schemeClr val="tx1"/>
          </a:solidFill>
          <a:effectLst>
            <a:outerShdw blurRad="38100" dist="38100" dir="2700000" algn="tl">
              <a:srgbClr val="C0C0C0"/>
            </a:outerShdw>
          </a:effectLst>
          <a:latin typeface="+mn-lt"/>
        </a:defRPr>
      </a:lvl4pPr>
      <a:lvl5pPr marL="2057400" indent="-228600" algn="l" rtl="0" eaLnBrk="0" fontAlgn="base" hangingPunct="0">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5pPr>
      <a:lvl6pPr marL="25146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6pPr>
      <a:lvl7pPr marL="29718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7pPr>
      <a:lvl8pPr marL="34290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8pPr>
      <a:lvl9pPr marL="38862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sfwmd.gov/documents-by-tag/dparesults" TargetMode="External"/><Relationship Id="rId2" Type="http://schemas.openxmlformats.org/officeDocument/2006/relationships/hyperlink" Target="https://www.sfwmd.gov/sites/default/files/documents/CPA_Methodology_Overview.pdf"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conference.ifas.ufl.edu/waterinstitute/documents/Presentations/Oral/Session%2032/1320_Khare_CPA%20Methodology%20Implementation_YKetal_UFWISymp_2024_R1.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pc.ncep.noaa.gov/products/analysis_monitoring/enso_advisory/strengths/index.php" TargetMode="External"/><Relationship Id="rId2" Type="http://schemas.openxmlformats.org/officeDocument/2006/relationships/hyperlink" Target="https://www.cpc.ncep.noaa.gov/products/forecasts/" TargetMode="External"/><Relationship Id="rId1" Type="http://schemas.openxmlformats.org/officeDocument/2006/relationships/slideLayout" Target="../slideLayouts/slideLayout2.xml"/><Relationship Id="rId4" Type="http://schemas.openxmlformats.org/officeDocument/2006/relationships/hyperlink" Target="https://www.sfwmd.gov/sites/default/files/documents/PreferredScenario_Overview.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D338FA20-3B9C-404D-99F0-A13CC4F240A1}"/>
              </a:ext>
            </a:extLst>
          </p:cNvPr>
          <p:cNvSpPr>
            <a:spLocks noGrp="1" noChangeArrowheads="1"/>
          </p:cNvSpPr>
          <p:nvPr>
            <p:ph type="ctrTitle"/>
          </p:nvPr>
        </p:nvSpPr>
        <p:spPr/>
        <p:txBody>
          <a:bodyPr/>
          <a:lstStyle/>
          <a:p>
            <a:pPr eaLnBrk="1" hangingPunct="1"/>
            <a:r>
              <a:rPr lang="en-US" dirty="0"/>
              <a:t>May 2024: Conditional Positional Analysis (CPA) Implementation</a:t>
            </a:r>
            <a:endParaRPr lang="en-US" altLang="en-US" dirty="0"/>
          </a:p>
        </p:txBody>
      </p:sp>
      <p:sp>
        <p:nvSpPr>
          <p:cNvPr id="8195" name="Rectangle 5">
            <a:extLst>
              <a:ext uri="{FF2B5EF4-FFF2-40B4-BE49-F238E27FC236}">
                <a16:creationId xmlns:a16="http://schemas.microsoft.com/office/drawing/2014/main" id="{A0E984E9-7D06-4FD8-AC98-684E5D2A2EEB}"/>
              </a:ext>
            </a:extLst>
          </p:cNvPr>
          <p:cNvSpPr>
            <a:spLocks noGrp="1" noChangeArrowheads="1"/>
          </p:cNvSpPr>
          <p:nvPr>
            <p:ph type="subTitle" idx="1"/>
          </p:nvPr>
        </p:nvSpPr>
        <p:spPr/>
        <p:txBody>
          <a:bodyPr anchor="b"/>
          <a:lstStyle/>
          <a:p>
            <a:pPr algn="r">
              <a:spcAft>
                <a:spcPts val="600"/>
              </a:spcAft>
            </a:pPr>
            <a:r>
              <a:rPr lang="en-US" sz="1400" dirty="0"/>
              <a:t>H&amp;H Bureau, Systems Modeling Unit</a:t>
            </a:r>
          </a:p>
          <a:p>
            <a:pPr algn="r"/>
            <a:r>
              <a:rPr lang="en-US" sz="1400" dirty="0"/>
              <a:t>SFWMD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2024 CPA: WCA2A under LORS2008</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10</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26203" y="1242704"/>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022203" y="1242704"/>
            <a:ext cx="2091193" cy="338554"/>
          </a:xfrm>
          <a:prstGeom prst="rect">
            <a:avLst/>
          </a:prstGeom>
          <a:noFill/>
        </p:spPr>
        <p:txBody>
          <a:bodyPr wrap="square" rtlCol="0">
            <a:spAutoFit/>
          </a:bodyPr>
          <a:lstStyle/>
          <a:p>
            <a:pPr algn="ctr"/>
            <a:r>
              <a:rPr lang="en-US" sz="1600" b="1" dirty="0" err="1"/>
              <a:t>PrefSce</a:t>
            </a:r>
            <a:endParaRPr lang="en-US" sz="1600" b="1" dirty="0"/>
          </a:p>
        </p:txBody>
      </p:sp>
      <p:pic>
        <p:nvPicPr>
          <p:cNvPr id="5" name="Picture 4" descr="A graph of different colored lines&#10;&#10;Description automatically generated">
            <a:extLst>
              <a:ext uri="{FF2B5EF4-FFF2-40B4-BE49-F238E27FC236}">
                <a16:creationId xmlns:a16="http://schemas.microsoft.com/office/drawing/2014/main" id="{A28B5DAA-7E7D-EE66-8DA8-B32C0810A636}"/>
              </a:ext>
            </a:extLst>
          </p:cNvPr>
          <p:cNvPicPr>
            <a:picLocks noChangeAspect="1"/>
          </p:cNvPicPr>
          <p:nvPr/>
        </p:nvPicPr>
        <p:blipFill rotWithShape="1">
          <a:blip r:embed="rId2">
            <a:extLst>
              <a:ext uri="{28A0092B-C50C-407E-A947-70E740481C1C}">
                <a14:useLocalDpi xmlns:a14="http://schemas.microsoft.com/office/drawing/2010/main" val="0"/>
              </a:ext>
            </a:extLst>
          </a:blip>
          <a:srcRect l="5254" b="8711"/>
          <a:stretch/>
        </p:blipFill>
        <p:spPr>
          <a:xfrm>
            <a:off x="69156" y="1799645"/>
            <a:ext cx="5943600" cy="4293415"/>
          </a:xfrm>
          <a:prstGeom prst="rect">
            <a:avLst/>
          </a:prstGeom>
        </p:spPr>
      </p:pic>
      <p:sp>
        <p:nvSpPr>
          <p:cNvPr id="7" name="TextBox 6">
            <a:extLst>
              <a:ext uri="{FF2B5EF4-FFF2-40B4-BE49-F238E27FC236}">
                <a16:creationId xmlns:a16="http://schemas.microsoft.com/office/drawing/2014/main" id="{394F1110-9C90-A076-DCFC-1274C93D1EE3}"/>
              </a:ext>
            </a:extLst>
          </p:cNvPr>
          <p:cNvSpPr txBox="1"/>
          <p:nvPr/>
        </p:nvSpPr>
        <p:spPr>
          <a:xfrm>
            <a:off x="2422402" y="1799645"/>
            <a:ext cx="1098794" cy="307777"/>
          </a:xfrm>
          <a:prstGeom prst="rect">
            <a:avLst/>
          </a:prstGeom>
          <a:solidFill>
            <a:schemeClr val="bg1"/>
          </a:solidFill>
        </p:spPr>
        <p:txBody>
          <a:bodyPr wrap="square" rtlCol="0">
            <a:spAutoFit/>
          </a:bodyPr>
          <a:lstStyle/>
          <a:p>
            <a:r>
              <a:rPr lang="en-US" sz="1400" b="1" dirty="0"/>
              <a:t>WCA2Avg</a:t>
            </a:r>
          </a:p>
        </p:txBody>
      </p:sp>
      <p:pic>
        <p:nvPicPr>
          <p:cNvPr id="16" name="Picture 15" descr="A graph of different colored lines&#10;&#10;Description automatically generated">
            <a:extLst>
              <a:ext uri="{FF2B5EF4-FFF2-40B4-BE49-F238E27FC236}">
                <a16:creationId xmlns:a16="http://schemas.microsoft.com/office/drawing/2014/main" id="{82148513-27D7-A98B-0832-BC329C7516E1}"/>
              </a:ext>
            </a:extLst>
          </p:cNvPr>
          <p:cNvPicPr>
            <a:picLocks noChangeAspect="1"/>
          </p:cNvPicPr>
          <p:nvPr/>
        </p:nvPicPr>
        <p:blipFill rotWithShape="1">
          <a:blip r:embed="rId3">
            <a:extLst>
              <a:ext uri="{28A0092B-C50C-407E-A947-70E740481C1C}">
                <a14:useLocalDpi xmlns:a14="http://schemas.microsoft.com/office/drawing/2010/main" val="0"/>
              </a:ext>
            </a:extLst>
          </a:blip>
          <a:srcRect l="5069" b="8342"/>
          <a:stretch/>
        </p:blipFill>
        <p:spPr>
          <a:xfrm>
            <a:off x="6146800" y="1790667"/>
            <a:ext cx="5943600" cy="4302393"/>
          </a:xfrm>
          <a:prstGeom prst="rect">
            <a:avLst/>
          </a:prstGeom>
        </p:spPr>
      </p:pic>
      <p:sp>
        <p:nvSpPr>
          <p:cNvPr id="17" name="TextBox 16">
            <a:extLst>
              <a:ext uri="{FF2B5EF4-FFF2-40B4-BE49-F238E27FC236}">
                <a16:creationId xmlns:a16="http://schemas.microsoft.com/office/drawing/2014/main" id="{69EE0EC9-9372-7287-9CEB-F8355D49A04A}"/>
              </a:ext>
            </a:extLst>
          </p:cNvPr>
          <p:cNvSpPr txBox="1"/>
          <p:nvPr/>
        </p:nvSpPr>
        <p:spPr>
          <a:xfrm>
            <a:off x="8569203" y="1799644"/>
            <a:ext cx="1098794" cy="307777"/>
          </a:xfrm>
          <a:prstGeom prst="rect">
            <a:avLst/>
          </a:prstGeom>
          <a:solidFill>
            <a:schemeClr val="bg1"/>
          </a:solidFill>
        </p:spPr>
        <p:txBody>
          <a:bodyPr wrap="square" rtlCol="0">
            <a:spAutoFit/>
          </a:bodyPr>
          <a:lstStyle/>
          <a:p>
            <a:r>
              <a:rPr lang="en-US" sz="1400" b="1" dirty="0"/>
              <a:t>WCA2Avg</a:t>
            </a:r>
          </a:p>
        </p:txBody>
      </p:sp>
      <p:sp>
        <p:nvSpPr>
          <p:cNvPr id="18" name="TextBox 17">
            <a:extLst>
              <a:ext uri="{FF2B5EF4-FFF2-40B4-BE49-F238E27FC236}">
                <a16:creationId xmlns:a16="http://schemas.microsoft.com/office/drawing/2014/main" id="{43CAD22E-D045-181B-A42C-A100ACB8585E}"/>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(1.5 ft for WCA2A).</a:t>
            </a:r>
          </a:p>
        </p:txBody>
      </p:sp>
    </p:spTree>
    <p:extLst>
      <p:ext uri="{BB962C8B-B14F-4D97-AF65-F5344CB8AC3E}">
        <p14:creationId xmlns:p14="http://schemas.microsoft.com/office/powerpoint/2010/main" val="363522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2024 CPA: WCA3AAvg under LORS2008</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11</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26203" y="1246464"/>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090079" y="1246464"/>
            <a:ext cx="2091193" cy="338554"/>
          </a:xfrm>
          <a:prstGeom prst="rect">
            <a:avLst/>
          </a:prstGeom>
          <a:noFill/>
        </p:spPr>
        <p:txBody>
          <a:bodyPr wrap="square" rtlCol="0">
            <a:spAutoFit/>
          </a:bodyPr>
          <a:lstStyle/>
          <a:p>
            <a:pPr algn="ctr"/>
            <a:r>
              <a:rPr lang="en-US" sz="1600" b="1" dirty="0" err="1"/>
              <a:t>PrefSce</a:t>
            </a:r>
            <a:endParaRPr lang="en-US" sz="1600" b="1" dirty="0"/>
          </a:p>
        </p:txBody>
      </p:sp>
      <p:pic>
        <p:nvPicPr>
          <p:cNvPr id="5" name="Picture 4" descr="A graph of different colored lines&#10;&#10;Description automatically generated">
            <a:extLst>
              <a:ext uri="{FF2B5EF4-FFF2-40B4-BE49-F238E27FC236}">
                <a16:creationId xmlns:a16="http://schemas.microsoft.com/office/drawing/2014/main" id="{7A0134E0-3F32-A6A0-76CA-68CD38C54F22}"/>
              </a:ext>
            </a:extLst>
          </p:cNvPr>
          <p:cNvPicPr>
            <a:picLocks noChangeAspect="1"/>
          </p:cNvPicPr>
          <p:nvPr/>
        </p:nvPicPr>
        <p:blipFill rotWithShape="1">
          <a:blip r:embed="rId2">
            <a:extLst>
              <a:ext uri="{28A0092B-C50C-407E-A947-70E740481C1C}">
                <a14:useLocalDpi xmlns:a14="http://schemas.microsoft.com/office/drawing/2010/main" val="0"/>
              </a:ext>
            </a:extLst>
          </a:blip>
          <a:srcRect l="5069" b="8588"/>
          <a:stretch/>
        </p:blipFill>
        <p:spPr>
          <a:xfrm>
            <a:off x="84524" y="1926545"/>
            <a:ext cx="5943600" cy="4290848"/>
          </a:xfrm>
          <a:prstGeom prst="rect">
            <a:avLst/>
          </a:prstGeom>
        </p:spPr>
      </p:pic>
      <p:pic>
        <p:nvPicPr>
          <p:cNvPr id="9" name="Picture 8" descr="A graph of different colored lines&#10;&#10;Description automatically generated">
            <a:extLst>
              <a:ext uri="{FF2B5EF4-FFF2-40B4-BE49-F238E27FC236}">
                <a16:creationId xmlns:a16="http://schemas.microsoft.com/office/drawing/2014/main" id="{D8844E27-CA7C-3F88-DC6A-C324E3748FEC}"/>
              </a:ext>
            </a:extLst>
          </p:cNvPr>
          <p:cNvPicPr>
            <a:picLocks noChangeAspect="1"/>
          </p:cNvPicPr>
          <p:nvPr/>
        </p:nvPicPr>
        <p:blipFill rotWithShape="1">
          <a:blip r:embed="rId3">
            <a:extLst>
              <a:ext uri="{28A0092B-C50C-407E-A947-70E740481C1C}">
                <a14:useLocalDpi xmlns:a14="http://schemas.microsoft.com/office/drawing/2010/main" val="0"/>
              </a:ext>
            </a:extLst>
          </a:blip>
          <a:srcRect l="5162" b="8957"/>
          <a:stretch/>
        </p:blipFill>
        <p:spPr>
          <a:xfrm>
            <a:off x="6163876" y="1933126"/>
            <a:ext cx="5943600" cy="4277685"/>
          </a:xfrm>
          <a:prstGeom prst="rect">
            <a:avLst/>
          </a:prstGeom>
        </p:spPr>
      </p:pic>
      <p:sp>
        <p:nvSpPr>
          <p:cNvPr id="12" name="TextBox 11">
            <a:extLst>
              <a:ext uri="{FF2B5EF4-FFF2-40B4-BE49-F238E27FC236}">
                <a16:creationId xmlns:a16="http://schemas.microsoft.com/office/drawing/2014/main" id="{22C7ACED-8CAD-0B97-394A-2AEAD2722433}"/>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(1.5 ft for WCA3A).</a:t>
            </a:r>
          </a:p>
        </p:txBody>
      </p:sp>
    </p:spTree>
    <p:extLst>
      <p:ext uri="{BB962C8B-B14F-4D97-AF65-F5344CB8AC3E}">
        <p14:creationId xmlns:p14="http://schemas.microsoft.com/office/powerpoint/2010/main" val="236393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253D-FF2E-4322-396B-6311097AC6D8}"/>
              </a:ext>
            </a:extLst>
          </p:cNvPr>
          <p:cNvSpPr>
            <a:spLocks noGrp="1"/>
          </p:cNvSpPr>
          <p:nvPr>
            <p:ph type="title"/>
          </p:nvPr>
        </p:nvSpPr>
        <p:spPr>
          <a:xfrm>
            <a:off x="3069202" y="3333475"/>
            <a:ext cx="7135947" cy="1362075"/>
          </a:xfrm>
        </p:spPr>
        <p:txBody>
          <a:bodyPr/>
          <a:lstStyle/>
          <a:p>
            <a:pPr algn="ctr"/>
            <a:r>
              <a:rPr lang="en-US" dirty="0"/>
              <a:t>LOSOM</a:t>
            </a:r>
          </a:p>
        </p:txBody>
      </p:sp>
      <p:sp>
        <p:nvSpPr>
          <p:cNvPr id="4" name="Slide Number Placeholder 3">
            <a:extLst>
              <a:ext uri="{FF2B5EF4-FFF2-40B4-BE49-F238E27FC236}">
                <a16:creationId xmlns:a16="http://schemas.microsoft.com/office/drawing/2014/main" id="{548228C8-B943-562D-1904-CA8E523AA6DF}"/>
              </a:ext>
            </a:extLst>
          </p:cNvPr>
          <p:cNvSpPr>
            <a:spLocks noGrp="1"/>
          </p:cNvSpPr>
          <p:nvPr>
            <p:ph type="sldNum" sz="quarter" idx="10"/>
          </p:nvPr>
        </p:nvSpPr>
        <p:spPr/>
        <p:txBody>
          <a:bodyPr/>
          <a:lstStyle/>
          <a:p>
            <a:pPr>
              <a:defRPr/>
            </a:pPr>
            <a:fld id="{E957BC4F-0EC4-4404-9BA6-68B2333E1D70}" type="slidenum">
              <a:rPr lang="en-US" altLang="en-US" smtClean="0"/>
              <a:pPr>
                <a:defRPr/>
              </a:pPr>
              <a:t>12</a:t>
            </a:fld>
            <a:endParaRPr lang="en-US" altLang="en-US"/>
          </a:p>
        </p:txBody>
      </p:sp>
    </p:spTree>
    <p:extLst>
      <p:ext uri="{BB962C8B-B14F-4D97-AF65-F5344CB8AC3E}">
        <p14:creationId xmlns:p14="http://schemas.microsoft.com/office/powerpoint/2010/main" val="140046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2024 CPA: LOK under LOSOM</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13</a:t>
            </a:fld>
            <a:endParaRPr lang="en-US" altLang="en-US"/>
          </a:p>
        </p:txBody>
      </p:sp>
      <p:sp>
        <p:nvSpPr>
          <p:cNvPr id="9" name="TextBox 8">
            <a:extLst>
              <a:ext uri="{FF2B5EF4-FFF2-40B4-BE49-F238E27FC236}">
                <a16:creationId xmlns:a16="http://schemas.microsoft.com/office/drawing/2014/main" id="{208EE336-72C0-B740-5592-BE0C880186EF}"/>
              </a:ext>
            </a:extLst>
          </p:cNvPr>
          <p:cNvSpPr txBox="1"/>
          <p:nvPr/>
        </p:nvSpPr>
        <p:spPr>
          <a:xfrm>
            <a:off x="1864730" y="1237578"/>
            <a:ext cx="2091193" cy="338554"/>
          </a:xfrm>
          <a:prstGeom prst="rect">
            <a:avLst/>
          </a:prstGeom>
          <a:noFill/>
        </p:spPr>
        <p:txBody>
          <a:bodyPr wrap="square" rtlCol="0">
            <a:spAutoFit/>
          </a:bodyPr>
          <a:lstStyle/>
          <a:p>
            <a:pPr algn="ctr"/>
            <a:r>
              <a:rPr lang="en-US" sz="1600" b="1" dirty="0"/>
              <a:t>CPC</a:t>
            </a:r>
          </a:p>
        </p:txBody>
      </p:sp>
      <p:sp>
        <p:nvSpPr>
          <p:cNvPr id="10" name="TextBox 9">
            <a:extLst>
              <a:ext uri="{FF2B5EF4-FFF2-40B4-BE49-F238E27FC236}">
                <a16:creationId xmlns:a16="http://schemas.microsoft.com/office/drawing/2014/main" id="{E0AEF1BF-4848-4F9C-B86F-45192DAC12AE}"/>
              </a:ext>
            </a:extLst>
          </p:cNvPr>
          <p:cNvSpPr txBox="1"/>
          <p:nvPr/>
        </p:nvSpPr>
        <p:spPr>
          <a:xfrm>
            <a:off x="8073003" y="1237578"/>
            <a:ext cx="2091193" cy="338554"/>
          </a:xfrm>
          <a:prstGeom prst="rect">
            <a:avLst/>
          </a:prstGeom>
          <a:noFill/>
        </p:spPr>
        <p:txBody>
          <a:bodyPr wrap="square" rtlCol="0">
            <a:spAutoFit/>
          </a:bodyPr>
          <a:lstStyle/>
          <a:p>
            <a:pPr algn="ctr"/>
            <a:r>
              <a:rPr lang="en-US" sz="1600" b="1" dirty="0" err="1"/>
              <a:t>PrefSce</a:t>
            </a:r>
            <a:endParaRPr lang="en-US" sz="1600" b="1" dirty="0"/>
          </a:p>
        </p:txBody>
      </p:sp>
      <p:sp>
        <p:nvSpPr>
          <p:cNvPr id="4" name="TextBox 3">
            <a:extLst>
              <a:ext uri="{FF2B5EF4-FFF2-40B4-BE49-F238E27FC236}">
                <a16:creationId xmlns:a16="http://schemas.microsoft.com/office/drawing/2014/main" id="{258965B0-BE54-03E2-28B4-F648667DEE93}"/>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(1.25 ft for Lake Okeechobee).</a:t>
            </a:r>
          </a:p>
        </p:txBody>
      </p:sp>
      <p:pic>
        <p:nvPicPr>
          <p:cNvPr id="7" name="Picture 6" descr="A graph of different colored lines&#10;&#10;Description automatically generated">
            <a:extLst>
              <a:ext uri="{FF2B5EF4-FFF2-40B4-BE49-F238E27FC236}">
                <a16:creationId xmlns:a16="http://schemas.microsoft.com/office/drawing/2014/main" id="{833351C9-1427-372F-B143-1A8FB3EB2234}"/>
              </a:ext>
            </a:extLst>
          </p:cNvPr>
          <p:cNvPicPr>
            <a:picLocks noChangeAspect="1"/>
          </p:cNvPicPr>
          <p:nvPr/>
        </p:nvPicPr>
        <p:blipFill rotWithShape="1">
          <a:blip r:embed="rId2">
            <a:extLst>
              <a:ext uri="{28A0092B-C50C-407E-A947-70E740481C1C}">
                <a14:useLocalDpi xmlns:a14="http://schemas.microsoft.com/office/drawing/2010/main" val="0"/>
              </a:ext>
            </a:extLst>
          </a:blip>
          <a:srcRect l="5162" b="8342"/>
          <a:stretch/>
        </p:blipFill>
        <p:spPr>
          <a:xfrm>
            <a:off x="0" y="1865608"/>
            <a:ext cx="5943600" cy="4306575"/>
          </a:xfrm>
          <a:prstGeom prst="rect">
            <a:avLst/>
          </a:prstGeom>
        </p:spPr>
      </p:pic>
      <p:pic>
        <p:nvPicPr>
          <p:cNvPr id="12" name="Picture 11" descr="A graph showing the weather forecast&#10;&#10;Description automatically generated with medium confidence">
            <a:extLst>
              <a:ext uri="{FF2B5EF4-FFF2-40B4-BE49-F238E27FC236}">
                <a16:creationId xmlns:a16="http://schemas.microsoft.com/office/drawing/2014/main" id="{D8CFD78F-CCA0-5254-2541-804F86C5A953}"/>
              </a:ext>
            </a:extLst>
          </p:cNvPr>
          <p:cNvPicPr>
            <a:picLocks noChangeAspect="1"/>
          </p:cNvPicPr>
          <p:nvPr/>
        </p:nvPicPr>
        <p:blipFill rotWithShape="1">
          <a:blip r:embed="rId3">
            <a:extLst>
              <a:ext uri="{28A0092B-C50C-407E-A947-70E740481C1C}">
                <a14:useLocalDpi xmlns:a14="http://schemas.microsoft.com/office/drawing/2010/main" val="0"/>
              </a:ext>
            </a:extLst>
          </a:blip>
          <a:srcRect l="5254" b="8588"/>
          <a:stretch/>
        </p:blipFill>
        <p:spPr>
          <a:xfrm>
            <a:off x="6146799" y="1865608"/>
            <a:ext cx="5943600" cy="4299199"/>
          </a:xfrm>
          <a:prstGeom prst="rect">
            <a:avLst/>
          </a:prstGeom>
        </p:spPr>
      </p:pic>
    </p:spTree>
    <p:extLst>
      <p:ext uri="{BB962C8B-B14F-4D97-AF65-F5344CB8AC3E}">
        <p14:creationId xmlns:p14="http://schemas.microsoft.com/office/powerpoint/2010/main" val="280833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2024 CPA: WCA1Avg under LOSOM</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14</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56685" y="1235015"/>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123804" y="1235015"/>
            <a:ext cx="2091193" cy="338554"/>
          </a:xfrm>
          <a:prstGeom prst="rect">
            <a:avLst/>
          </a:prstGeom>
          <a:noFill/>
        </p:spPr>
        <p:txBody>
          <a:bodyPr wrap="square" rtlCol="0">
            <a:spAutoFit/>
          </a:bodyPr>
          <a:lstStyle/>
          <a:p>
            <a:pPr algn="ctr"/>
            <a:r>
              <a:rPr lang="en-US" sz="1600" b="1" dirty="0" err="1"/>
              <a:t>PrefSce</a:t>
            </a:r>
            <a:endParaRPr lang="en-US" sz="1600" b="1" dirty="0"/>
          </a:p>
        </p:txBody>
      </p:sp>
      <p:sp>
        <p:nvSpPr>
          <p:cNvPr id="4" name="TextBox 3">
            <a:extLst>
              <a:ext uri="{FF2B5EF4-FFF2-40B4-BE49-F238E27FC236}">
                <a16:creationId xmlns:a16="http://schemas.microsoft.com/office/drawing/2014/main" id="{02FFB0F2-BD0C-F95B-CD70-7F29DACCD38A}"/>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(1.5 ft for WCA1).</a:t>
            </a:r>
          </a:p>
        </p:txBody>
      </p:sp>
      <p:pic>
        <p:nvPicPr>
          <p:cNvPr id="7" name="Picture 6" descr="A graph of different colored lines&#10;&#10;Description automatically generated">
            <a:extLst>
              <a:ext uri="{FF2B5EF4-FFF2-40B4-BE49-F238E27FC236}">
                <a16:creationId xmlns:a16="http://schemas.microsoft.com/office/drawing/2014/main" id="{B380FDA7-9CF3-F71A-B2CF-D01EB5E1E7D5}"/>
              </a:ext>
            </a:extLst>
          </p:cNvPr>
          <p:cNvPicPr>
            <a:picLocks noChangeAspect="1"/>
          </p:cNvPicPr>
          <p:nvPr/>
        </p:nvPicPr>
        <p:blipFill rotWithShape="1">
          <a:blip r:embed="rId2">
            <a:extLst>
              <a:ext uri="{28A0092B-C50C-407E-A947-70E740481C1C}">
                <a14:useLocalDpi xmlns:a14="http://schemas.microsoft.com/office/drawing/2010/main" val="0"/>
              </a:ext>
            </a:extLst>
          </a:blip>
          <a:srcRect l="5254" b="8834"/>
          <a:stretch/>
        </p:blipFill>
        <p:spPr>
          <a:xfrm>
            <a:off x="50800" y="1865608"/>
            <a:ext cx="5943600" cy="4287631"/>
          </a:xfrm>
          <a:prstGeom prst="rect">
            <a:avLst/>
          </a:prstGeom>
        </p:spPr>
      </p:pic>
      <p:pic>
        <p:nvPicPr>
          <p:cNvPr id="12" name="Picture 11" descr="A graph of different colored lines&#10;&#10;Description automatically generated">
            <a:extLst>
              <a:ext uri="{FF2B5EF4-FFF2-40B4-BE49-F238E27FC236}">
                <a16:creationId xmlns:a16="http://schemas.microsoft.com/office/drawing/2014/main" id="{F38BEF84-6F60-2F4C-5B6B-F76776233AD1}"/>
              </a:ext>
            </a:extLst>
          </p:cNvPr>
          <p:cNvPicPr>
            <a:picLocks noChangeAspect="1"/>
          </p:cNvPicPr>
          <p:nvPr/>
        </p:nvPicPr>
        <p:blipFill rotWithShape="1">
          <a:blip r:embed="rId3">
            <a:extLst>
              <a:ext uri="{28A0092B-C50C-407E-A947-70E740481C1C}">
                <a14:useLocalDpi xmlns:a14="http://schemas.microsoft.com/office/drawing/2010/main" val="0"/>
              </a:ext>
            </a:extLst>
          </a:blip>
          <a:srcRect l="5438" b="8711"/>
          <a:stretch/>
        </p:blipFill>
        <p:spPr>
          <a:xfrm>
            <a:off x="6197602" y="1851452"/>
            <a:ext cx="5943600" cy="4301787"/>
          </a:xfrm>
          <a:prstGeom prst="rect">
            <a:avLst/>
          </a:prstGeom>
        </p:spPr>
      </p:pic>
    </p:spTree>
    <p:extLst>
      <p:ext uri="{BB962C8B-B14F-4D97-AF65-F5344CB8AC3E}">
        <p14:creationId xmlns:p14="http://schemas.microsoft.com/office/powerpoint/2010/main" val="284579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aph of different colored lines&#10;&#10;Description automatically generated">
            <a:extLst>
              <a:ext uri="{FF2B5EF4-FFF2-40B4-BE49-F238E27FC236}">
                <a16:creationId xmlns:a16="http://schemas.microsoft.com/office/drawing/2014/main" id="{C8106391-FC6E-A3B8-05A1-B80F31202271}"/>
              </a:ext>
            </a:extLst>
          </p:cNvPr>
          <p:cNvPicPr>
            <a:picLocks noChangeAspect="1"/>
          </p:cNvPicPr>
          <p:nvPr/>
        </p:nvPicPr>
        <p:blipFill rotWithShape="1">
          <a:blip r:embed="rId2">
            <a:extLst>
              <a:ext uri="{28A0092B-C50C-407E-A947-70E740481C1C}">
                <a14:useLocalDpi xmlns:a14="http://schemas.microsoft.com/office/drawing/2010/main" val="0"/>
              </a:ext>
            </a:extLst>
          </a:blip>
          <a:srcRect l="5573" b="8834"/>
          <a:stretch/>
        </p:blipFill>
        <p:spPr>
          <a:xfrm>
            <a:off x="6146800" y="1852271"/>
            <a:ext cx="5943600" cy="4302157"/>
          </a:xfrm>
          <a:prstGeom prst="rect">
            <a:avLst/>
          </a:prstGeom>
        </p:spPr>
      </p:pic>
      <p:pic>
        <p:nvPicPr>
          <p:cNvPr id="7" name="Picture 6" descr="A graph of different colored lines&#10;&#10;Description automatically generated">
            <a:extLst>
              <a:ext uri="{FF2B5EF4-FFF2-40B4-BE49-F238E27FC236}">
                <a16:creationId xmlns:a16="http://schemas.microsoft.com/office/drawing/2014/main" id="{416E264F-E0EB-CE4A-DBDC-4ED14C5585C1}"/>
              </a:ext>
            </a:extLst>
          </p:cNvPr>
          <p:cNvPicPr>
            <a:picLocks noChangeAspect="1"/>
          </p:cNvPicPr>
          <p:nvPr/>
        </p:nvPicPr>
        <p:blipFill rotWithShape="1">
          <a:blip r:embed="rId3">
            <a:extLst>
              <a:ext uri="{28A0092B-C50C-407E-A947-70E740481C1C}">
                <a14:useLocalDpi xmlns:a14="http://schemas.microsoft.com/office/drawing/2010/main" val="0"/>
              </a:ext>
            </a:extLst>
          </a:blip>
          <a:srcRect l="4885" b="8588"/>
          <a:stretch/>
        </p:blipFill>
        <p:spPr>
          <a:xfrm>
            <a:off x="69156" y="1852271"/>
            <a:ext cx="5943600" cy="4282529"/>
          </a:xfrm>
          <a:prstGeom prst="rect">
            <a:avLst/>
          </a:prstGeom>
        </p:spPr>
      </p:pic>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2024 CPA: WCA2A under LOSOM</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15</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41443" y="1235015"/>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159363" y="1235015"/>
            <a:ext cx="2091193" cy="338554"/>
          </a:xfrm>
          <a:prstGeom prst="rect">
            <a:avLst/>
          </a:prstGeom>
          <a:noFill/>
        </p:spPr>
        <p:txBody>
          <a:bodyPr wrap="square" rtlCol="0">
            <a:spAutoFit/>
          </a:bodyPr>
          <a:lstStyle/>
          <a:p>
            <a:pPr algn="ctr"/>
            <a:r>
              <a:rPr lang="en-US" sz="1600" b="1" dirty="0" err="1"/>
              <a:t>PrefSce</a:t>
            </a:r>
            <a:endParaRPr lang="en-US" sz="1600" b="1" dirty="0"/>
          </a:p>
        </p:txBody>
      </p:sp>
      <p:sp>
        <p:nvSpPr>
          <p:cNvPr id="12" name="TextBox 11">
            <a:extLst>
              <a:ext uri="{FF2B5EF4-FFF2-40B4-BE49-F238E27FC236}">
                <a16:creationId xmlns:a16="http://schemas.microsoft.com/office/drawing/2014/main" id="{CB807F12-1439-D61D-4C06-88340CA0565C}"/>
              </a:ext>
            </a:extLst>
          </p:cNvPr>
          <p:cNvSpPr txBox="1"/>
          <p:nvPr/>
        </p:nvSpPr>
        <p:spPr>
          <a:xfrm>
            <a:off x="2393343" y="1799645"/>
            <a:ext cx="1098794" cy="307777"/>
          </a:xfrm>
          <a:prstGeom prst="rect">
            <a:avLst/>
          </a:prstGeom>
          <a:solidFill>
            <a:schemeClr val="bg1"/>
          </a:solidFill>
        </p:spPr>
        <p:txBody>
          <a:bodyPr wrap="square" rtlCol="0">
            <a:spAutoFit/>
          </a:bodyPr>
          <a:lstStyle/>
          <a:p>
            <a:r>
              <a:rPr lang="en-US" sz="1400" b="1" dirty="0"/>
              <a:t>WCA2Avg</a:t>
            </a:r>
          </a:p>
        </p:txBody>
      </p:sp>
      <p:sp>
        <p:nvSpPr>
          <p:cNvPr id="13" name="TextBox 12">
            <a:extLst>
              <a:ext uri="{FF2B5EF4-FFF2-40B4-BE49-F238E27FC236}">
                <a16:creationId xmlns:a16="http://schemas.microsoft.com/office/drawing/2014/main" id="{7B173912-E32D-3275-A10F-BA818251C283}"/>
              </a:ext>
            </a:extLst>
          </p:cNvPr>
          <p:cNvSpPr txBox="1"/>
          <p:nvPr/>
        </p:nvSpPr>
        <p:spPr>
          <a:xfrm>
            <a:off x="8699863" y="1799645"/>
            <a:ext cx="1098794" cy="307777"/>
          </a:xfrm>
          <a:prstGeom prst="rect">
            <a:avLst/>
          </a:prstGeom>
          <a:solidFill>
            <a:schemeClr val="bg1"/>
          </a:solidFill>
        </p:spPr>
        <p:txBody>
          <a:bodyPr wrap="square" rtlCol="0">
            <a:spAutoFit/>
          </a:bodyPr>
          <a:lstStyle/>
          <a:p>
            <a:r>
              <a:rPr lang="en-US" sz="1400" b="1" dirty="0"/>
              <a:t>WCA2Avg</a:t>
            </a:r>
          </a:p>
        </p:txBody>
      </p:sp>
      <p:sp>
        <p:nvSpPr>
          <p:cNvPr id="4" name="TextBox 3">
            <a:extLst>
              <a:ext uri="{FF2B5EF4-FFF2-40B4-BE49-F238E27FC236}">
                <a16:creationId xmlns:a16="http://schemas.microsoft.com/office/drawing/2014/main" id="{9080CE3B-242B-A61E-AE25-CCC1C1B3C1E9}"/>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(1.5 ft for WCA2A).</a:t>
            </a:r>
          </a:p>
        </p:txBody>
      </p:sp>
    </p:spTree>
    <p:extLst>
      <p:ext uri="{BB962C8B-B14F-4D97-AF65-F5344CB8AC3E}">
        <p14:creationId xmlns:p14="http://schemas.microsoft.com/office/powerpoint/2010/main" val="81241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2024 CPA: WCA3AAvg under LOSOM</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16</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59223" y="1235015"/>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073003" y="1235015"/>
            <a:ext cx="2091193" cy="338554"/>
          </a:xfrm>
          <a:prstGeom prst="rect">
            <a:avLst/>
          </a:prstGeom>
          <a:noFill/>
        </p:spPr>
        <p:txBody>
          <a:bodyPr wrap="square" rtlCol="0">
            <a:spAutoFit/>
          </a:bodyPr>
          <a:lstStyle/>
          <a:p>
            <a:pPr algn="ctr"/>
            <a:r>
              <a:rPr lang="en-US" sz="1600" b="1" dirty="0" err="1"/>
              <a:t>PrefSce</a:t>
            </a:r>
            <a:endParaRPr lang="en-US" sz="1600" b="1" dirty="0"/>
          </a:p>
        </p:txBody>
      </p:sp>
      <p:sp>
        <p:nvSpPr>
          <p:cNvPr id="4" name="TextBox 3">
            <a:extLst>
              <a:ext uri="{FF2B5EF4-FFF2-40B4-BE49-F238E27FC236}">
                <a16:creationId xmlns:a16="http://schemas.microsoft.com/office/drawing/2014/main" id="{BC76622E-E7B6-3117-0FAF-03F5B3B3412E}"/>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(1.5 ft for WCA3A).</a:t>
            </a:r>
          </a:p>
        </p:txBody>
      </p:sp>
      <p:pic>
        <p:nvPicPr>
          <p:cNvPr id="7" name="Picture 6" descr="A graph of different colored lines&#10;&#10;Description automatically generated">
            <a:extLst>
              <a:ext uri="{FF2B5EF4-FFF2-40B4-BE49-F238E27FC236}">
                <a16:creationId xmlns:a16="http://schemas.microsoft.com/office/drawing/2014/main" id="{EA118931-A552-0DFC-5E6B-1A5F3ED9DA3E}"/>
              </a:ext>
            </a:extLst>
          </p:cNvPr>
          <p:cNvPicPr>
            <a:picLocks noChangeAspect="1"/>
          </p:cNvPicPr>
          <p:nvPr/>
        </p:nvPicPr>
        <p:blipFill rotWithShape="1">
          <a:blip r:embed="rId2">
            <a:extLst>
              <a:ext uri="{28A0092B-C50C-407E-A947-70E740481C1C}">
                <a14:useLocalDpi xmlns:a14="http://schemas.microsoft.com/office/drawing/2010/main" val="0"/>
              </a:ext>
            </a:extLst>
          </a:blip>
          <a:srcRect l="5346" b="7982"/>
          <a:stretch/>
        </p:blipFill>
        <p:spPr>
          <a:xfrm>
            <a:off x="92208" y="1769699"/>
            <a:ext cx="5943600" cy="4331929"/>
          </a:xfrm>
          <a:prstGeom prst="rect">
            <a:avLst/>
          </a:prstGeom>
        </p:spPr>
      </p:pic>
      <p:pic>
        <p:nvPicPr>
          <p:cNvPr id="12" name="Picture 11" descr="A graph of different colored lines&#10;&#10;Description automatically generated">
            <a:extLst>
              <a:ext uri="{FF2B5EF4-FFF2-40B4-BE49-F238E27FC236}">
                <a16:creationId xmlns:a16="http://schemas.microsoft.com/office/drawing/2014/main" id="{4B2547AA-8E46-3F03-4419-50B6EA35FEE8}"/>
              </a:ext>
            </a:extLst>
          </p:cNvPr>
          <p:cNvPicPr>
            <a:picLocks noChangeAspect="1"/>
          </p:cNvPicPr>
          <p:nvPr/>
        </p:nvPicPr>
        <p:blipFill rotWithShape="1">
          <a:blip r:embed="rId3">
            <a:extLst>
              <a:ext uri="{28A0092B-C50C-407E-A947-70E740481C1C}">
                <a14:useLocalDpi xmlns:a14="http://schemas.microsoft.com/office/drawing/2010/main" val="0"/>
              </a:ext>
            </a:extLst>
          </a:blip>
          <a:srcRect l="5162" b="8711"/>
          <a:stretch/>
        </p:blipFill>
        <p:spPr>
          <a:xfrm>
            <a:off x="6156192" y="1769699"/>
            <a:ext cx="5943600" cy="4289241"/>
          </a:xfrm>
          <a:prstGeom prst="rect">
            <a:avLst/>
          </a:prstGeom>
        </p:spPr>
      </p:pic>
    </p:spTree>
    <p:extLst>
      <p:ext uri="{BB962C8B-B14F-4D97-AF65-F5344CB8AC3E}">
        <p14:creationId xmlns:p14="http://schemas.microsoft.com/office/powerpoint/2010/main" val="68883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a:extLst>
              <a:ext uri="{FF2B5EF4-FFF2-40B4-BE49-F238E27FC236}">
                <a16:creationId xmlns:a16="http://schemas.microsoft.com/office/drawing/2014/main" id="{C65B994A-7759-4288-B8A9-07812D250B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lr>
                <a:srgbClr val="C59307"/>
              </a:buClr>
              <a:buFont typeface="Wingdings" panose="05000000000000000000" pitchFamily="2" charset="2"/>
              <a:buChar char="Ø"/>
              <a:defRPr sz="2800" b="1">
                <a:solidFill>
                  <a:schemeClr val="tx1"/>
                </a:solidFill>
                <a:latin typeface="Arial" panose="020B0604020202020204" pitchFamily="34" charset="0"/>
              </a:defRPr>
            </a:lvl1pPr>
            <a:lvl2pPr marL="742950" indent="-285750">
              <a:lnSpc>
                <a:spcPct val="90000"/>
              </a:lnSpc>
              <a:spcBef>
                <a:spcPct val="50000"/>
              </a:spcBef>
              <a:buClr>
                <a:srgbClr val="C59307"/>
              </a:buClr>
              <a:buFont typeface="Wingdings" panose="05000000000000000000" pitchFamily="2" charset="2"/>
              <a:buChar char="§"/>
              <a:defRPr sz="2300" b="1">
                <a:solidFill>
                  <a:schemeClr val="tx1"/>
                </a:solidFill>
                <a:latin typeface="Arial" panose="020B0604020202020204" pitchFamily="34" charset="0"/>
              </a:defRPr>
            </a:lvl2pPr>
            <a:lvl3pPr marL="1143000" indent="-228600">
              <a:lnSpc>
                <a:spcPct val="90000"/>
              </a:lnSpc>
              <a:spcBef>
                <a:spcPct val="50000"/>
              </a:spcBef>
              <a:buClr>
                <a:srgbClr val="C59307"/>
              </a:buClr>
              <a:buFont typeface="Arial" panose="020B0604020202020204" pitchFamily="34" charset="0"/>
              <a:buChar char="•"/>
              <a:defRPr sz="2000" b="1">
                <a:solidFill>
                  <a:schemeClr val="tx1"/>
                </a:solidFill>
                <a:latin typeface="Arial" panose="020B0604020202020204" pitchFamily="34" charset="0"/>
              </a:defRPr>
            </a:lvl3pPr>
            <a:lvl4pPr marL="1600200" indent="-228600">
              <a:lnSpc>
                <a:spcPct val="90000"/>
              </a:lnSpc>
              <a:spcBef>
                <a:spcPct val="50000"/>
              </a:spcBef>
              <a:buClr>
                <a:srgbClr val="C59307"/>
              </a:buClr>
              <a:buFont typeface="Arial" panose="020B0604020202020204" pitchFamily="34" charset="0"/>
              <a:buChar char="•"/>
              <a:defRPr b="1">
                <a:solidFill>
                  <a:schemeClr val="tx1"/>
                </a:solidFill>
                <a:latin typeface="Arial" panose="020B0604020202020204" pitchFamily="34" charset="0"/>
              </a:defRPr>
            </a:lvl4pPr>
            <a:lvl5pPr marL="2057400" indent="-228600">
              <a:lnSpc>
                <a:spcPct val="90000"/>
              </a:lnSpc>
              <a:spcBef>
                <a:spcPct val="50000"/>
              </a:spcBef>
              <a:buClr>
                <a:srgbClr val="C59307"/>
              </a:buClr>
              <a:buFont typeface="Arial" panose="020B0604020202020204" pitchFamily="34" charset="0"/>
              <a:buChar char="•"/>
              <a:defRPr sz="16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9pPr>
          </a:lstStyle>
          <a:p>
            <a:pPr>
              <a:lnSpc>
                <a:spcPct val="100000"/>
              </a:lnSpc>
              <a:spcBef>
                <a:spcPct val="0"/>
              </a:spcBef>
              <a:buClrTx/>
              <a:buFontTx/>
              <a:buNone/>
            </a:pPr>
            <a:fld id="{15C54836-8C15-40AF-9EC6-D44B591C08BE}" type="slidenum">
              <a:rPr lang="en-US" altLang="en-US" sz="1400" b="0">
                <a:latin typeface="Arial Black" panose="020B0A04020102020204" pitchFamily="34" charset="0"/>
              </a:rPr>
              <a:pPr>
                <a:lnSpc>
                  <a:spcPct val="100000"/>
                </a:lnSpc>
                <a:spcBef>
                  <a:spcPct val="0"/>
                </a:spcBef>
                <a:buClrTx/>
                <a:buFontTx/>
                <a:buNone/>
              </a:pPr>
              <a:t>2</a:t>
            </a:fld>
            <a:endParaRPr lang="en-US" altLang="en-US" sz="1400" b="0">
              <a:latin typeface="Arial Black" panose="020B0A04020102020204" pitchFamily="34" charset="0"/>
            </a:endParaRPr>
          </a:p>
        </p:txBody>
      </p:sp>
      <p:sp>
        <p:nvSpPr>
          <p:cNvPr id="27650" name="Rectangle 2">
            <a:extLst>
              <a:ext uri="{FF2B5EF4-FFF2-40B4-BE49-F238E27FC236}">
                <a16:creationId xmlns:a16="http://schemas.microsoft.com/office/drawing/2014/main" id="{21ED3015-7182-4035-910F-92FCB0B0E5A7}"/>
              </a:ext>
            </a:extLst>
          </p:cNvPr>
          <p:cNvSpPr>
            <a:spLocks noGrp="1" noChangeArrowheads="1"/>
          </p:cNvSpPr>
          <p:nvPr>
            <p:ph type="title"/>
          </p:nvPr>
        </p:nvSpPr>
        <p:spPr/>
        <p:txBody>
          <a:bodyPr/>
          <a:lstStyle/>
          <a:p>
            <a:pPr eaLnBrk="1" hangingPunct="1">
              <a:defRPr/>
            </a:pPr>
            <a:r>
              <a:rPr lang="en-US" dirty="0"/>
              <a:t>CPA Overview</a:t>
            </a:r>
          </a:p>
        </p:txBody>
      </p:sp>
      <p:sp>
        <p:nvSpPr>
          <p:cNvPr id="27651" name="Rectangle 3">
            <a:extLst>
              <a:ext uri="{FF2B5EF4-FFF2-40B4-BE49-F238E27FC236}">
                <a16:creationId xmlns:a16="http://schemas.microsoft.com/office/drawing/2014/main" id="{4269FACC-81E4-44AB-B140-AE25D3F538AA}"/>
              </a:ext>
            </a:extLst>
          </p:cNvPr>
          <p:cNvSpPr>
            <a:spLocks noGrp="1" noChangeArrowheads="1"/>
          </p:cNvSpPr>
          <p:nvPr>
            <p:ph type="body" idx="1"/>
          </p:nvPr>
        </p:nvSpPr>
        <p:spPr>
          <a:xfrm>
            <a:off x="1466852" y="1249680"/>
            <a:ext cx="6337446" cy="5455919"/>
          </a:xfrm>
        </p:spPr>
        <p:txBody>
          <a:bodyPr/>
          <a:lstStyle/>
          <a:p>
            <a:r>
              <a:rPr lang="en-US" sz="1900" b="0" dirty="0">
                <a:effectLst/>
              </a:rPr>
              <a:t>CPA is a stochastic framework (</a:t>
            </a:r>
            <a:r>
              <a:rPr lang="en-US" sz="1400" dirty="0">
                <a:hlinkClick r:id="rId2"/>
              </a:rPr>
              <a:t>CPA Overview</a:t>
            </a:r>
            <a:r>
              <a:rPr lang="en-US" sz="1900" b="0" dirty="0">
                <a:effectLst/>
              </a:rPr>
              <a:t>) that transforms stages obtained from Dynamic Position Analysis (DPA) based on forecasted rainfall conditions over the next twelve months (Ali, 2016). </a:t>
            </a:r>
          </a:p>
          <a:p>
            <a:r>
              <a:rPr lang="en-US" sz="1900" b="0" dirty="0">
                <a:effectLst/>
              </a:rPr>
              <a:t>CPA depends on DPA - DPA stage outputs are used as inputs to CPA (</a:t>
            </a:r>
            <a:r>
              <a:rPr lang="en-US" sz="1400" dirty="0">
                <a:hlinkClick r:id="rId3"/>
              </a:rPr>
              <a:t>DPA</a:t>
            </a:r>
            <a:r>
              <a:rPr lang="en-US" sz="1900" b="0" dirty="0">
                <a:effectLst/>
              </a:rPr>
              <a:t>).</a:t>
            </a:r>
          </a:p>
          <a:p>
            <a:r>
              <a:rPr lang="en-US" sz="1900" b="0" dirty="0">
                <a:effectLst/>
              </a:rPr>
              <a:t>3 rainfall outlook scenarios (climatological, CPC, and Preferred Scenario) are used compare potential stage outlooks. </a:t>
            </a:r>
          </a:p>
          <a:p>
            <a:r>
              <a:rPr lang="en-US" sz="1900" b="0" dirty="0">
                <a:effectLst/>
              </a:rPr>
              <a:t>May 2024 CPA was conducted for two Lake Okeechobee regulation plans - LORS2008 and LOSOM. </a:t>
            </a:r>
          </a:p>
          <a:p>
            <a:r>
              <a:rPr lang="en-US" sz="1900" b="0" dirty="0">
                <a:effectLst/>
              </a:rPr>
              <a:t>CPA is implemented for 200 locations in the Everglades including Lake Okeechobee. Additionally, CPA was implemented for WCA1Avg (avg of Site 7, Site 8T, and Site 9) and WCA3AAvg (avg of Site 63, Site 64, and Site 65) stages (Khare et al., 2024, </a:t>
            </a:r>
            <a:r>
              <a:rPr lang="en-US" sz="1400" dirty="0">
                <a:hlinkClick r:id="rId4"/>
              </a:rPr>
              <a:t>UF WI Symposium 2024 Presentation</a:t>
            </a:r>
            <a:r>
              <a:rPr lang="en-US" sz="1900" b="0" dirty="0">
                <a:effectLst/>
              </a:rPr>
              <a:t>).</a:t>
            </a:r>
          </a:p>
        </p:txBody>
      </p:sp>
      <p:grpSp>
        <p:nvGrpSpPr>
          <p:cNvPr id="8" name="Group 7">
            <a:extLst>
              <a:ext uri="{FF2B5EF4-FFF2-40B4-BE49-F238E27FC236}">
                <a16:creationId xmlns:a16="http://schemas.microsoft.com/office/drawing/2014/main" id="{5980DFEE-A8FA-1374-C5AC-4CF108027385}"/>
              </a:ext>
            </a:extLst>
          </p:cNvPr>
          <p:cNvGrpSpPr/>
          <p:nvPr/>
        </p:nvGrpSpPr>
        <p:grpSpPr>
          <a:xfrm>
            <a:off x="7912872" y="1065014"/>
            <a:ext cx="3985261" cy="5792986"/>
            <a:chOff x="7912872" y="1065014"/>
            <a:chExt cx="3985261" cy="5792986"/>
          </a:xfrm>
        </p:grpSpPr>
        <p:pic>
          <p:nvPicPr>
            <p:cNvPr id="6" name="Picture 5" descr="Chart, map&#10;&#10;Description automatically generated">
              <a:extLst>
                <a:ext uri="{FF2B5EF4-FFF2-40B4-BE49-F238E27FC236}">
                  <a16:creationId xmlns:a16="http://schemas.microsoft.com/office/drawing/2014/main" id="{11E84739-33E8-3A03-1014-755B5C56C979}"/>
                </a:ext>
              </a:extLst>
            </p:cNvPr>
            <p:cNvPicPr>
              <a:picLocks noChangeAspect="1"/>
            </p:cNvPicPr>
            <p:nvPr/>
          </p:nvPicPr>
          <p:blipFill rotWithShape="1">
            <a:blip r:embed="rId5">
              <a:extLst>
                <a:ext uri="{28A0092B-C50C-407E-A947-70E740481C1C}">
                  <a14:useLocalDpi xmlns:a14="http://schemas.microsoft.com/office/drawing/2010/main" val="0"/>
                </a:ext>
              </a:extLst>
            </a:blip>
            <a:srcRect l="10154" t="2831" r="9985" b="7964"/>
            <a:stretch/>
          </p:blipFill>
          <p:spPr>
            <a:xfrm>
              <a:off x="7912872" y="1097280"/>
              <a:ext cx="3985261" cy="5760720"/>
            </a:xfrm>
            <a:prstGeom prst="rect">
              <a:avLst/>
            </a:prstGeom>
          </p:spPr>
        </p:pic>
        <p:sp>
          <p:nvSpPr>
            <p:cNvPr id="7" name="TextBox 6">
              <a:extLst>
                <a:ext uri="{FF2B5EF4-FFF2-40B4-BE49-F238E27FC236}">
                  <a16:creationId xmlns:a16="http://schemas.microsoft.com/office/drawing/2014/main" id="{B41FE5C0-F8DF-EDDA-8879-8EC5F438DD56}"/>
                </a:ext>
              </a:extLst>
            </p:cNvPr>
            <p:cNvSpPr txBox="1"/>
            <p:nvPr/>
          </p:nvSpPr>
          <p:spPr>
            <a:xfrm>
              <a:off x="8571504" y="1065014"/>
              <a:ext cx="266799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CPA Locations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9591-F0E5-52D9-5BA7-23892D607654}"/>
              </a:ext>
            </a:extLst>
          </p:cNvPr>
          <p:cNvSpPr>
            <a:spLocks noGrp="1"/>
          </p:cNvSpPr>
          <p:nvPr>
            <p:ph type="title"/>
          </p:nvPr>
        </p:nvSpPr>
        <p:spPr/>
        <p:txBody>
          <a:bodyPr/>
          <a:lstStyle/>
          <a:p>
            <a:r>
              <a:rPr lang="en-US" dirty="0"/>
              <a:t>CPA Overview</a:t>
            </a:r>
          </a:p>
        </p:txBody>
      </p:sp>
      <p:sp>
        <p:nvSpPr>
          <p:cNvPr id="3" name="Content Placeholder 2">
            <a:extLst>
              <a:ext uri="{FF2B5EF4-FFF2-40B4-BE49-F238E27FC236}">
                <a16:creationId xmlns:a16="http://schemas.microsoft.com/office/drawing/2014/main" id="{9343A29F-C00D-0CAF-067A-ED4921D3A666}"/>
              </a:ext>
            </a:extLst>
          </p:cNvPr>
          <p:cNvSpPr>
            <a:spLocks noGrp="1"/>
          </p:cNvSpPr>
          <p:nvPr>
            <p:ph idx="1"/>
          </p:nvPr>
        </p:nvSpPr>
        <p:spPr>
          <a:xfrm>
            <a:off x="1466852" y="1208089"/>
            <a:ext cx="6092897" cy="5248275"/>
          </a:xfrm>
        </p:spPr>
        <p:txBody>
          <a:bodyPr/>
          <a:lstStyle/>
          <a:p>
            <a:r>
              <a:rPr lang="en-US" dirty="0"/>
              <a:t>CPA Outputs</a:t>
            </a:r>
          </a:p>
          <a:p>
            <a:pPr lvl="1">
              <a:spcAft>
                <a:spcPts val="300"/>
              </a:spcAft>
            </a:pPr>
            <a:r>
              <a:rPr lang="en-US" sz="1700" b="0" dirty="0">
                <a:effectLst/>
              </a:rPr>
              <a:t>CPA forecasted stage percentiles from ‘Climatological’ scenario are first collapsed on DPA stage percentiles. Corresponding adjustments are then applied to stage percentile lines for all other rainfall scenarios.</a:t>
            </a:r>
          </a:p>
          <a:p>
            <a:pPr lvl="1">
              <a:spcAft>
                <a:spcPts val="300"/>
              </a:spcAft>
            </a:pPr>
            <a:r>
              <a:rPr lang="en-US" sz="1700" b="0" dirty="0">
                <a:effectLst/>
              </a:rPr>
              <a:t>Even though CPA methodology considers current operational protocols as it transforms rainfall probability outlook into stage change probability outlook via a Transition Probability Matrix, CPA generated extreme stages (i.e., extreme percentile) may not always be captured by the available model data sets. </a:t>
            </a:r>
          </a:p>
          <a:p>
            <a:pPr lvl="1"/>
            <a:r>
              <a:rPr lang="en-US" sz="1700" b="0" dirty="0">
                <a:effectLst/>
              </a:rPr>
              <a:t>Currently, efforts are underway to develop mechanism to constrain CPA generated stages such that even extreme stages would conform to practically possible stages under current operational protocols. </a:t>
            </a:r>
          </a:p>
          <a:p>
            <a:pPr lvl="1"/>
            <a:endParaRPr lang="en-US" sz="1700" b="0" dirty="0">
              <a:effectLst/>
            </a:endParaRPr>
          </a:p>
          <a:p>
            <a:endParaRPr lang="en-US" sz="2000" b="0" dirty="0">
              <a:effectLst/>
            </a:endParaRPr>
          </a:p>
        </p:txBody>
      </p:sp>
      <p:sp>
        <p:nvSpPr>
          <p:cNvPr id="4" name="Slide Number Placeholder 3">
            <a:extLst>
              <a:ext uri="{FF2B5EF4-FFF2-40B4-BE49-F238E27FC236}">
                <a16:creationId xmlns:a16="http://schemas.microsoft.com/office/drawing/2014/main" id="{E33DA809-40A0-114B-25B6-E6A15E24D4BA}"/>
              </a:ext>
            </a:extLst>
          </p:cNvPr>
          <p:cNvSpPr>
            <a:spLocks noGrp="1"/>
          </p:cNvSpPr>
          <p:nvPr>
            <p:ph type="sldNum" sz="quarter" idx="10"/>
          </p:nvPr>
        </p:nvSpPr>
        <p:spPr/>
        <p:txBody>
          <a:bodyPr/>
          <a:lstStyle/>
          <a:p>
            <a:pPr>
              <a:defRPr/>
            </a:pPr>
            <a:fld id="{A5068713-87FF-4DAE-B437-B3B07DE18C0B}" type="slidenum">
              <a:rPr lang="en-US" altLang="en-US" smtClean="0"/>
              <a:pPr>
                <a:defRPr/>
              </a:pPr>
              <a:t>3</a:t>
            </a:fld>
            <a:endParaRPr lang="en-US" altLang="en-US"/>
          </a:p>
        </p:txBody>
      </p:sp>
      <p:grpSp>
        <p:nvGrpSpPr>
          <p:cNvPr id="5" name="Group 4">
            <a:extLst>
              <a:ext uri="{FF2B5EF4-FFF2-40B4-BE49-F238E27FC236}">
                <a16:creationId xmlns:a16="http://schemas.microsoft.com/office/drawing/2014/main" id="{30A2A114-7ED1-5D5F-EB48-2574B63B4246}"/>
              </a:ext>
            </a:extLst>
          </p:cNvPr>
          <p:cNvGrpSpPr/>
          <p:nvPr/>
        </p:nvGrpSpPr>
        <p:grpSpPr>
          <a:xfrm>
            <a:off x="7912872" y="1065014"/>
            <a:ext cx="3985261" cy="5792986"/>
            <a:chOff x="7912872" y="1065014"/>
            <a:chExt cx="3985261" cy="5792986"/>
          </a:xfrm>
        </p:grpSpPr>
        <p:pic>
          <p:nvPicPr>
            <p:cNvPr id="6" name="Picture 5" descr="Chart, map&#10;&#10;Description automatically generated">
              <a:extLst>
                <a:ext uri="{FF2B5EF4-FFF2-40B4-BE49-F238E27FC236}">
                  <a16:creationId xmlns:a16="http://schemas.microsoft.com/office/drawing/2014/main" id="{44D92EE4-9165-FB5E-3A8A-4E5C0937165A}"/>
                </a:ext>
              </a:extLst>
            </p:cNvPr>
            <p:cNvPicPr>
              <a:picLocks noChangeAspect="1"/>
            </p:cNvPicPr>
            <p:nvPr/>
          </p:nvPicPr>
          <p:blipFill rotWithShape="1">
            <a:blip r:embed="rId2">
              <a:extLst>
                <a:ext uri="{28A0092B-C50C-407E-A947-70E740481C1C}">
                  <a14:useLocalDpi xmlns:a14="http://schemas.microsoft.com/office/drawing/2010/main" val="0"/>
                </a:ext>
              </a:extLst>
            </a:blip>
            <a:srcRect l="10154" t="2831" r="9985" b="7964"/>
            <a:stretch/>
          </p:blipFill>
          <p:spPr>
            <a:xfrm>
              <a:off x="7912872" y="1097280"/>
              <a:ext cx="3985261" cy="5760720"/>
            </a:xfrm>
            <a:prstGeom prst="rect">
              <a:avLst/>
            </a:prstGeom>
          </p:spPr>
        </p:pic>
        <p:sp>
          <p:nvSpPr>
            <p:cNvPr id="7" name="TextBox 6">
              <a:extLst>
                <a:ext uri="{FF2B5EF4-FFF2-40B4-BE49-F238E27FC236}">
                  <a16:creationId xmlns:a16="http://schemas.microsoft.com/office/drawing/2014/main" id="{F1A1468E-5594-7111-3B6C-4CFAA9EA1FAA}"/>
                </a:ext>
              </a:extLst>
            </p:cNvPr>
            <p:cNvSpPr txBox="1"/>
            <p:nvPr/>
          </p:nvSpPr>
          <p:spPr>
            <a:xfrm>
              <a:off x="8571504" y="1065014"/>
              <a:ext cx="266799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CPA Locations</a:t>
              </a:r>
            </a:p>
          </p:txBody>
        </p:sp>
      </p:grpSp>
    </p:spTree>
    <p:extLst>
      <p:ext uri="{BB962C8B-B14F-4D97-AF65-F5344CB8AC3E}">
        <p14:creationId xmlns:p14="http://schemas.microsoft.com/office/powerpoint/2010/main" val="411629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A09D-38B5-4784-3FB5-CDEE8B0C6726}"/>
              </a:ext>
            </a:extLst>
          </p:cNvPr>
          <p:cNvSpPr>
            <a:spLocks noGrp="1"/>
          </p:cNvSpPr>
          <p:nvPr>
            <p:ph type="title"/>
          </p:nvPr>
        </p:nvSpPr>
        <p:spPr/>
        <p:txBody>
          <a:bodyPr/>
          <a:lstStyle/>
          <a:p>
            <a:r>
              <a:rPr lang="en-US" dirty="0"/>
              <a:t>CPA: Rainfall Scenarios</a:t>
            </a:r>
          </a:p>
        </p:txBody>
      </p:sp>
      <p:sp>
        <p:nvSpPr>
          <p:cNvPr id="3" name="Content Placeholder 2">
            <a:extLst>
              <a:ext uri="{FF2B5EF4-FFF2-40B4-BE49-F238E27FC236}">
                <a16:creationId xmlns:a16="http://schemas.microsoft.com/office/drawing/2014/main" id="{16C66AE7-A728-6E47-8659-BE3FD83A5C25}"/>
              </a:ext>
            </a:extLst>
          </p:cNvPr>
          <p:cNvSpPr>
            <a:spLocks noGrp="1"/>
          </p:cNvSpPr>
          <p:nvPr>
            <p:ph idx="1"/>
          </p:nvPr>
        </p:nvSpPr>
        <p:spPr/>
        <p:txBody>
          <a:bodyPr/>
          <a:lstStyle/>
          <a:p>
            <a:r>
              <a:rPr lang="en-US" sz="2600" dirty="0">
                <a:effectLst/>
              </a:rPr>
              <a:t>Climatological</a:t>
            </a:r>
          </a:p>
          <a:p>
            <a:pPr lvl="1">
              <a:spcBef>
                <a:spcPts val="300"/>
              </a:spcBef>
            </a:pPr>
            <a:r>
              <a:rPr lang="en-US" sz="1700" b="0" dirty="0">
                <a:effectLst/>
              </a:rPr>
              <a:t>Climatological scenario assumes equal chances of below-normal/dry, normal, and above-normal/wet rainfall conditions over next twelve 3 monthly seasons (slide 5).</a:t>
            </a:r>
          </a:p>
          <a:p>
            <a:pPr lvl="1">
              <a:spcAft>
                <a:spcPts val="300"/>
              </a:spcAft>
            </a:pPr>
            <a:r>
              <a:rPr lang="en-US" sz="1700" b="0" dirty="0">
                <a:effectLst/>
              </a:rPr>
              <a:t>This scenario is the connecting link between DPA and all other scenarios simulated under CPA. </a:t>
            </a:r>
          </a:p>
          <a:p>
            <a:r>
              <a:rPr lang="en-US" sz="2600" dirty="0">
                <a:effectLst/>
              </a:rPr>
              <a:t>CPC</a:t>
            </a:r>
          </a:p>
          <a:p>
            <a:pPr lvl="1">
              <a:spcBef>
                <a:spcPts val="300"/>
              </a:spcBef>
            </a:pPr>
            <a:r>
              <a:rPr lang="en-US" sz="1700" b="0" dirty="0">
                <a:effectLst/>
              </a:rPr>
              <a:t>This is based on official rainfall forecasts published by NOAA’s Climate Prediction Center (CPC) every month (</a:t>
            </a:r>
            <a:r>
              <a:rPr lang="en-US" sz="1700" b="0" dirty="0">
                <a:solidFill>
                  <a:srgbClr val="0070C0"/>
                </a:solidFill>
                <a:effectLst/>
                <a:hlinkClick r:id="rId2">
                  <a:extLst>
                    <a:ext uri="{A12FA001-AC4F-418D-AE19-62706E023703}">
                      <ahyp:hlinkClr xmlns:ahyp="http://schemas.microsoft.com/office/drawing/2018/hyperlinkcolor" val="tx"/>
                    </a:ext>
                  </a:extLst>
                </a:hlinkClick>
              </a:rPr>
              <a:t>Climate Prediction Center - Forecasts &amp; Outlook Maps, Graphs and tables (noaa.gov)</a:t>
            </a:r>
            <a:r>
              <a:rPr lang="en-US" sz="1700" b="0" dirty="0">
                <a:effectLst/>
              </a:rPr>
              <a:t>).</a:t>
            </a:r>
          </a:p>
          <a:p>
            <a:pPr lvl="1">
              <a:spcAft>
                <a:spcPts val="300"/>
              </a:spcAft>
            </a:pPr>
            <a:r>
              <a:rPr lang="en-US" sz="1700" b="0" dirty="0">
                <a:effectLst/>
              </a:rPr>
              <a:t>It is also used by JEM’s </a:t>
            </a:r>
            <a:r>
              <a:rPr lang="en-US" sz="1700" b="0" dirty="0" err="1">
                <a:effectLst/>
              </a:rPr>
              <a:t>EverForecast</a:t>
            </a:r>
            <a:r>
              <a:rPr lang="en-US" sz="1700" b="0" dirty="0">
                <a:effectLst/>
              </a:rPr>
              <a:t> tool for stage prediction. </a:t>
            </a:r>
          </a:p>
          <a:p>
            <a:r>
              <a:rPr lang="en-US" sz="2600" dirty="0">
                <a:effectLst/>
              </a:rPr>
              <a:t>Preferred Scenario (</a:t>
            </a:r>
            <a:r>
              <a:rPr lang="en-US" sz="2600" dirty="0" err="1">
                <a:effectLst/>
              </a:rPr>
              <a:t>PrefSce</a:t>
            </a:r>
            <a:r>
              <a:rPr lang="en-US" sz="2600" dirty="0">
                <a:effectLst/>
              </a:rPr>
              <a:t>)</a:t>
            </a:r>
          </a:p>
          <a:p>
            <a:pPr lvl="1"/>
            <a:r>
              <a:rPr lang="en-US" sz="1700" b="0" dirty="0">
                <a:effectLst/>
              </a:rPr>
              <a:t>Seasonal rainfall probabilities are calculated based on historical data and projected Niño-3.4 Index (</a:t>
            </a:r>
            <a:r>
              <a:rPr lang="en-US" sz="1700" b="0" dirty="0">
                <a:solidFill>
                  <a:srgbClr val="0070C0"/>
                </a:solidFill>
                <a:effectLst/>
                <a:hlinkClick r:id="rId3">
                  <a:extLst>
                    <a:ext uri="{A12FA001-AC4F-418D-AE19-62706E023703}">
                      <ahyp:hlinkClr xmlns:ahyp="http://schemas.microsoft.com/office/drawing/2018/hyperlinkcolor" val="tx"/>
                    </a:ext>
                  </a:extLst>
                </a:hlinkClick>
              </a:rPr>
              <a:t>Climate Prediction Center - El Nino Southern Oscillation (noaa.gov</a:t>
            </a:r>
            <a:r>
              <a:rPr lang="en-US" sz="1700" b="0" dirty="0">
                <a:effectLst/>
                <a:hlinkClick r:id="rId3">
                  <a:extLst>
                    <a:ext uri="{A12FA001-AC4F-418D-AE19-62706E023703}">
                      <ahyp:hlinkClr xmlns:ahyp="http://schemas.microsoft.com/office/drawing/2018/hyperlinkcolor" val="tx"/>
                    </a:ext>
                  </a:extLst>
                </a:hlinkClick>
              </a:rPr>
              <a:t>)</a:t>
            </a:r>
            <a:r>
              <a:rPr lang="en-US" sz="1700" b="0" dirty="0"/>
              <a:t> </a:t>
            </a:r>
            <a:r>
              <a:rPr lang="en-US" sz="1700" b="0" dirty="0">
                <a:effectLst/>
              </a:rPr>
              <a:t>published by CPC. </a:t>
            </a:r>
          </a:p>
          <a:p>
            <a:pPr lvl="1"/>
            <a:r>
              <a:rPr lang="en-US" sz="1700" b="0" dirty="0">
                <a:effectLst/>
              </a:rPr>
              <a:t>This scenario developed by System Modeling Unit (</a:t>
            </a:r>
            <a:r>
              <a:rPr lang="en-US" sz="1400" dirty="0" err="1">
                <a:hlinkClick r:id="rId4"/>
              </a:rPr>
              <a:t>PrefSce</a:t>
            </a:r>
            <a:r>
              <a:rPr lang="en-US" sz="1400" dirty="0">
                <a:hlinkClick r:id="rId4"/>
              </a:rPr>
              <a:t> Overview</a:t>
            </a:r>
            <a:r>
              <a:rPr lang="en-US" sz="1700" b="0" dirty="0">
                <a:effectLst/>
              </a:rPr>
              <a:t>) represents a best professional judgement rainfall outlook and is typically more aggressive in terms of shifts from Climatological probabilities compared to CPC.</a:t>
            </a:r>
          </a:p>
        </p:txBody>
      </p:sp>
      <p:sp>
        <p:nvSpPr>
          <p:cNvPr id="4" name="Slide Number Placeholder 3">
            <a:extLst>
              <a:ext uri="{FF2B5EF4-FFF2-40B4-BE49-F238E27FC236}">
                <a16:creationId xmlns:a16="http://schemas.microsoft.com/office/drawing/2014/main" id="{128FDD77-FE32-A62D-54F0-9622207FD179}"/>
              </a:ext>
            </a:extLst>
          </p:cNvPr>
          <p:cNvSpPr>
            <a:spLocks noGrp="1"/>
          </p:cNvSpPr>
          <p:nvPr>
            <p:ph type="sldNum" sz="quarter" idx="10"/>
          </p:nvPr>
        </p:nvSpPr>
        <p:spPr/>
        <p:txBody>
          <a:bodyPr/>
          <a:lstStyle/>
          <a:p>
            <a:pPr>
              <a:defRPr/>
            </a:pPr>
            <a:fld id="{A5068713-87FF-4DAE-B437-B3B07DE18C0B}" type="slidenum">
              <a:rPr lang="en-US" altLang="en-US" smtClean="0"/>
              <a:pPr>
                <a:defRPr/>
              </a:pPr>
              <a:t>4</a:t>
            </a:fld>
            <a:endParaRPr lang="en-US" altLang="en-US"/>
          </a:p>
        </p:txBody>
      </p:sp>
    </p:spTree>
    <p:extLst>
      <p:ext uri="{BB962C8B-B14F-4D97-AF65-F5344CB8AC3E}">
        <p14:creationId xmlns:p14="http://schemas.microsoft.com/office/powerpoint/2010/main" val="57445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EC0F-E49E-D830-F110-1E2426A3210D}"/>
              </a:ext>
            </a:extLst>
          </p:cNvPr>
          <p:cNvSpPr>
            <a:spLocks noGrp="1"/>
          </p:cNvSpPr>
          <p:nvPr>
            <p:ph type="title"/>
          </p:nvPr>
        </p:nvSpPr>
        <p:spPr/>
        <p:txBody>
          <a:bodyPr/>
          <a:lstStyle/>
          <a:p>
            <a:r>
              <a:rPr lang="en-US" dirty="0"/>
              <a:t>May 2024 CPA: Rainfall Scenarios</a:t>
            </a:r>
          </a:p>
        </p:txBody>
      </p:sp>
      <p:sp>
        <p:nvSpPr>
          <p:cNvPr id="3" name="Slide Number Placeholder 2">
            <a:extLst>
              <a:ext uri="{FF2B5EF4-FFF2-40B4-BE49-F238E27FC236}">
                <a16:creationId xmlns:a16="http://schemas.microsoft.com/office/drawing/2014/main" id="{ACDD29A9-0933-D16D-EBA9-9E906ED1B1F0}"/>
              </a:ext>
            </a:extLst>
          </p:cNvPr>
          <p:cNvSpPr>
            <a:spLocks noGrp="1"/>
          </p:cNvSpPr>
          <p:nvPr>
            <p:ph type="sldNum" sz="quarter" idx="10"/>
          </p:nvPr>
        </p:nvSpPr>
        <p:spPr/>
        <p:txBody>
          <a:bodyPr/>
          <a:lstStyle/>
          <a:p>
            <a:pPr>
              <a:defRPr/>
            </a:pPr>
            <a:fld id="{987604EA-5B4B-4FD2-A684-9A2AF992AFF6}" type="slidenum">
              <a:rPr lang="en-US" altLang="en-US" smtClean="0"/>
              <a:pPr>
                <a:defRPr/>
              </a:pPr>
              <a:t>5</a:t>
            </a:fld>
            <a:endParaRPr lang="en-US" altLang="en-US"/>
          </a:p>
        </p:txBody>
      </p:sp>
      <p:pic>
        <p:nvPicPr>
          <p:cNvPr id="6" name="Picture 5" descr="A graph showing the weather forecast&#10;&#10;Description automatically generated with medium confidence">
            <a:extLst>
              <a:ext uri="{FF2B5EF4-FFF2-40B4-BE49-F238E27FC236}">
                <a16:creationId xmlns:a16="http://schemas.microsoft.com/office/drawing/2014/main" id="{F8C0958F-3F05-7788-A16D-27F04DBF63C5}"/>
              </a:ext>
            </a:extLst>
          </p:cNvPr>
          <p:cNvPicPr>
            <a:picLocks noChangeAspect="1"/>
          </p:cNvPicPr>
          <p:nvPr/>
        </p:nvPicPr>
        <p:blipFill rotWithShape="1">
          <a:blip r:embed="rId2">
            <a:extLst>
              <a:ext uri="{28A0092B-C50C-407E-A947-70E740481C1C}">
                <a14:useLocalDpi xmlns:a14="http://schemas.microsoft.com/office/drawing/2010/main" val="0"/>
              </a:ext>
            </a:extLst>
          </a:blip>
          <a:srcRect l="21204" r="24492" b="13384"/>
          <a:stretch/>
        </p:blipFill>
        <p:spPr>
          <a:xfrm>
            <a:off x="20363" y="1439602"/>
            <a:ext cx="3977640" cy="4756510"/>
          </a:xfrm>
          <a:prstGeom prst="rect">
            <a:avLst/>
          </a:prstGeom>
        </p:spPr>
      </p:pic>
      <p:pic>
        <p:nvPicPr>
          <p:cNvPr id="9" name="Picture 8" descr="A graph showing the weather forecast&#10;&#10;Description automatically generated with medium confidence">
            <a:extLst>
              <a:ext uri="{FF2B5EF4-FFF2-40B4-BE49-F238E27FC236}">
                <a16:creationId xmlns:a16="http://schemas.microsoft.com/office/drawing/2014/main" id="{45EAEC86-10AE-79AE-47E6-978E01A013C1}"/>
              </a:ext>
            </a:extLst>
          </p:cNvPr>
          <p:cNvPicPr>
            <a:picLocks noChangeAspect="1"/>
          </p:cNvPicPr>
          <p:nvPr/>
        </p:nvPicPr>
        <p:blipFill rotWithShape="1">
          <a:blip r:embed="rId3">
            <a:extLst>
              <a:ext uri="{28A0092B-C50C-407E-A947-70E740481C1C}">
                <a14:useLocalDpi xmlns:a14="http://schemas.microsoft.com/office/drawing/2010/main" val="0"/>
              </a:ext>
            </a:extLst>
          </a:blip>
          <a:srcRect l="21020" r="24827" b="13384"/>
          <a:stretch/>
        </p:blipFill>
        <p:spPr>
          <a:xfrm>
            <a:off x="4082527" y="1447239"/>
            <a:ext cx="3977640" cy="4769735"/>
          </a:xfrm>
          <a:prstGeom prst="rect">
            <a:avLst/>
          </a:prstGeom>
        </p:spPr>
      </p:pic>
      <p:pic>
        <p:nvPicPr>
          <p:cNvPr id="12" name="Picture 11" descr="A graph showing the weather forecast&#10;&#10;Description automatically generated">
            <a:extLst>
              <a:ext uri="{FF2B5EF4-FFF2-40B4-BE49-F238E27FC236}">
                <a16:creationId xmlns:a16="http://schemas.microsoft.com/office/drawing/2014/main" id="{AB857A2D-F9DE-3BBE-789C-5F8284A61836}"/>
              </a:ext>
            </a:extLst>
          </p:cNvPr>
          <p:cNvPicPr>
            <a:picLocks noChangeAspect="1"/>
          </p:cNvPicPr>
          <p:nvPr/>
        </p:nvPicPr>
        <p:blipFill rotWithShape="1">
          <a:blip r:embed="rId4">
            <a:extLst>
              <a:ext uri="{28A0092B-C50C-407E-A947-70E740481C1C}">
                <a14:useLocalDpi xmlns:a14="http://schemas.microsoft.com/office/drawing/2010/main" val="0"/>
              </a:ext>
            </a:extLst>
          </a:blip>
          <a:srcRect l="20743" r="24783" b="13261"/>
          <a:stretch/>
        </p:blipFill>
        <p:spPr>
          <a:xfrm>
            <a:off x="8193997" y="1457873"/>
            <a:ext cx="3977640" cy="4748466"/>
          </a:xfrm>
          <a:prstGeom prst="rect">
            <a:avLst/>
          </a:prstGeom>
        </p:spPr>
      </p:pic>
    </p:spTree>
    <p:extLst>
      <p:ext uri="{BB962C8B-B14F-4D97-AF65-F5344CB8AC3E}">
        <p14:creationId xmlns:p14="http://schemas.microsoft.com/office/powerpoint/2010/main" val="281509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E03D-D5DA-B7F2-308D-3A74A1A8002F}"/>
              </a:ext>
            </a:extLst>
          </p:cNvPr>
          <p:cNvSpPr>
            <a:spLocks noGrp="1"/>
          </p:cNvSpPr>
          <p:nvPr>
            <p:ph type="title"/>
          </p:nvPr>
        </p:nvSpPr>
        <p:spPr/>
        <p:txBody>
          <a:bodyPr/>
          <a:lstStyle/>
          <a:p>
            <a:r>
              <a:rPr lang="en-US" dirty="0"/>
              <a:t>CPA: Key to Reading Results</a:t>
            </a:r>
          </a:p>
        </p:txBody>
      </p:sp>
      <p:sp>
        <p:nvSpPr>
          <p:cNvPr id="4" name="Slide Number Placeholder 3">
            <a:extLst>
              <a:ext uri="{FF2B5EF4-FFF2-40B4-BE49-F238E27FC236}">
                <a16:creationId xmlns:a16="http://schemas.microsoft.com/office/drawing/2014/main" id="{F298E380-D597-D4C5-9B01-8CC855C51ADA}"/>
              </a:ext>
            </a:extLst>
          </p:cNvPr>
          <p:cNvSpPr>
            <a:spLocks noGrp="1"/>
          </p:cNvSpPr>
          <p:nvPr>
            <p:ph type="sldNum" sz="quarter" idx="10"/>
          </p:nvPr>
        </p:nvSpPr>
        <p:spPr/>
        <p:txBody>
          <a:bodyPr/>
          <a:lstStyle/>
          <a:p>
            <a:pPr>
              <a:defRPr/>
            </a:pPr>
            <a:fld id="{A5068713-87FF-4DAE-B437-B3B07DE18C0B}" type="slidenum">
              <a:rPr lang="en-US" altLang="en-US" smtClean="0"/>
              <a:pPr>
                <a:defRPr/>
              </a:pPr>
              <a:t>6</a:t>
            </a:fld>
            <a:endParaRPr lang="en-US" altLang="en-US"/>
          </a:p>
        </p:txBody>
      </p:sp>
      <p:grpSp>
        <p:nvGrpSpPr>
          <p:cNvPr id="27" name="Group 26">
            <a:extLst>
              <a:ext uri="{FF2B5EF4-FFF2-40B4-BE49-F238E27FC236}">
                <a16:creationId xmlns:a16="http://schemas.microsoft.com/office/drawing/2014/main" id="{5572B26E-5EDF-3522-1473-F8B53B921D9F}"/>
              </a:ext>
            </a:extLst>
          </p:cNvPr>
          <p:cNvGrpSpPr/>
          <p:nvPr/>
        </p:nvGrpSpPr>
        <p:grpSpPr>
          <a:xfrm>
            <a:off x="1312479" y="1137965"/>
            <a:ext cx="6494588" cy="5028919"/>
            <a:chOff x="1312479" y="1137965"/>
            <a:chExt cx="6494588" cy="5028919"/>
          </a:xfrm>
        </p:grpSpPr>
        <p:pic>
          <p:nvPicPr>
            <p:cNvPr id="6" name="Picture 5" descr="A graph of different colored lines&#10;&#10;Description automatically generated">
              <a:extLst>
                <a:ext uri="{FF2B5EF4-FFF2-40B4-BE49-F238E27FC236}">
                  <a16:creationId xmlns:a16="http://schemas.microsoft.com/office/drawing/2014/main" id="{55720465-31D8-C8E6-E9F9-890DD14A0174}"/>
                </a:ext>
              </a:extLst>
            </p:cNvPr>
            <p:cNvPicPr>
              <a:picLocks noChangeAspect="1"/>
            </p:cNvPicPr>
            <p:nvPr/>
          </p:nvPicPr>
          <p:blipFill rotWithShape="1">
            <a:blip r:embed="rId2">
              <a:extLst>
                <a:ext uri="{28A0092B-C50C-407E-A947-70E740481C1C}">
                  <a14:useLocalDpi xmlns:a14="http://schemas.microsoft.com/office/drawing/2010/main" val="0"/>
                </a:ext>
              </a:extLst>
            </a:blip>
            <a:srcRect l="3458" t="6183" b="4685"/>
            <a:stretch/>
          </p:blipFill>
          <p:spPr>
            <a:xfrm>
              <a:off x="1312479" y="1480142"/>
              <a:ext cx="6494588" cy="4686742"/>
            </a:xfrm>
            <a:prstGeom prst="rect">
              <a:avLst/>
            </a:prstGeom>
          </p:spPr>
        </p:pic>
        <p:sp>
          <p:nvSpPr>
            <p:cNvPr id="7" name="TextBox 6">
              <a:extLst>
                <a:ext uri="{FF2B5EF4-FFF2-40B4-BE49-F238E27FC236}">
                  <a16:creationId xmlns:a16="http://schemas.microsoft.com/office/drawing/2014/main" id="{A88B3B17-B40C-763C-8D2B-C43F9BEAD57C}"/>
                </a:ext>
              </a:extLst>
            </p:cNvPr>
            <p:cNvSpPr txBox="1"/>
            <p:nvPr/>
          </p:nvSpPr>
          <p:spPr>
            <a:xfrm>
              <a:off x="2243469" y="1137965"/>
              <a:ext cx="4890977"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dirty="0"/>
            </a:p>
          </p:txBody>
        </p:sp>
      </p:grpSp>
      <p:sp>
        <p:nvSpPr>
          <p:cNvPr id="9" name="TextBox 8">
            <a:extLst>
              <a:ext uri="{FF2B5EF4-FFF2-40B4-BE49-F238E27FC236}">
                <a16:creationId xmlns:a16="http://schemas.microsoft.com/office/drawing/2014/main" id="{CAE30F0F-5177-990F-39A7-66DEBAED90EF}"/>
              </a:ext>
            </a:extLst>
          </p:cNvPr>
          <p:cNvSpPr txBox="1"/>
          <p:nvPr/>
        </p:nvSpPr>
        <p:spPr>
          <a:xfrm>
            <a:off x="8144540" y="1573619"/>
            <a:ext cx="35193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Solid lines </a:t>
            </a:r>
            <a:r>
              <a:rPr lang="en-US" dirty="0">
                <a:sym typeface="Wingdings" panose="05000000000000000000" pitchFamily="2" charset="2"/>
              </a:rPr>
              <a:t></a:t>
            </a:r>
            <a:r>
              <a:rPr lang="en-US" dirty="0"/>
              <a:t> Climatological Scenario/DPA</a:t>
            </a:r>
          </a:p>
        </p:txBody>
      </p:sp>
      <p:sp>
        <p:nvSpPr>
          <p:cNvPr id="10" name="TextBox 9">
            <a:extLst>
              <a:ext uri="{FF2B5EF4-FFF2-40B4-BE49-F238E27FC236}">
                <a16:creationId xmlns:a16="http://schemas.microsoft.com/office/drawing/2014/main" id="{F57C2897-20AD-8E40-878E-C7CC238B8FF7}"/>
              </a:ext>
            </a:extLst>
          </p:cNvPr>
          <p:cNvSpPr txBox="1"/>
          <p:nvPr/>
        </p:nvSpPr>
        <p:spPr>
          <a:xfrm>
            <a:off x="8144540" y="2465651"/>
            <a:ext cx="35193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Dotted lines </a:t>
            </a:r>
            <a:r>
              <a:rPr lang="en-US" dirty="0">
                <a:sym typeface="Wingdings" panose="05000000000000000000" pitchFamily="2" charset="2"/>
              </a:rPr>
              <a:t></a:t>
            </a:r>
            <a:r>
              <a:rPr lang="en-US" dirty="0"/>
              <a:t> Alternative Rainfall Scenario</a:t>
            </a:r>
          </a:p>
        </p:txBody>
      </p:sp>
      <p:sp>
        <p:nvSpPr>
          <p:cNvPr id="11" name="TextBox 10">
            <a:extLst>
              <a:ext uri="{FF2B5EF4-FFF2-40B4-BE49-F238E27FC236}">
                <a16:creationId xmlns:a16="http://schemas.microsoft.com/office/drawing/2014/main" id="{548414E4-1A6E-E448-7C22-7B0A574BCF71}"/>
              </a:ext>
            </a:extLst>
          </p:cNvPr>
          <p:cNvSpPr txBox="1"/>
          <p:nvPr/>
        </p:nvSpPr>
        <p:spPr>
          <a:xfrm>
            <a:off x="8170975" y="3350409"/>
            <a:ext cx="351937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Black lines </a:t>
            </a:r>
            <a:r>
              <a:rPr lang="en-US" dirty="0">
                <a:sym typeface="Wingdings" panose="05000000000000000000" pitchFamily="2" charset="2"/>
              </a:rPr>
              <a:t> 1% and 99%</a:t>
            </a:r>
          </a:p>
          <a:p>
            <a:r>
              <a:rPr lang="en-US" dirty="0">
                <a:sym typeface="Wingdings" panose="05000000000000000000" pitchFamily="2" charset="2"/>
              </a:rPr>
              <a:t>Brown lines  5% and 95%</a:t>
            </a:r>
          </a:p>
          <a:p>
            <a:r>
              <a:rPr lang="en-US" dirty="0">
                <a:sym typeface="Wingdings" panose="05000000000000000000" pitchFamily="2" charset="2"/>
              </a:rPr>
              <a:t>Blue lines  10% and 90%</a:t>
            </a:r>
          </a:p>
          <a:p>
            <a:r>
              <a:rPr lang="en-US" dirty="0">
                <a:sym typeface="Wingdings" panose="05000000000000000000" pitchFamily="2" charset="2"/>
              </a:rPr>
              <a:t>Pink lines  25% and 75%</a:t>
            </a:r>
          </a:p>
          <a:p>
            <a:r>
              <a:rPr lang="en-US" dirty="0">
                <a:sym typeface="Wingdings" panose="05000000000000000000" pitchFamily="2" charset="2"/>
              </a:rPr>
              <a:t>Red lines  50%</a:t>
            </a:r>
            <a:endParaRPr lang="en-US" dirty="0"/>
          </a:p>
        </p:txBody>
      </p:sp>
      <p:sp>
        <p:nvSpPr>
          <p:cNvPr id="13" name="Oval 12">
            <a:extLst>
              <a:ext uri="{FF2B5EF4-FFF2-40B4-BE49-F238E27FC236}">
                <a16:creationId xmlns:a16="http://schemas.microsoft.com/office/drawing/2014/main" id="{5794655F-2D3A-0CB1-85CB-EE43385BDA84}"/>
              </a:ext>
            </a:extLst>
          </p:cNvPr>
          <p:cNvSpPr/>
          <p:nvPr/>
        </p:nvSpPr>
        <p:spPr>
          <a:xfrm>
            <a:off x="7917177" y="5156786"/>
            <a:ext cx="4026972" cy="139978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Need to focus on how DPA percentile lines shift under Alternate Rainfall Scenario</a:t>
            </a:r>
          </a:p>
        </p:txBody>
      </p:sp>
      <p:cxnSp>
        <p:nvCxnSpPr>
          <p:cNvPr id="16" name="Straight Arrow Connector 15">
            <a:extLst>
              <a:ext uri="{FF2B5EF4-FFF2-40B4-BE49-F238E27FC236}">
                <a16:creationId xmlns:a16="http://schemas.microsoft.com/office/drawing/2014/main" id="{7B869FB1-1544-5BFF-0CD8-B20B36F3C555}"/>
              </a:ext>
            </a:extLst>
          </p:cNvPr>
          <p:cNvCxnSpPr>
            <a:cxnSpLocks/>
            <a:stCxn id="9" idx="1"/>
          </p:cNvCxnSpPr>
          <p:nvPr/>
        </p:nvCxnSpPr>
        <p:spPr>
          <a:xfrm flipH="1">
            <a:off x="6546850" y="1896785"/>
            <a:ext cx="1597690" cy="1090995"/>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7CDDD86-3322-E5E3-1CF0-357886AC354B}"/>
              </a:ext>
            </a:extLst>
          </p:cNvPr>
          <p:cNvCxnSpPr>
            <a:cxnSpLocks/>
          </p:cNvCxnSpPr>
          <p:nvPr/>
        </p:nvCxnSpPr>
        <p:spPr>
          <a:xfrm flipH="1">
            <a:off x="6711950" y="3091223"/>
            <a:ext cx="1445807" cy="646331"/>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26E4B01-68AD-D21C-3C91-25B1120B1361}"/>
              </a:ext>
            </a:extLst>
          </p:cNvPr>
          <p:cNvCxnSpPr>
            <a:cxnSpLocks/>
          </p:cNvCxnSpPr>
          <p:nvPr/>
        </p:nvCxnSpPr>
        <p:spPr>
          <a:xfrm>
            <a:off x="6645497" y="4392024"/>
            <a:ext cx="0" cy="249826"/>
          </a:xfrm>
          <a:prstGeom prst="straightConnector1">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D132E99A-7020-09A1-E9B3-8F9D22B368AE}"/>
              </a:ext>
            </a:extLst>
          </p:cNvPr>
          <p:cNvSpPr/>
          <p:nvPr/>
        </p:nvSpPr>
        <p:spPr>
          <a:xfrm>
            <a:off x="6705600" y="4514850"/>
            <a:ext cx="1314450" cy="1016000"/>
          </a:xfrm>
          <a:custGeom>
            <a:avLst/>
            <a:gdLst>
              <a:gd name="connsiteX0" fmla="*/ 0 w 1314450"/>
              <a:gd name="connsiteY0" fmla="*/ 0 h 1016000"/>
              <a:gd name="connsiteX1" fmla="*/ 139700 w 1314450"/>
              <a:gd name="connsiteY1" fmla="*/ 25400 h 1016000"/>
              <a:gd name="connsiteX2" fmla="*/ 184150 w 1314450"/>
              <a:gd name="connsiteY2" fmla="*/ 38100 h 1016000"/>
              <a:gd name="connsiteX3" fmla="*/ 254000 w 1314450"/>
              <a:gd name="connsiteY3" fmla="*/ 50800 h 1016000"/>
              <a:gd name="connsiteX4" fmla="*/ 304800 w 1314450"/>
              <a:gd name="connsiteY4" fmla="*/ 69850 h 1016000"/>
              <a:gd name="connsiteX5" fmla="*/ 349250 w 1314450"/>
              <a:gd name="connsiteY5" fmla="*/ 82550 h 1016000"/>
              <a:gd name="connsiteX6" fmla="*/ 374650 w 1314450"/>
              <a:gd name="connsiteY6" fmla="*/ 88900 h 1016000"/>
              <a:gd name="connsiteX7" fmla="*/ 463550 w 1314450"/>
              <a:gd name="connsiteY7" fmla="*/ 127000 h 1016000"/>
              <a:gd name="connsiteX8" fmla="*/ 527050 w 1314450"/>
              <a:gd name="connsiteY8" fmla="*/ 158750 h 1016000"/>
              <a:gd name="connsiteX9" fmla="*/ 622300 w 1314450"/>
              <a:gd name="connsiteY9" fmla="*/ 266700 h 1016000"/>
              <a:gd name="connsiteX10" fmla="*/ 635000 w 1314450"/>
              <a:gd name="connsiteY10" fmla="*/ 292100 h 1016000"/>
              <a:gd name="connsiteX11" fmla="*/ 647700 w 1314450"/>
              <a:gd name="connsiteY11" fmla="*/ 323850 h 1016000"/>
              <a:gd name="connsiteX12" fmla="*/ 660400 w 1314450"/>
              <a:gd name="connsiteY12" fmla="*/ 342900 h 1016000"/>
              <a:gd name="connsiteX13" fmla="*/ 666750 w 1314450"/>
              <a:gd name="connsiteY13" fmla="*/ 361950 h 1016000"/>
              <a:gd name="connsiteX14" fmla="*/ 692150 w 1314450"/>
              <a:gd name="connsiteY14" fmla="*/ 425450 h 1016000"/>
              <a:gd name="connsiteX15" fmla="*/ 704850 w 1314450"/>
              <a:gd name="connsiteY15" fmla="*/ 457200 h 1016000"/>
              <a:gd name="connsiteX16" fmla="*/ 768350 w 1314450"/>
              <a:gd name="connsiteY16" fmla="*/ 565150 h 1016000"/>
              <a:gd name="connsiteX17" fmla="*/ 774700 w 1314450"/>
              <a:gd name="connsiteY17" fmla="*/ 603250 h 1016000"/>
              <a:gd name="connsiteX18" fmla="*/ 787400 w 1314450"/>
              <a:gd name="connsiteY18" fmla="*/ 622300 h 1016000"/>
              <a:gd name="connsiteX19" fmla="*/ 800100 w 1314450"/>
              <a:gd name="connsiteY19" fmla="*/ 647700 h 1016000"/>
              <a:gd name="connsiteX20" fmla="*/ 901700 w 1314450"/>
              <a:gd name="connsiteY20" fmla="*/ 800100 h 1016000"/>
              <a:gd name="connsiteX21" fmla="*/ 920750 w 1314450"/>
              <a:gd name="connsiteY21" fmla="*/ 812800 h 1016000"/>
              <a:gd name="connsiteX22" fmla="*/ 946150 w 1314450"/>
              <a:gd name="connsiteY22" fmla="*/ 844550 h 1016000"/>
              <a:gd name="connsiteX23" fmla="*/ 965200 w 1314450"/>
              <a:gd name="connsiteY23" fmla="*/ 850900 h 1016000"/>
              <a:gd name="connsiteX24" fmla="*/ 1022350 w 1314450"/>
              <a:gd name="connsiteY24" fmla="*/ 889000 h 1016000"/>
              <a:gd name="connsiteX25" fmla="*/ 1066800 w 1314450"/>
              <a:gd name="connsiteY25" fmla="*/ 908050 h 1016000"/>
              <a:gd name="connsiteX26" fmla="*/ 1155700 w 1314450"/>
              <a:gd name="connsiteY26" fmla="*/ 958850 h 1016000"/>
              <a:gd name="connsiteX27" fmla="*/ 1200150 w 1314450"/>
              <a:gd name="connsiteY27" fmla="*/ 971550 h 1016000"/>
              <a:gd name="connsiteX28" fmla="*/ 1270000 w 1314450"/>
              <a:gd name="connsiteY28" fmla="*/ 1003300 h 1016000"/>
              <a:gd name="connsiteX29" fmla="*/ 1314450 w 1314450"/>
              <a:gd name="connsiteY29"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4450" h="1016000">
                <a:moveTo>
                  <a:pt x="0" y="0"/>
                </a:moveTo>
                <a:cubicBezTo>
                  <a:pt x="43043" y="7174"/>
                  <a:pt x="96593" y="15257"/>
                  <a:pt x="139700" y="25400"/>
                </a:cubicBezTo>
                <a:cubicBezTo>
                  <a:pt x="154700" y="28929"/>
                  <a:pt x="169107" y="34757"/>
                  <a:pt x="184150" y="38100"/>
                </a:cubicBezTo>
                <a:cubicBezTo>
                  <a:pt x="207252" y="43234"/>
                  <a:pt x="230860" y="45841"/>
                  <a:pt x="254000" y="50800"/>
                </a:cubicBezTo>
                <a:cubicBezTo>
                  <a:pt x="266484" y="53475"/>
                  <a:pt x="296431" y="67060"/>
                  <a:pt x="304800" y="69850"/>
                </a:cubicBezTo>
                <a:cubicBezTo>
                  <a:pt x="319419" y="74723"/>
                  <a:pt x="334383" y="78495"/>
                  <a:pt x="349250" y="82550"/>
                </a:cubicBezTo>
                <a:cubicBezTo>
                  <a:pt x="357670" y="84846"/>
                  <a:pt x="366371" y="86140"/>
                  <a:pt x="374650" y="88900"/>
                </a:cubicBezTo>
                <a:cubicBezTo>
                  <a:pt x="393784" y="95278"/>
                  <a:pt x="454457" y="122693"/>
                  <a:pt x="463550" y="127000"/>
                </a:cubicBezTo>
                <a:cubicBezTo>
                  <a:pt x="484937" y="137131"/>
                  <a:pt x="508324" y="144280"/>
                  <a:pt x="527050" y="158750"/>
                </a:cubicBezTo>
                <a:cubicBezTo>
                  <a:pt x="579010" y="198901"/>
                  <a:pt x="596096" y="219533"/>
                  <a:pt x="622300" y="266700"/>
                </a:cubicBezTo>
                <a:cubicBezTo>
                  <a:pt x="626897" y="274975"/>
                  <a:pt x="631155" y="283450"/>
                  <a:pt x="635000" y="292100"/>
                </a:cubicBezTo>
                <a:cubicBezTo>
                  <a:pt x="639629" y="302516"/>
                  <a:pt x="642602" y="313655"/>
                  <a:pt x="647700" y="323850"/>
                </a:cubicBezTo>
                <a:cubicBezTo>
                  <a:pt x="651113" y="330676"/>
                  <a:pt x="656987" y="336074"/>
                  <a:pt x="660400" y="342900"/>
                </a:cubicBezTo>
                <a:cubicBezTo>
                  <a:pt x="663393" y="348887"/>
                  <a:pt x="664347" y="355703"/>
                  <a:pt x="666750" y="361950"/>
                </a:cubicBezTo>
                <a:cubicBezTo>
                  <a:pt x="674934" y="383228"/>
                  <a:pt x="683683" y="404283"/>
                  <a:pt x="692150" y="425450"/>
                </a:cubicBezTo>
                <a:cubicBezTo>
                  <a:pt x="696383" y="436033"/>
                  <a:pt x="698876" y="447492"/>
                  <a:pt x="704850" y="457200"/>
                </a:cubicBezTo>
                <a:cubicBezTo>
                  <a:pt x="760611" y="547812"/>
                  <a:pt x="741201" y="510851"/>
                  <a:pt x="768350" y="565150"/>
                </a:cubicBezTo>
                <a:cubicBezTo>
                  <a:pt x="770467" y="577850"/>
                  <a:pt x="770629" y="591036"/>
                  <a:pt x="774700" y="603250"/>
                </a:cubicBezTo>
                <a:cubicBezTo>
                  <a:pt x="777113" y="610490"/>
                  <a:pt x="783614" y="615674"/>
                  <a:pt x="787400" y="622300"/>
                </a:cubicBezTo>
                <a:cubicBezTo>
                  <a:pt x="792096" y="630519"/>
                  <a:pt x="794981" y="639737"/>
                  <a:pt x="800100" y="647700"/>
                </a:cubicBezTo>
                <a:cubicBezTo>
                  <a:pt x="833115" y="699057"/>
                  <a:pt x="850900" y="766233"/>
                  <a:pt x="901700" y="800100"/>
                </a:cubicBezTo>
                <a:cubicBezTo>
                  <a:pt x="908050" y="804333"/>
                  <a:pt x="915354" y="807404"/>
                  <a:pt x="920750" y="812800"/>
                </a:cubicBezTo>
                <a:cubicBezTo>
                  <a:pt x="930334" y="822384"/>
                  <a:pt x="935860" y="835730"/>
                  <a:pt x="946150" y="844550"/>
                </a:cubicBezTo>
                <a:cubicBezTo>
                  <a:pt x="951232" y="848906"/>
                  <a:pt x="959213" y="847907"/>
                  <a:pt x="965200" y="850900"/>
                </a:cubicBezTo>
                <a:cubicBezTo>
                  <a:pt x="1101321" y="918961"/>
                  <a:pt x="905360" y="825187"/>
                  <a:pt x="1022350" y="889000"/>
                </a:cubicBezTo>
                <a:cubicBezTo>
                  <a:pt x="1036502" y="896719"/>
                  <a:pt x="1052520" y="900570"/>
                  <a:pt x="1066800" y="908050"/>
                </a:cubicBezTo>
                <a:cubicBezTo>
                  <a:pt x="1097034" y="923887"/>
                  <a:pt x="1122883" y="949474"/>
                  <a:pt x="1155700" y="958850"/>
                </a:cubicBezTo>
                <a:cubicBezTo>
                  <a:pt x="1170517" y="963083"/>
                  <a:pt x="1185788" y="965965"/>
                  <a:pt x="1200150" y="971550"/>
                </a:cubicBezTo>
                <a:cubicBezTo>
                  <a:pt x="1223987" y="980820"/>
                  <a:pt x="1246163" y="994030"/>
                  <a:pt x="1270000" y="1003300"/>
                </a:cubicBezTo>
                <a:cubicBezTo>
                  <a:pt x="1284362" y="1008885"/>
                  <a:pt x="1314450" y="1016000"/>
                  <a:pt x="1314450" y="101600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121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253D-FF2E-4322-396B-6311097AC6D8}"/>
              </a:ext>
            </a:extLst>
          </p:cNvPr>
          <p:cNvSpPr>
            <a:spLocks noGrp="1"/>
          </p:cNvSpPr>
          <p:nvPr>
            <p:ph type="title"/>
          </p:nvPr>
        </p:nvSpPr>
        <p:spPr>
          <a:xfrm>
            <a:off x="3069202" y="3333475"/>
            <a:ext cx="7135947" cy="1362075"/>
          </a:xfrm>
        </p:spPr>
        <p:txBody>
          <a:bodyPr/>
          <a:lstStyle/>
          <a:p>
            <a:pPr algn="ctr"/>
            <a:r>
              <a:rPr lang="en-US" dirty="0"/>
              <a:t>LORS2008</a:t>
            </a:r>
          </a:p>
        </p:txBody>
      </p:sp>
      <p:sp>
        <p:nvSpPr>
          <p:cNvPr id="4" name="Slide Number Placeholder 3">
            <a:extLst>
              <a:ext uri="{FF2B5EF4-FFF2-40B4-BE49-F238E27FC236}">
                <a16:creationId xmlns:a16="http://schemas.microsoft.com/office/drawing/2014/main" id="{548228C8-B943-562D-1904-CA8E523AA6DF}"/>
              </a:ext>
            </a:extLst>
          </p:cNvPr>
          <p:cNvSpPr>
            <a:spLocks noGrp="1"/>
          </p:cNvSpPr>
          <p:nvPr>
            <p:ph type="sldNum" sz="quarter" idx="10"/>
          </p:nvPr>
        </p:nvSpPr>
        <p:spPr/>
        <p:txBody>
          <a:bodyPr/>
          <a:lstStyle/>
          <a:p>
            <a:pPr>
              <a:defRPr/>
            </a:pPr>
            <a:fld id="{E957BC4F-0EC4-4404-9BA6-68B2333E1D70}" type="slidenum">
              <a:rPr lang="en-US" altLang="en-US" smtClean="0"/>
              <a:pPr>
                <a:defRPr/>
              </a:pPr>
              <a:t>7</a:t>
            </a:fld>
            <a:endParaRPr lang="en-US" altLang="en-US"/>
          </a:p>
        </p:txBody>
      </p:sp>
    </p:spTree>
    <p:extLst>
      <p:ext uri="{BB962C8B-B14F-4D97-AF65-F5344CB8AC3E}">
        <p14:creationId xmlns:p14="http://schemas.microsoft.com/office/powerpoint/2010/main" val="214484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2024 CPA: LOK under LORS2008</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8</a:t>
            </a:fld>
            <a:endParaRPr lang="en-US" altLang="en-US"/>
          </a:p>
        </p:txBody>
      </p:sp>
      <p:sp>
        <p:nvSpPr>
          <p:cNvPr id="9" name="TextBox 8">
            <a:extLst>
              <a:ext uri="{FF2B5EF4-FFF2-40B4-BE49-F238E27FC236}">
                <a16:creationId xmlns:a16="http://schemas.microsoft.com/office/drawing/2014/main" id="{208EE336-72C0-B740-5592-BE0C880186EF}"/>
              </a:ext>
            </a:extLst>
          </p:cNvPr>
          <p:cNvSpPr txBox="1"/>
          <p:nvPr/>
        </p:nvSpPr>
        <p:spPr>
          <a:xfrm>
            <a:off x="1843709" y="1253480"/>
            <a:ext cx="2091193" cy="338554"/>
          </a:xfrm>
          <a:prstGeom prst="rect">
            <a:avLst/>
          </a:prstGeom>
          <a:noFill/>
        </p:spPr>
        <p:txBody>
          <a:bodyPr wrap="square" rtlCol="0">
            <a:spAutoFit/>
          </a:bodyPr>
          <a:lstStyle/>
          <a:p>
            <a:pPr algn="ctr"/>
            <a:r>
              <a:rPr lang="en-US" sz="1600" b="1" dirty="0"/>
              <a:t>CPC</a:t>
            </a:r>
          </a:p>
        </p:txBody>
      </p:sp>
      <p:sp>
        <p:nvSpPr>
          <p:cNvPr id="10" name="TextBox 9">
            <a:extLst>
              <a:ext uri="{FF2B5EF4-FFF2-40B4-BE49-F238E27FC236}">
                <a16:creationId xmlns:a16="http://schemas.microsoft.com/office/drawing/2014/main" id="{E0AEF1BF-4848-4F9C-B86F-45192DAC12AE}"/>
              </a:ext>
            </a:extLst>
          </p:cNvPr>
          <p:cNvSpPr txBox="1"/>
          <p:nvPr/>
        </p:nvSpPr>
        <p:spPr>
          <a:xfrm>
            <a:off x="8174603" y="1271945"/>
            <a:ext cx="2091193" cy="338554"/>
          </a:xfrm>
          <a:prstGeom prst="rect">
            <a:avLst/>
          </a:prstGeom>
          <a:noFill/>
        </p:spPr>
        <p:txBody>
          <a:bodyPr wrap="square" rtlCol="0">
            <a:spAutoFit/>
          </a:bodyPr>
          <a:lstStyle/>
          <a:p>
            <a:pPr algn="ctr"/>
            <a:r>
              <a:rPr lang="en-US" sz="1600" b="1" dirty="0" err="1"/>
              <a:t>PrefSce</a:t>
            </a:r>
            <a:endParaRPr lang="en-US" sz="1600" b="1" dirty="0"/>
          </a:p>
        </p:txBody>
      </p:sp>
      <p:pic>
        <p:nvPicPr>
          <p:cNvPr id="6" name="Picture 5" descr="A graph of different colored lines&#10;&#10;Description automatically generated">
            <a:extLst>
              <a:ext uri="{FF2B5EF4-FFF2-40B4-BE49-F238E27FC236}">
                <a16:creationId xmlns:a16="http://schemas.microsoft.com/office/drawing/2014/main" id="{F09060D7-94F5-BF28-5DD6-4CA7C759707F}"/>
              </a:ext>
            </a:extLst>
          </p:cNvPr>
          <p:cNvPicPr>
            <a:picLocks noChangeAspect="1"/>
          </p:cNvPicPr>
          <p:nvPr/>
        </p:nvPicPr>
        <p:blipFill rotWithShape="1">
          <a:blip r:embed="rId2">
            <a:extLst>
              <a:ext uri="{28A0092B-C50C-407E-A947-70E740481C1C}">
                <a14:useLocalDpi xmlns:a14="http://schemas.microsoft.com/office/drawing/2010/main" val="0"/>
              </a:ext>
            </a:extLst>
          </a:blip>
          <a:srcRect l="4918" b="8275"/>
          <a:stretch/>
        </p:blipFill>
        <p:spPr>
          <a:xfrm>
            <a:off x="1" y="1816564"/>
            <a:ext cx="5943600" cy="4298685"/>
          </a:xfrm>
          <a:prstGeom prst="rect">
            <a:avLst/>
          </a:prstGeom>
        </p:spPr>
      </p:pic>
      <p:pic>
        <p:nvPicPr>
          <p:cNvPr id="8" name="Picture 7" descr="A graph showing the different colored lines&#10;&#10;Description automatically generated with medium confidence">
            <a:extLst>
              <a:ext uri="{FF2B5EF4-FFF2-40B4-BE49-F238E27FC236}">
                <a16:creationId xmlns:a16="http://schemas.microsoft.com/office/drawing/2014/main" id="{C82DA16D-763A-8F83-F0AB-F6269A9A1A1D}"/>
              </a:ext>
            </a:extLst>
          </p:cNvPr>
          <p:cNvPicPr>
            <a:picLocks noChangeAspect="1"/>
          </p:cNvPicPr>
          <p:nvPr/>
        </p:nvPicPr>
        <p:blipFill rotWithShape="1">
          <a:blip r:embed="rId3">
            <a:extLst>
              <a:ext uri="{28A0092B-C50C-407E-A947-70E740481C1C}">
                <a14:useLocalDpi xmlns:a14="http://schemas.microsoft.com/office/drawing/2010/main" val="0"/>
              </a:ext>
            </a:extLst>
          </a:blip>
          <a:srcRect l="5162" b="8096"/>
          <a:stretch/>
        </p:blipFill>
        <p:spPr>
          <a:xfrm>
            <a:off x="6248401" y="1816564"/>
            <a:ext cx="5943600" cy="4318131"/>
          </a:xfrm>
          <a:prstGeom prst="rect">
            <a:avLst/>
          </a:prstGeom>
        </p:spPr>
      </p:pic>
      <p:sp>
        <p:nvSpPr>
          <p:cNvPr id="12" name="TextBox 11">
            <a:extLst>
              <a:ext uri="{FF2B5EF4-FFF2-40B4-BE49-F238E27FC236}">
                <a16:creationId xmlns:a16="http://schemas.microsoft.com/office/drawing/2014/main" id="{BE074050-0D45-0EB9-8E43-A127C73DF303}"/>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(1.25 ft for Lake Okeechobee).</a:t>
            </a:r>
          </a:p>
        </p:txBody>
      </p:sp>
    </p:spTree>
    <p:extLst>
      <p:ext uri="{BB962C8B-B14F-4D97-AF65-F5344CB8AC3E}">
        <p14:creationId xmlns:p14="http://schemas.microsoft.com/office/powerpoint/2010/main" val="346275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2024 CPA: WCA1Avg under LORS2008</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9</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31174" y="1235015"/>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073003" y="1235015"/>
            <a:ext cx="2091193" cy="338554"/>
          </a:xfrm>
          <a:prstGeom prst="rect">
            <a:avLst/>
          </a:prstGeom>
          <a:noFill/>
        </p:spPr>
        <p:txBody>
          <a:bodyPr wrap="square" rtlCol="0">
            <a:spAutoFit/>
          </a:bodyPr>
          <a:lstStyle/>
          <a:p>
            <a:pPr algn="ctr"/>
            <a:r>
              <a:rPr lang="en-US" sz="1600" b="1" dirty="0" err="1"/>
              <a:t>PrefSce</a:t>
            </a:r>
            <a:endParaRPr lang="en-US" sz="1600" b="1" dirty="0"/>
          </a:p>
        </p:txBody>
      </p:sp>
      <p:pic>
        <p:nvPicPr>
          <p:cNvPr id="5" name="Picture 4" descr="A graph of different colored lines&#10;&#10;Description automatically generated">
            <a:extLst>
              <a:ext uri="{FF2B5EF4-FFF2-40B4-BE49-F238E27FC236}">
                <a16:creationId xmlns:a16="http://schemas.microsoft.com/office/drawing/2014/main" id="{49C214FE-D971-A096-2C75-83E5B316C52A}"/>
              </a:ext>
            </a:extLst>
          </p:cNvPr>
          <p:cNvPicPr>
            <a:picLocks noChangeAspect="1"/>
          </p:cNvPicPr>
          <p:nvPr/>
        </p:nvPicPr>
        <p:blipFill rotWithShape="1">
          <a:blip r:embed="rId2">
            <a:extLst>
              <a:ext uri="{28A0092B-C50C-407E-A947-70E740481C1C}">
                <a14:useLocalDpi xmlns:a14="http://schemas.microsoft.com/office/drawing/2010/main" val="0"/>
              </a:ext>
            </a:extLst>
          </a:blip>
          <a:srcRect l="5069" b="8465"/>
          <a:stretch/>
        </p:blipFill>
        <p:spPr>
          <a:xfrm>
            <a:off x="69156" y="1876780"/>
            <a:ext cx="5943600" cy="4296620"/>
          </a:xfrm>
          <a:prstGeom prst="rect">
            <a:avLst/>
          </a:prstGeom>
        </p:spPr>
      </p:pic>
      <p:pic>
        <p:nvPicPr>
          <p:cNvPr id="9" name="Picture 8" descr="A graph of different colored lines&#10;&#10;Description automatically generated">
            <a:extLst>
              <a:ext uri="{FF2B5EF4-FFF2-40B4-BE49-F238E27FC236}">
                <a16:creationId xmlns:a16="http://schemas.microsoft.com/office/drawing/2014/main" id="{2DAC63AF-189A-B549-98CA-5EDECA0B95C0}"/>
              </a:ext>
            </a:extLst>
          </p:cNvPr>
          <p:cNvPicPr>
            <a:picLocks noChangeAspect="1"/>
          </p:cNvPicPr>
          <p:nvPr/>
        </p:nvPicPr>
        <p:blipFill rotWithShape="1">
          <a:blip r:embed="rId3">
            <a:extLst>
              <a:ext uri="{28A0092B-C50C-407E-A947-70E740481C1C}">
                <a14:useLocalDpi xmlns:a14="http://schemas.microsoft.com/office/drawing/2010/main" val="0"/>
              </a:ext>
            </a:extLst>
          </a:blip>
          <a:srcRect l="5254" b="8588"/>
          <a:stretch/>
        </p:blipFill>
        <p:spPr>
          <a:xfrm>
            <a:off x="6179244" y="1876780"/>
            <a:ext cx="5943600" cy="4299199"/>
          </a:xfrm>
          <a:prstGeom prst="rect">
            <a:avLst/>
          </a:prstGeom>
        </p:spPr>
      </p:pic>
      <p:sp>
        <p:nvSpPr>
          <p:cNvPr id="12" name="TextBox 11">
            <a:extLst>
              <a:ext uri="{FF2B5EF4-FFF2-40B4-BE49-F238E27FC236}">
                <a16:creationId xmlns:a16="http://schemas.microsoft.com/office/drawing/2014/main" id="{39567B64-6DA8-ED85-D5AD-6648FD4E7214}"/>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(1.5 ft for WCA1).</a:t>
            </a:r>
          </a:p>
        </p:txBody>
      </p:sp>
    </p:spTree>
    <p:extLst>
      <p:ext uri="{BB962C8B-B14F-4D97-AF65-F5344CB8AC3E}">
        <p14:creationId xmlns:p14="http://schemas.microsoft.com/office/powerpoint/2010/main" val="392117486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umbnail xmlns="ec2656fc-dd04-47d4-8f5f-bb1f1b5e6f0a">
      <Url>http://iweb.sfwmd.gov/creative/PublishingImages/Six%20Pic%20District%20Overview%20Widescreen.jpg</Url>
      <Description xsi:nil="true"/>
    </Thumbnail>
    <Category xmlns="ec2656fc-dd04-47d4-8f5f-bb1f1b5e6f0a">Widescreen-Presentation</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3F19A8081E041B2E1BD70FD95A6F9" ma:contentTypeVersion="2" ma:contentTypeDescription="Create a new document." ma:contentTypeScope="" ma:versionID="67c9d189b965c0673c6071b650f84b7f">
  <xsd:schema xmlns:xsd="http://www.w3.org/2001/XMLSchema" xmlns:xs="http://www.w3.org/2001/XMLSchema" xmlns:p="http://schemas.microsoft.com/office/2006/metadata/properties" xmlns:ns2="ec2656fc-dd04-47d4-8f5f-bb1f1b5e6f0a" targetNamespace="http://schemas.microsoft.com/office/2006/metadata/properties" ma:root="true" ma:fieldsID="1abc8209aca890304ff3108aab4c1c0a" ns2:_="">
    <xsd:import namespace="ec2656fc-dd04-47d4-8f5f-bb1f1b5e6f0a"/>
    <xsd:element name="properties">
      <xsd:complexType>
        <xsd:sequence>
          <xsd:element name="documentManagement">
            <xsd:complexType>
              <xsd:all>
                <xsd:element ref="ns2:Thumbnail" minOccurs="0"/>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656fc-dd04-47d4-8f5f-bb1f1b5e6f0a" elementFormDefault="qualified">
    <xsd:import namespace="http://schemas.microsoft.com/office/2006/documentManagement/types"/>
    <xsd:import namespace="http://schemas.microsoft.com/office/infopath/2007/PartnerControls"/>
    <xsd:element name="Thumbnail" ma:index="8"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Category" ma:index="9" ma:displayName="Category" ma:default="Widescreen-Presentation" ma:format="Dropdown" ma:internalName="Category">
      <xsd:simpleType>
        <xsd:restriction base="dms:Choice">
          <xsd:enumeration value="Logo"/>
          <xsd:enumeration value="Presentation"/>
          <xsd:enumeration value="Widescreen-Presentation"/>
          <xsd:enumeration value="Illustration"/>
          <xsd:enumeration value="Map"/>
          <xsd:enumeration value="Speaker’s Bureau Present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413249-0482-4EB7-B0F0-181887A45F39}">
  <ds:schemaRefs>
    <ds:schemaRef ds:uri="http://schemas.microsoft.com/sharepoint/v3/contenttype/forms"/>
  </ds:schemaRefs>
</ds:datastoreItem>
</file>

<file path=customXml/itemProps2.xml><?xml version="1.0" encoding="utf-8"?>
<ds:datastoreItem xmlns:ds="http://schemas.openxmlformats.org/officeDocument/2006/customXml" ds:itemID="{935ED666-EAAE-4D2B-B0A5-8EB1ACB00DA3}">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c2656fc-dd04-47d4-8f5f-bb1f1b5e6f0a"/>
    <ds:schemaRef ds:uri="http://www.w3.org/XML/1998/namespace"/>
    <ds:schemaRef ds:uri="http://purl.org/dc/terms/"/>
  </ds:schemaRefs>
</ds:datastoreItem>
</file>

<file path=customXml/itemProps3.xml><?xml version="1.0" encoding="utf-8"?>
<ds:datastoreItem xmlns:ds="http://schemas.openxmlformats.org/officeDocument/2006/customXml" ds:itemID="{862EFD19-CA2D-476E-924A-A6D95EA5F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656fc-dd04-47d4-8f5f-bb1f1b5e6f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8129</TotalTime>
  <Words>859</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Arial Black</vt:lpstr>
      <vt:lpstr>Wingdings</vt:lpstr>
      <vt:lpstr>Default Design</vt:lpstr>
      <vt:lpstr>1_Default Design</vt:lpstr>
      <vt:lpstr>May 2024: Conditional Positional Analysis (CPA) Implementation</vt:lpstr>
      <vt:lpstr>CPA Overview</vt:lpstr>
      <vt:lpstr>CPA Overview</vt:lpstr>
      <vt:lpstr>CPA: Rainfall Scenarios</vt:lpstr>
      <vt:lpstr>May 2024 CPA: Rainfall Scenarios</vt:lpstr>
      <vt:lpstr>CPA: Key to Reading Results</vt:lpstr>
      <vt:lpstr>LORS2008</vt:lpstr>
      <vt:lpstr>May 2024 CPA: LOK under LORS2008</vt:lpstr>
      <vt:lpstr>May 2024 CPA: WCA1Avg under LORS2008</vt:lpstr>
      <vt:lpstr>May 2024 CPA: WCA2A under LORS2008</vt:lpstr>
      <vt:lpstr>May 2024 CPA: WCA3AAvg under LORS2008</vt:lpstr>
      <vt:lpstr>LOSOM</vt:lpstr>
      <vt:lpstr>May 2024 CPA: LOK under LOSOM</vt:lpstr>
      <vt:lpstr>May 2024 CPA: WCA1Avg under LOSOM</vt:lpstr>
      <vt:lpstr>May 2024 CPA: WCA2A under LOSOM</vt:lpstr>
      <vt:lpstr>May 2024 CPA: WCA3AAvg under LOSOM</vt:lpstr>
    </vt:vector>
  </TitlesOfParts>
  <Company>SFWMD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Pic District</dc:title>
  <dc:creator>bgomez</dc:creator>
  <cp:lastModifiedBy>Khare, Yogesh</cp:lastModifiedBy>
  <cp:revision>463</cp:revision>
  <dcterms:created xsi:type="dcterms:W3CDTF">2006-05-01T14:03:06Z</dcterms:created>
  <dcterms:modified xsi:type="dcterms:W3CDTF">2024-05-07T13:44:23Z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0x0101008093F19A8081E041B2E1BD70FD95A6F9</vt:lpwstr>
  </property>
</Properties>
</file>