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50" r:id="rId5"/>
  </p:sldMasterIdLst>
  <p:notesMasterIdLst>
    <p:notesMasterId r:id="rId26"/>
  </p:notesMasterIdLst>
  <p:handoutMasterIdLst>
    <p:handoutMasterId r:id="rId27"/>
  </p:handoutMasterIdLst>
  <p:sldIdLst>
    <p:sldId id="259" r:id="rId6"/>
    <p:sldId id="257" r:id="rId7"/>
    <p:sldId id="316" r:id="rId8"/>
    <p:sldId id="342" r:id="rId9"/>
    <p:sldId id="333" r:id="rId10"/>
    <p:sldId id="334" r:id="rId11"/>
    <p:sldId id="336" r:id="rId12"/>
    <p:sldId id="325" r:id="rId13"/>
    <p:sldId id="327" r:id="rId14"/>
    <p:sldId id="339" r:id="rId15"/>
    <p:sldId id="340" r:id="rId16"/>
    <p:sldId id="329" r:id="rId17"/>
    <p:sldId id="331" r:id="rId18"/>
    <p:sldId id="341" r:id="rId19"/>
    <p:sldId id="348" r:id="rId20"/>
    <p:sldId id="343" r:id="rId21"/>
    <p:sldId id="349" r:id="rId22"/>
    <p:sldId id="344" r:id="rId23"/>
    <p:sldId id="345" r:id="rId24"/>
    <p:sldId id="346" r:id="rId25"/>
  </p:sldIdLst>
  <p:sldSz cx="12192000" cy="6858000"/>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3D76"/>
    <a:srgbClr val="C59307"/>
    <a:srgbClr val="F1B409"/>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8" autoAdjust="0"/>
    <p:restoredTop sz="96252" autoAdjust="0"/>
  </p:normalViewPr>
  <p:slideViewPr>
    <p:cSldViewPr snapToGrid="0">
      <p:cViewPr varScale="1">
        <p:scale>
          <a:sx n="141" d="100"/>
          <a:sy n="141" d="100"/>
        </p:scale>
        <p:origin x="1050" y="10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1C283A-1A5E-45B8-BC60-86E3FEBB4B6A}"/>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hangingPunct="1">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13B2CF5C-4787-4F5B-91D3-860591DD8912}"/>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eaLnBrk="1" hangingPunct="1">
              <a:defRPr sz="1200">
                <a:latin typeface="Arial" charset="0"/>
              </a:defRPr>
            </a:lvl1pPr>
          </a:lstStyle>
          <a:p>
            <a:pPr>
              <a:defRPr/>
            </a:pPr>
            <a:fld id="{FB66B9F9-6B60-4A37-91DE-7812ED90D8D1}" type="datetimeFigureOut">
              <a:rPr lang="en-US"/>
              <a:pPr>
                <a:defRPr/>
              </a:pPr>
              <a:t>7/22/2026</a:t>
            </a:fld>
            <a:endParaRPr lang="en-US"/>
          </a:p>
        </p:txBody>
      </p:sp>
      <p:sp>
        <p:nvSpPr>
          <p:cNvPr id="4" name="Footer Placeholder 3">
            <a:extLst>
              <a:ext uri="{FF2B5EF4-FFF2-40B4-BE49-F238E27FC236}">
                <a16:creationId xmlns:a16="http://schemas.microsoft.com/office/drawing/2014/main" id="{E63B38CC-6328-40F2-9D36-CF8F60213B6A}"/>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hangingPunct="1">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0712EFAC-58BF-4459-BF2A-CDF5B6B18035}"/>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A8F6FBDE-DDE1-4CA3-9014-E1B4389A851F}"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8A217FBF-9D04-4E63-9370-75C92D462D77}"/>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25603" name="Rectangle 3">
            <a:extLst>
              <a:ext uri="{FF2B5EF4-FFF2-40B4-BE49-F238E27FC236}">
                <a16:creationId xmlns:a16="http://schemas.microsoft.com/office/drawing/2014/main" id="{15256100-2447-4BFF-8637-F703A40F99A9}"/>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6148" name="Rectangle 4">
            <a:extLst>
              <a:ext uri="{FF2B5EF4-FFF2-40B4-BE49-F238E27FC236}">
                <a16:creationId xmlns:a16="http://schemas.microsoft.com/office/drawing/2014/main" id="{4470B6EA-9E5B-44F8-B590-52AAD0B2A459}"/>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605" name="Rectangle 5">
            <a:extLst>
              <a:ext uri="{FF2B5EF4-FFF2-40B4-BE49-F238E27FC236}">
                <a16:creationId xmlns:a16="http://schemas.microsoft.com/office/drawing/2014/main" id="{9A0FEEFF-D787-4848-8FD4-113C31397C38}"/>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606" name="Rectangle 6">
            <a:extLst>
              <a:ext uri="{FF2B5EF4-FFF2-40B4-BE49-F238E27FC236}">
                <a16:creationId xmlns:a16="http://schemas.microsoft.com/office/drawing/2014/main" id="{58CC86A0-5A69-4FF2-9DC9-77759265EE3B}"/>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25607" name="Rectangle 7">
            <a:extLst>
              <a:ext uri="{FF2B5EF4-FFF2-40B4-BE49-F238E27FC236}">
                <a16:creationId xmlns:a16="http://schemas.microsoft.com/office/drawing/2014/main" id="{FF75E0DC-8335-4FEE-9800-8C4BB4605580}"/>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eaLnBrk="1" hangingPunct="1">
              <a:defRPr sz="1200" smtClean="0"/>
            </a:lvl1pPr>
          </a:lstStyle>
          <a:p>
            <a:pPr>
              <a:defRPr/>
            </a:pPr>
            <a:fld id="{8798DC82-2209-4587-AC48-78D4D7E4F8E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798DC82-2209-4587-AC48-78D4D7E4F8EF}" type="slidenum">
              <a:rPr lang="en-US" altLang="en-US" smtClean="0"/>
              <a:pPr>
                <a:defRPr/>
              </a:pPr>
              <a:t>4</a:t>
            </a:fld>
            <a:endParaRPr lang="en-US" altLang="en-US"/>
          </a:p>
        </p:txBody>
      </p:sp>
    </p:spTree>
    <p:extLst>
      <p:ext uri="{BB962C8B-B14F-4D97-AF65-F5344CB8AC3E}">
        <p14:creationId xmlns:p14="http://schemas.microsoft.com/office/powerpoint/2010/main" val="843047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798DC82-2209-4587-AC48-78D4D7E4F8EF}" type="slidenum">
              <a:rPr lang="en-US" altLang="en-US" smtClean="0"/>
              <a:pPr>
                <a:defRPr/>
              </a:pPr>
              <a:t>12</a:t>
            </a:fld>
            <a:endParaRPr lang="en-US" altLang="en-US"/>
          </a:p>
        </p:txBody>
      </p:sp>
    </p:spTree>
    <p:extLst>
      <p:ext uri="{BB962C8B-B14F-4D97-AF65-F5344CB8AC3E}">
        <p14:creationId xmlns:p14="http://schemas.microsoft.com/office/powerpoint/2010/main" val="1916916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798DC82-2209-4587-AC48-78D4D7E4F8EF}" type="slidenum">
              <a:rPr lang="en-US" altLang="en-US" smtClean="0"/>
              <a:pPr>
                <a:defRPr/>
              </a:pPr>
              <a:t>14</a:t>
            </a:fld>
            <a:endParaRPr lang="en-US" altLang="en-US"/>
          </a:p>
        </p:txBody>
      </p:sp>
    </p:spTree>
    <p:extLst>
      <p:ext uri="{BB962C8B-B14F-4D97-AF65-F5344CB8AC3E}">
        <p14:creationId xmlns:p14="http://schemas.microsoft.com/office/powerpoint/2010/main" val="36979706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208A9-9257-51DF-59B7-D949DC6B4B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C01FB-84C3-7875-0EA1-751CCE8F681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0CF4D6-57C1-C594-8485-52D2DA731EF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59CE7A-C4D5-23CF-62B0-C261B0EB84D8}"/>
              </a:ext>
            </a:extLst>
          </p:cNvPr>
          <p:cNvSpPr>
            <a:spLocks noGrp="1"/>
          </p:cNvSpPr>
          <p:nvPr>
            <p:ph type="sldNum" sz="quarter" idx="5"/>
          </p:nvPr>
        </p:nvSpPr>
        <p:spPr/>
        <p:txBody>
          <a:bodyPr/>
          <a:lstStyle/>
          <a:p>
            <a:pPr>
              <a:defRPr/>
            </a:pPr>
            <a:fld id="{8798DC82-2209-4587-AC48-78D4D7E4F8EF}" type="slidenum">
              <a:rPr lang="en-US" altLang="en-US" smtClean="0"/>
              <a:pPr>
                <a:defRPr/>
              </a:pPr>
              <a:t>17</a:t>
            </a:fld>
            <a:endParaRPr lang="en-US" altLang="en-US"/>
          </a:p>
        </p:txBody>
      </p:sp>
    </p:spTree>
    <p:extLst>
      <p:ext uri="{BB962C8B-B14F-4D97-AF65-F5344CB8AC3E}">
        <p14:creationId xmlns:p14="http://schemas.microsoft.com/office/powerpoint/2010/main" val="9222969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95785-AF21-BFDA-6BC8-4B4B6A2A9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1407DE-929D-BE97-FAB3-BCD4FB7AB81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0D4725A-C345-5BC0-EBCA-FD0517A0D8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B2A4F5-BCE0-C742-8140-836146306971}"/>
              </a:ext>
            </a:extLst>
          </p:cNvPr>
          <p:cNvSpPr>
            <a:spLocks noGrp="1"/>
          </p:cNvSpPr>
          <p:nvPr>
            <p:ph type="sldNum" sz="quarter" idx="5"/>
          </p:nvPr>
        </p:nvSpPr>
        <p:spPr/>
        <p:txBody>
          <a:bodyPr/>
          <a:lstStyle/>
          <a:p>
            <a:pPr>
              <a:defRPr/>
            </a:pPr>
            <a:fld id="{8798DC82-2209-4587-AC48-78D4D7E4F8EF}" type="slidenum">
              <a:rPr lang="en-US" altLang="en-US" smtClean="0"/>
              <a:pPr>
                <a:defRPr/>
              </a:pPr>
              <a:t>18</a:t>
            </a:fld>
            <a:endParaRPr lang="en-US" altLang="en-US"/>
          </a:p>
        </p:txBody>
      </p:sp>
    </p:spTree>
    <p:extLst>
      <p:ext uri="{BB962C8B-B14F-4D97-AF65-F5344CB8AC3E}">
        <p14:creationId xmlns:p14="http://schemas.microsoft.com/office/powerpoint/2010/main" val="3430325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045D4-CE53-191E-4AD2-F3CDD24DF4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7AAC9-C1A5-EE17-B9BB-D19F0FBCC87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DFD05ED-56C0-57BB-4381-8B93D5B89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AC1A233-15FE-4B3B-0394-95C9686D00CD}"/>
              </a:ext>
            </a:extLst>
          </p:cNvPr>
          <p:cNvSpPr>
            <a:spLocks noGrp="1"/>
          </p:cNvSpPr>
          <p:nvPr>
            <p:ph type="sldNum" sz="quarter" idx="5"/>
          </p:nvPr>
        </p:nvSpPr>
        <p:spPr/>
        <p:txBody>
          <a:bodyPr/>
          <a:lstStyle/>
          <a:p>
            <a:pPr>
              <a:defRPr/>
            </a:pPr>
            <a:fld id="{8798DC82-2209-4587-AC48-78D4D7E4F8EF}" type="slidenum">
              <a:rPr lang="en-US" altLang="en-US" smtClean="0"/>
              <a:pPr>
                <a:defRPr/>
              </a:pPr>
              <a:t>19</a:t>
            </a:fld>
            <a:endParaRPr lang="en-US" altLang="en-US"/>
          </a:p>
        </p:txBody>
      </p:sp>
    </p:spTree>
    <p:extLst>
      <p:ext uri="{BB962C8B-B14F-4D97-AF65-F5344CB8AC3E}">
        <p14:creationId xmlns:p14="http://schemas.microsoft.com/office/powerpoint/2010/main" val="1236369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A4798-D39C-BCEA-AF73-AA212F23E3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36F6A0-6C3C-07ED-9E8F-12A82745298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854103-B596-04E0-2017-25628BBEF26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B70330-BEFB-12D0-1A15-8C285F22F072}"/>
              </a:ext>
            </a:extLst>
          </p:cNvPr>
          <p:cNvSpPr>
            <a:spLocks noGrp="1"/>
          </p:cNvSpPr>
          <p:nvPr>
            <p:ph type="sldNum" sz="quarter" idx="5"/>
          </p:nvPr>
        </p:nvSpPr>
        <p:spPr/>
        <p:txBody>
          <a:bodyPr/>
          <a:lstStyle/>
          <a:p>
            <a:pPr>
              <a:defRPr/>
            </a:pPr>
            <a:fld id="{8798DC82-2209-4587-AC48-78D4D7E4F8EF}" type="slidenum">
              <a:rPr lang="en-US" altLang="en-US" smtClean="0"/>
              <a:pPr>
                <a:defRPr/>
              </a:pPr>
              <a:t>20</a:t>
            </a:fld>
            <a:endParaRPr lang="en-US" altLang="en-US"/>
          </a:p>
        </p:txBody>
      </p:sp>
    </p:spTree>
    <p:extLst>
      <p:ext uri="{BB962C8B-B14F-4D97-AF65-F5344CB8AC3E}">
        <p14:creationId xmlns:p14="http://schemas.microsoft.com/office/powerpoint/2010/main" val="35521249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927100" y="3667125"/>
            <a:ext cx="9499600" cy="871538"/>
          </a:xfrm>
          <a:effectLst>
            <a:outerShdw dist="17961" dir="2700000" algn="ctr" rotWithShape="0">
              <a:schemeClr val="tx1"/>
            </a:outerShdw>
          </a:effectLst>
        </p:spPr>
        <p:txBody>
          <a:bodyPr/>
          <a:lstStyle>
            <a:lvl1pPr algn="ctr">
              <a:defRPr sz="2800">
                <a:solidFill>
                  <a:schemeClr val="bg1"/>
                </a:solidFill>
                <a:effectLst/>
              </a:defRPr>
            </a:lvl1pPr>
          </a:lstStyle>
          <a:p>
            <a:endParaRPr lang="en-US" dirty="0"/>
          </a:p>
        </p:txBody>
      </p:sp>
      <p:sp>
        <p:nvSpPr>
          <p:cNvPr id="3075" name="Rectangle 3"/>
          <p:cNvSpPr>
            <a:spLocks noGrp="1" noChangeArrowheads="1"/>
          </p:cNvSpPr>
          <p:nvPr>
            <p:ph type="subTitle" idx="1"/>
          </p:nvPr>
        </p:nvSpPr>
        <p:spPr>
          <a:xfrm>
            <a:off x="927100" y="4529138"/>
            <a:ext cx="9499600" cy="552450"/>
          </a:xfrm>
          <a:effectLst>
            <a:outerShdw dist="17961" dir="2700000" algn="ctr" rotWithShape="0">
              <a:schemeClr val="tx1"/>
            </a:outerShdw>
          </a:effectLst>
        </p:spPr>
        <p:txBody>
          <a:bodyPr/>
          <a:lstStyle>
            <a:lvl1pPr marL="0" indent="0" algn="ctr">
              <a:lnSpc>
                <a:spcPct val="80000"/>
              </a:lnSpc>
              <a:spcBef>
                <a:spcPct val="0"/>
              </a:spcBef>
              <a:buFont typeface="Wingdings" pitchFamily="2" charset="2"/>
              <a:buNone/>
              <a:defRPr sz="2600" b="0">
                <a:solidFill>
                  <a:schemeClr val="bg1"/>
                </a:solidFill>
                <a:effectLst/>
              </a:defRPr>
            </a:lvl1pPr>
          </a:lstStyle>
          <a:p>
            <a:endParaRPr lang="en-US" dirty="0"/>
          </a:p>
        </p:txBody>
      </p:sp>
      <p:sp>
        <p:nvSpPr>
          <p:cNvPr id="4" name="Rectangle 7">
            <a:extLst>
              <a:ext uri="{FF2B5EF4-FFF2-40B4-BE49-F238E27FC236}">
                <a16:creationId xmlns:a16="http://schemas.microsoft.com/office/drawing/2014/main" id="{7450F66C-C640-4B10-B0D8-2B0E6C4966ED}"/>
              </a:ext>
            </a:extLst>
          </p:cNvPr>
          <p:cNvSpPr>
            <a:spLocks noGrp="1" noChangeArrowheads="1"/>
          </p:cNvSpPr>
          <p:nvPr>
            <p:ph type="sldNum" sz="quarter" idx="10"/>
          </p:nvPr>
        </p:nvSpPr>
        <p:spPr>
          <a:xfrm>
            <a:off x="11264901" y="6596063"/>
            <a:ext cx="901700" cy="252412"/>
          </a:xfrm>
        </p:spPr>
        <p:txBody>
          <a:bodyPr/>
          <a:lstStyle>
            <a:lvl1pPr algn="ctr">
              <a:defRPr smtClean="0">
                <a:solidFill>
                  <a:schemeClr val="bg1"/>
                </a:solidFill>
                <a:effectLst>
                  <a:outerShdw blurRad="38100" dist="38100" dir="2700000" algn="tl">
                    <a:srgbClr val="C0C0C0"/>
                  </a:outerShdw>
                </a:effectLst>
              </a:defRPr>
            </a:lvl1pPr>
          </a:lstStyle>
          <a:p>
            <a:pPr>
              <a:defRPr/>
            </a:pPr>
            <a:fld id="{4ED5C970-65AE-4C2B-AE5D-E4DD8E398455}" type="slidenum">
              <a:rPr lang="en-US" altLang="en-US"/>
              <a:pPr>
                <a:defRPr/>
              </a:pPr>
              <a:t>‹#›</a:t>
            </a:fld>
            <a:endParaRPr lang="en-US" altLang="en-US"/>
          </a:p>
        </p:txBody>
      </p:sp>
    </p:spTree>
    <p:extLst>
      <p:ext uri="{BB962C8B-B14F-4D97-AF65-F5344CB8AC3E}">
        <p14:creationId xmlns:p14="http://schemas.microsoft.com/office/powerpoint/2010/main" val="82678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72FDB9E6-4E81-4386-91C5-09AFA24EFE62}"/>
              </a:ext>
            </a:extLst>
          </p:cNvPr>
          <p:cNvSpPr>
            <a:spLocks noGrp="1" noChangeArrowheads="1"/>
          </p:cNvSpPr>
          <p:nvPr>
            <p:ph type="sldNum" sz="quarter" idx="10"/>
          </p:nvPr>
        </p:nvSpPr>
        <p:spPr>
          <a:ln/>
        </p:spPr>
        <p:txBody>
          <a:bodyPr/>
          <a:lstStyle>
            <a:lvl1pPr>
              <a:defRPr/>
            </a:lvl1pPr>
          </a:lstStyle>
          <a:p>
            <a:pPr>
              <a:defRPr/>
            </a:pPr>
            <a:fld id="{DBADCFAC-8941-4989-9D45-F01D2D53DCB5}" type="slidenum">
              <a:rPr lang="en-US" altLang="en-US"/>
              <a:pPr>
                <a:defRPr/>
              </a:pPr>
              <a:t>‹#›</a:t>
            </a:fld>
            <a:endParaRPr lang="en-US" altLang="en-US"/>
          </a:p>
        </p:txBody>
      </p:sp>
    </p:spTree>
    <p:extLst>
      <p:ext uri="{BB962C8B-B14F-4D97-AF65-F5344CB8AC3E}">
        <p14:creationId xmlns:p14="http://schemas.microsoft.com/office/powerpoint/2010/main" val="1790215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07451" y="298451"/>
            <a:ext cx="2444749" cy="58277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466851" y="298451"/>
            <a:ext cx="7137400" cy="58277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8A0FCBB3-9E86-47CA-AD98-2B0814C556B6}"/>
              </a:ext>
            </a:extLst>
          </p:cNvPr>
          <p:cNvSpPr>
            <a:spLocks noGrp="1" noChangeArrowheads="1"/>
          </p:cNvSpPr>
          <p:nvPr>
            <p:ph type="sldNum" sz="quarter" idx="10"/>
          </p:nvPr>
        </p:nvSpPr>
        <p:spPr>
          <a:ln/>
        </p:spPr>
        <p:txBody>
          <a:bodyPr/>
          <a:lstStyle>
            <a:lvl1pPr>
              <a:defRPr/>
            </a:lvl1pPr>
          </a:lstStyle>
          <a:p>
            <a:pPr>
              <a:defRPr/>
            </a:pPr>
            <a:fld id="{F84D695D-CE55-4D7D-A96A-3730B10B5BB2}" type="slidenum">
              <a:rPr lang="en-US" altLang="en-US"/>
              <a:pPr>
                <a:defRPr/>
              </a:pPr>
              <a:t>‹#›</a:t>
            </a:fld>
            <a:endParaRPr lang="en-US" altLang="en-US"/>
          </a:p>
        </p:txBody>
      </p:sp>
    </p:spTree>
    <p:extLst>
      <p:ext uri="{BB962C8B-B14F-4D97-AF65-F5344CB8AC3E}">
        <p14:creationId xmlns:p14="http://schemas.microsoft.com/office/powerpoint/2010/main" val="12551412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16BB40B9-14AD-41FF-869E-09014A7E3B39}"/>
              </a:ext>
            </a:extLst>
          </p:cNvPr>
          <p:cNvSpPr>
            <a:spLocks noGrp="1" noChangeArrowheads="1"/>
          </p:cNvSpPr>
          <p:nvPr>
            <p:ph type="sldNum" sz="quarter" idx="10"/>
          </p:nvPr>
        </p:nvSpPr>
        <p:spPr>
          <a:ln/>
        </p:spPr>
        <p:txBody>
          <a:bodyPr/>
          <a:lstStyle>
            <a:lvl1pPr>
              <a:defRPr/>
            </a:lvl1pPr>
          </a:lstStyle>
          <a:p>
            <a:pPr>
              <a:defRPr/>
            </a:pPr>
            <a:fld id="{B5928954-E79C-4D32-AE2C-EAB1436F241B}" type="slidenum">
              <a:rPr lang="en-US" altLang="en-US"/>
              <a:pPr>
                <a:defRPr/>
              </a:pPr>
              <a:t>‹#›</a:t>
            </a:fld>
            <a:endParaRPr lang="en-US" altLang="en-US"/>
          </a:p>
        </p:txBody>
      </p:sp>
    </p:spTree>
    <p:extLst>
      <p:ext uri="{BB962C8B-B14F-4D97-AF65-F5344CB8AC3E}">
        <p14:creationId xmlns:p14="http://schemas.microsoft.com/office/powerpoint/2010/main" val="26205408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313FD41-34F2-47FD-8244-3EDBC0C8DF1F}"/>
              </a:ext>
            </a:extLst>
          </p:cNvPr>
          <p:cNvSpPr>
            <a:spLocks noGrp="1" noChangeArrowheads="1"/>
          </p:cNvSpPr>
          <p:nvPr>
            <p:ph type="sldNum" sz="quarter" idx="10"/>
          </p:nvPr>
        </p:nvSpPr>
        <p:spPr>
          <a:ln/>
        </p:spPr>
        <p:txBody>
          <a:bodyPr/>
          <a:lstStyle>
            <a:lvl1pPr>
              <a:defRPr/>
            </a:lvl1pPr>
          </a:lstStyle>
          <a:p>
            <a:pPr>
              <a:defRPr/>
            </a:pPr>
            <a:fld id="{DC69E179-AA68-476B-9866-C469B193B7DF}" type="slidenum">
              <a:rPr lang="en-US" altLang="en-US"/>
              <a:pPr>
                <a:defRPr/>
              </a:pPr>
              <a:t>‹#›</a:t>
            </a:fld>
            <a:endParaRPr lang="en-US" altLang="en-US"/>
          </a:p>
        </p:txBody>
      </p:sp>
    </p:spTree>
    <p:extLst>
      <p:ext uri="{BB962C8B-B14F-4D97-AF65-F5344CB8AC3E}">
        <p14:creationId xmlns:p14="http://schemas.microsoft.com/office/powerpoint/2010/main" val="3611976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99D6824-329A-442A-8ED7-805836E4733D}"/>
              </a:ext>
            </a:extLst>
          </p:cNvPr>
          <p:cNvSpPr>
            <a:spLocks noGrp="1" noChangeArrowheads="1"/>
          </p:cNvSpPr>
          <p:nvPr>
            <p:ph type="sldNum" sz="quarter" idx="10"/>
          </p:nvPr>
        </p:nvSpPr>
        <p:spPr>
          <a:ln/>
        </p:spPr>
        <p:txBody>
          <a:bodyPr/>
          <a:lstStyle>
            <a:lvl1pPr>
              <a:defRPr/>
            </a:lvl1pPr>
          </a:lstStyle>
          <a:p>
            <a:pPr>
              <a:defRPr/>
            </a:pPr>
            <a:fld id="{8C314734-10CD-4DEA-AA7B-3B145D87D2E7}" type="slidenum">
              <a:rPr lang="en-US" altLang="en-US"/>
              <a:pPr>
                <a:defRPr/>
              </a:pPr>
              <a:t>‹#›</a:t>
            </a:fld>
            <a:endParaRPr lang="en-US" altLang="en-US"/>
          </a:p>
        </p:txBody>
      </p:sp>
    </p:spTree>
    <p:extLst>
      <p:ext uri="{BB962C8B-B14F-4D97-AF65-F5344CB8AC3E}">
        <p14:creationId xmlns:p14="http://schemas.microsoft.com/office/powerpoint/2010/main" val="2279395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42B56A26-7097-4E01-8663-2B98726F465A}"/>
              </a:ext>
            </a:extLst>
          </p:cNvPr>
          <p:cNvSpPr>
            <a:spLocks noGrp="1" noChangeArrowheads="1"/>
          </p:cNvSpPr>
          <p:nvPr>
            <p:ph type="sldNum" sz="quarter" idx="10"/>
          </p:nvPr>
        </p:nvSpPr>
        <p:spPr>
          <a:ln/>
        </p:spPr>
        <p:txBody>
          <a:bodyPr/>
          <a:lstStyle>
            <a:lvl1pPr>
              <a:defRPr/>
            </a:lvl1pPr>
          </a:lstStyle>
          <a:p>
            <a:pPr>
              <a:defRPr/>
            </a:pPr>
            <a:fld id="{B6A4C837-7763-4848-88D3-15D6EAF28798}" type="slidenum">
              <a:rPr lang="en-US" altLang="en-US"/>
              <a:pPr>
                <a:defRPr/>
              </a:pPr>
              <a:t>‹#›</a:t>
            </a:fld>
            <a:endParaRPr lang="en-US" altLang="en-US"/>
          </a:p>
        </p:txBody>
      </p:sp>
    </p:spTree>
    <p:extLst>
      <p:ext uri="{BB962C8B-B14F-4D97-AF65-F5344CB8AC3E}">
        <p14:creationId xmlns:p14="http://schemas.microsoft.com/office/powerpoint/2010/main" val="20281354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BD1A7D5D-9107-4F0F-BFE1-CD21F0C5D74F}"/>
              </a:ext>
            </a:extLst>
          </p:cNvPr>
          <p:cNvSpPr>
            <a:spLocks noGrp="1" noChangeArrowheads="1"/>
          </p:cNvSpPr>
          <p:nvPr>
            <p:ph type="sldNum" sz="quarter" idx="10"/>
          </p:nvPr>
        </p:nvSpPr>
        <p:spPr>
          <a:ln/>
        </p:spPr>
        <p:txBody>
          <a:bodyPr/>
          <a:lstStyle>
            <a:lvl1pPr>
              <a:defRPr/>
            </a:lvl1pPr>
          </a:lstStyle>
          <a:p>
            <a:pPr>
              <a:defRPr/>
            </a:pPr>
            <a:fld id="{FCE2E430-1BBF-4160-9E80-1ADEF54C5724}" type="slidenum">
              <a:rPr lang="en-US" altLang="en-US"/>
              <a:pPr>
                <a:defRPr/>
              </a:pPr>
              <a:t>‹#›</a:t>
            </a:fld>
            <a:endParaRPr lang="en-US" altLang="en-US"/>
          </a:p>
        </p:txBody>
      </p:sp>
    </p:spTree>
    <p:extLst>
      <p:ext uri="{BB962C8B-B14F-4D97-AF65-F5344CB8AC3E}">
        <p14:creationId xmlns:p14="http://schemas.microsoft.com/office/powerpoint/2010/main" val="1187179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BAE62031-E45A-4070-99D5-0F77202A220C}"/>
              </a:ext>
            </a:extLst>
          </p:cNvPr>
          <p:cNvSpPr>
            <a:spLocks noGrp="1" noChangeArrowheads="1"/>
          </p:cNvSpPr>
          <p:nvPr>
            <p:ph type="sldNum" sz="quarter" idx="10"/>
          </p:nvPr>
        </p:nvSpPr>
        <p:spPr>
          <a:ln/>
        </p:spPr>
        <p:txBody>
          <a:bodyPr/>
          <a:lstStyle>
            <a:lvl1pPr>
              <a:defRPr/>
            </a:lvl1pPr>
          </a:lstStyle>
          <a:p>
            <a:pPr>
              <a:defRPr/>
            </a:pPr>
            <a:fld id="{E6CA092A-8C77-4356-9370-C0D23947A213}" type="slidenum">
              <a:rPr lang="en-US" altLang="en-US"/>
              <a:pPr>
                <a:defRPr/>
              </a:pPr>
              <a:t>‹#›</a:t>
            </a:fld>
            <a:endParaRPr lang="en-US" altLang="en-US"/>
          </a:p>
        </p:txBody>
      </p:sp>
    </p:spTree>
    <p:extLst>
      <p:ext uri="{BB962C8B-B14F-4D97-AF65-F5344CB8AC3E}">
        <p14:creationId xmlns:p14="http://schemas.microsoft.com/office/powerpoint/2010/main" val="566194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BAFEED4-D0D2-4616-AD5D-B82B6C7B8FFB}"/>
              </a:ext>
            </a:extLst>
          </p:cNvPr>
          <p:cNvSpPr>
            <a:spLocks noGrp="1" noChangeArrowheads="1"/>
          </p:cNvSpPr>
          <p:nvPr>
            <p:ph type="sldNum" sz="quarter" idx="10"/>
          </p:nvPr>
        </p:nvSpPr>
        <p:spPr>
          <a:ln/>
        </p:spPr>
        <p:txBody>
          <a:bodyPr/>
          <a:lstStyle>
            <a:lvl1pPr>
              <a:defRPr/>
            </a:lvl1pPr>
          </a:lstStyle>
          <a:p>
            <a:pPr>
              <a:defRPr/>
            </a:pPr>
            <a:fld id="{F086987A-3EFF-429D-9BC8-3B49E80D7F12}" type="slidenum">
              <a:rPr lang="en-US" altLang="en-US"/>
              <a:pPr>
                <a:defRPr/>
              </a:pPr>
              <a:t>‹#›</a:t>
            </a:fld>
            <a:endParaRPr lang="en-US" altLang="en-US"/>
          </a:p>
        </p:txBody>
      </p:sp>
    </p:spTree>
    <p:extLst>
      <p:ext uri="{BB962C8B-B14F-4D97-AF65-F5344CB8AC3E}">
        <p14:creationId xmlns:p14="http://schemas.microsoft.com/office/powerpoint/2010/main" val="21542903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22E217AC-F80B-4C7E-8D0B-4A6AC5B8AC8B}"/>
              </a:ext>
            </a:extLst>
          </p:cNvPr>
          <p:cNvSpPr>
            <a:spLocks noGrp="1" noChangeArrowheads="1"/>
          </p:cNvSpPr>
          <p:nvPr>
            <p:ph type="sldNum" sz="quarter" idx="10"/>
          </p:nvPr>
        </p:nvSpPr>
        <p:spPr>
          <a:ln/>
        </p:spPr>
        <p:txBody>
          <a:bodyPr/>
          <a:lstStyle>
            <a:lvl1pPr>
              <a:defRPr/>
            </a:lvl1pPr>
          </a:lstStyle>
          <a:p>
            <a:pPr>
              <a:defRPr/>
            </a:pPr>
            <a:fld id="{21F7F591-E430-4D75-968A-FAB33F111A7C}" type="slidenum">
              <a:rPr lang="en-US" altLang="en-US"/>
              <a:pPr>
                <a:defRPr/>
              </a:pPr>
              <a:t>‹#›</a:t>
            </a:fld>
            <a:endParaRPr lang="en-US" altLang="en-US"/>
          </a:p>
        </p:txBody>
      </p:sp>
    </p:spTree>
    <p:extLst>
      <p:ext uri="{BB962C8B-B14F-4D97-AF65-F5344CB8AC3E}">
        <p14:creationId xmlns:p14="http://schemas.microsoft.com/office/powerpoint/2010/main" val="1183607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E52EC10D-D5AC-4DE0-A810-BEB9A173C8B0}"/>
              </a:ext>
            </a:extLst>
          </p:cNvPr>
          <p:cNvSpPr>
            <a:spLocks noGrp="1" noChangeArrowheads="1"/>
          </p:cNvSpPr>
          <p:nvPr>
            <p:ph type="sldNum" sz="quarter" idx="10"/>
          </p:nvPr>
        </p:nvSpPr>
        <p:spPr>
          <a:ln/>
        </p:spPr>
        <p:txBody>
          <a:bodyPr/>
          <a:lstStyle>
            <a:lvl1pPr>
              <a:defRPr/>
            </a:lvl1pPr>
          </a:lstStyle>
          <a:p>
            <a:pPr>
              <a:defRPr/>
            </a:pPr>
            <a:fld id="{A5068713-87FF-4DAE-B437-B3B07DE18C0B}" type="slidenum">
              <a:rPr lang="en-US" altLang="en-US"/>
              <a:pPr>
                <a:defRPr/>
              </a:pPr>
              <a:t>‹#›</a:t>
            </a:fld>
            <a:endParaRPr lang="en-US" altLang="en-US"/>
          </a:p>
        </p:txBody>
      </p:sp>
    </p:spTree>
    <p:extLst>
      <p:ext uri="{BB962C8B-B14F-4D97-AF65-F5344CB8AC3E}">
        <p14:creationId xmlns:p14="http://schemas.microsoft.com/office/powerpoint/2010/main" val="36137179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A7847037-0D94-4CD3-98F4-A539E917353B}"/>
              </a:ext>
            </a:extLst>
          </p:cNvPr>
          <p:cNvSpPr>
            <a:spLocks noGrp="1" noChangeArrowheads="1"/>
          </p:cNvSpPr>
          <p:nvPr>
            <p:ph type="sldNum" sz="quarter" idx="10"/>
          </p:nvPr>
        </p:nvSpPr>
        <p:spPr>
          <a:ln/>
        </p:spPr>
        <p:txBody>
          <a:bodyPr/>
          <a:lstStyle>
            <a:lvl1pPr>
              <a:defRPr/>
            </a:lvl1pPr>
          </a:lstStyle>
          <a:p>
            <a:pPr>
              <a:defRPr/>
            </a:pPr>
            <a:fld id="{033C6AFC-BB24-4038-95C3-FDF942F1DCAE}" type="slidenum">
              <a:rPr lang="en-US" altLang="en-US"/>
              <a:pPr>
                <a:defRPr/>
              </a:pPr>
              <a:t>‹#›</a:t>
            </a:fld>
            <a:endParaRPr lang="en-US" altLang="en-US"/>
          </a:p>
        </p:txBody>
      </p:sp>
    </p:spTree>
    <p:extLst>
      <p:ext uri="{BB962C8B-B14F-4D97-AF65-F5344CB8AC3E}">
        <p14:creationId xmlns:p14="http://schemas.microsoft.com/office/powerpoint/2010/main" val="30651254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8D284438-8195-4763-8213-2F33C891BEE7}"/>
              </a:ext>
            </a:extLst>
          </p:cNvPr>
          <p:cNvSpPr>
            <a:spLocks noGrp="1" noChangeArrowheads="1"/>
          </p:cNvSpPr>
          <p:nvPr>
            <p:ph type="sldNum" sz="quarter" idx="10"/>
          </p:nvPr>
        </p:nvSpPr>
        <p:spPr>
          <a:ln/>
        </p:spPr>
        <p:txBody>
          <a:bodyPr/>
          <a:lstStyle>
            <a:lvl1pPr>
              <a:defRPr/>
            </a:lvl1pPr>
          </a:lstStyle>
          <a:p>
            <a:pPr>
              <a:defRPr/>
            </a:pPr>
            <a:fld id="{18DE85B9-961A-4F44-A966-FC16E73FC608}" type="slidenum">
              <a:rPr lang="en-US" altLang="en-US"/>
              <a:pPr>
                <a:defRPr/>
              </a:pPr>
              <a:t>‹#›</a:t>
            </a:fld>
            <a:endParaRPr lang="en-US" altLang="en-US"/>
          </a:p>
        </p:txBody>
      </p:sp>
    </p:spTree>
    <p:extLst>
      <p:ext uri="{BB962C8B-B14F-4D97-AF65-F5344CB8AC3E}">
        <p14:creationId xmlns:p14="http://schemas.microsoft.com/office/powerpoint/2010/main" val="3879663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97433" y="298451"/>
            <a:ext cx="2827867" cy="58277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1" y="298451"/>
            <a:ext cx="8284633" cy="582771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6DB5312-35EF-4D21-B0AA-BE7FB52F8A8A}"/>
              </a:ext>
            </a:extLst>
          </p:cNvPr>
          <p:cNvSpPr>
            <a:spLocks noGrp="1" noChangeArrowheads="1"/>
          </p:cNvSpPr>
          <p:nvPr>
            <p:ph type="sldNum" sz="quarter" idx="10"/>
          </p:nvPr>
        </p:nvSpPr>
        <p:spPr>
          <a:ln/>
        </p:spPr>
        <p:txBody>
          <a:bodyPr/>
          <a:lstStyle>
            <a:lvl1pPr>
              <a:defRPr/>
            </a:lvl1pPr>
          </a:lstStyle>
          <a:p>
            <a:pPr>
              <a:defRPr/>
            </a:pPr>
            <a:fld id="{5539E1C7-564D-484E-9477-53C8F1CA37DD}" type="slidenum">
              <a:rPr lang="en-US" altLang="en-US"/>
              <a:pPr>
                <a:defRPr/>
              </a:pPr>
              <a:t>‹#›</a:t>
            </a:fld>
            <a:endParaRPr lang="en-US" altLang="en-US"/>
          </a:p>
        </p:txBody>
      </p:sp>
    </p:spTree>
    <p:extLst>
      <p:ext uri="{BB962C8B-B14F-4D97-AF65-F5344CB8AC3E}">
        <p14:creationId xmlns:p14="http://schemas.microsoft.com/office/powerpoint/2010/main" val="1709601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EA78D1C2-C73C-40D7-A162-5E7C4D8556C1}"/>
              </a:ext>
            </a:extLst>
          </p:cNvPr>
          <p:cNvSpPr>
            <a:spLocks noGrp="1" noChangeArrowheads="1"/>
          </p:cNvSpPr>
          <p:nvPr>
            <p:ph type="sldNum" sz="quarter" idx="10"/>
          </p:nvPr>
        </p:nvSpPr>
        <p:spPr>
          <a:ln/>
        </p:spPr>
        <p:txBody>
          <a:bodyPr/>
          <a:lstStyle>
            <a:lvl1pPr>
              <a:defRPr/>
            </a:lvl1pPr>
          </a:lstStyle>
          <a:p>
            <a:pPr>
              <a:defRPr/>
            </a:pPr>
            <a:fld id="{E957BC4F-0EC4-4404-9BA6-68B2333E1D70}" type="slidenum">
              <a:rPr lang="en-US" altLang="en-US"/>
              <a:pPr>
                <a:defRPr/>
              </a:pPr>
              <a:t>‹#›</a:t>
            </a:fld>
            <a:endParaRPr lang="en-US" altLang="en-US"/>
          </a:p>
        </p:txBody>
      </p:sp>
    </p:spTree>
    <p:extLst>
      <p:ext uri="{BB962C8B-B14F-4D97-AF65-F5344CB8AC3E}">
        <p14:creationId xmlns:p14="http://schemas.microsoft.com/office/powerpoint/2010/main" val="2064540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981201" y="1400175"/>
            <a:ext cx="4533900" cy="472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718301" y="1400175"/>
            <a:ext cx="4533900" cy="47259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7A57DB6E-1B7F-4CCD-9624-3CEC9E85034B}"/>
              </a:ext>
            </a:extLst>
          </p:cNvPr>
          <p:cNvSpPr>
            <a:spLocks noGrp="1" noChangeArrowheads="1"/>
          </p:cNvSpPr>
          <p:nvPr>
            <p:ph type="sldNum" sz="quarter" idx="10"/>
          </p:nvPr>
        </p:nvSpPr>
        <p:spPr>
          <a:ln/>
        </p:spPr>
        <p:txBody>
          <a:bodyPr/>
          <a:lstStyle>
            <a:lvl1pPr>
              <a:defRPr/>
            </a:lvl1pPr>
          </a:lstStyle>
          <a:p>
            <a:pPr>
              <a:defRPr/>
            </a:pPr>
            <a:fld id="{D503E8D7-5627-460B-9877-6B49702FE403}" type="slidenum">
              <a:rPr lang="en-US" altLang="en-US"/>
              <a:pPr>
                <a:defRPr/>
              </a:pPr>
              <a:t>‹#›</a:t>
            </a:fld>
            <a:endParaRPr lang="en-US" altLang="en-US"/>
          </a:p>
        </p:txBody>
      </p:sp>
    </p:spTree>
    <p:extLst>
      <p:ext uri="{BB962C8B-B14F-4D97-AF65-F5344CB8AC3E}">
        <p14:creationId xmlns:p14="http://schemas.microsoft.com/office/powerpoint/2010/main" val="144527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7F44E0B0-AE79-4431-B4A4-F3CC5B228B1B}"/>
              </a:ext>
            </a:extLst>
          </p:cNvPr>
          <p:cNvSpPr>
            <a:spLocks noGrp="1" noChangeArrowheads="1"/>
          </p:cNvSpPr>
          <p:nvPr>
            <p:ph type="sldNum" sz="quarter" idx="10"/>
          </p:nvPr>
        </p:nvSpPr>
        <p:spPr>
          <a:ln/>
        </p:spPr>
        <p:txBody>
          <a:bodyPr/>
          <a:lstStyle>
            <a:lvl1pPr>
              <a:defRPr/>
            </a:lvl1pPr>
          </a:lstStyle>
          <a:p>
            <a:pPr>
              <a:defRPr/>
            </a:pPr>
            <a:fld id="{765CCFA6-DDF8-45BC-A47B-8F87AC08638E}" type="slidenum">
              <a:rPr lang="en-US" altLang="en-US"/>
              <a:pPr>
                <a:defRPr/>
              </a:pPr>
              <a:t>‹#›</a:t>
            </a:fld>
            <a:endParaRPr lang="en-US" altLang="en-US"/>
          </a:p>
        </p:txBody>
      </p:sp>
    </p:spTree>
    <p:extLst>
      <p:ext uri="{BB962C8B-B14F-4D97-AF65-F5344CB8AC3E}">
        <p14:creationId xmlns:p14="http://schemas.microsoft.com/office/powerpoint/2010/main" val="623304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94F0A6EC-F9C9-45E8-8943-98488EC8AD6D}"/>
              </a:ext>
            </a:extLst>
          </p:cNvPr>
          <p:cNvSpPr>
            <a:spLocks noGrp="1" noChangeArrowheads="1"/>
          </p:cNvSpPr>
          <p:nvPr>
            <p:ph type="sldNum" sz="quarter" idx="10"/>
          </p:nvPr>
        </p:nvSpPr>
        <p:spPr/>
        <p:txBody>
          <a:bodyPr/>
          <a:lstStyle>
            <a:lvl1pPr>
              <a:defRPr smtClean="0"/>
            </a:lvl1pPr>
          </a:lstStyle>
          <a:p>
            <a:pPr>
              <a:defRPr/>
            </a:pPr>
            <a:fld id="{987604EA-5B4B-4FD2-A684-9A2AF992AFF6}" type="slidenum">
              <a:rPr lang="en-US" altLang="en-US"/>
              <a:pPr>
                <a:defRPr/>
              </a:pPr>
              <a:t>‹#›</a:t>
            </a:fld>
            <a:endParaRPr lang="en-US" altLang="en-US"/>
          </a:p>
        </p:txBody>
      </p:sp>
    </p:spTree>
    <p:extLst>
      <p:ext uri="{BB962C8B-B14F-4D97-AF65-F5344CB8AC3E}">
        <p14:creationId xmlns:p14="http://schemas.microsoft.com/office/powerpoint/2010/main" val="437058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B5D4ED94-00BB-415E-8DAA-EF683632629F}"/>
              </a:ext>
            </a:extLst>
          </p:cNvPr>
          <p:cNvSpPr>
            <a:spLocks noGrp="1" noChangeArrowheads="1"/>
          </p:cNvSpPr>
          <p:nvPr>
            <p:ph type="sldNum" sz="quarter" idx="10"/>
          </p:nvPr>
        </p:nvSpPr>
        <p:spPr/>
        <p:txBody>
          <a:bodyPr/>
          <a:lstStyle>
            <a:lvl1pPr>
              <a:defRPr smtClean="0"/>
            </a:lvl1pPr>
          </a:lstStyle>
          <a:p>
            <a:pPr>
              <a:defRPr/>
            </a:pPr>
            <a:fld id="{083F96C7-92E1-46F7-9F94-D6832CC86743}" type="slidenum">
              <a:rPr lang="en-US" altLang="en-US"/>
              <a:pPr>
                <a:defRPr/>
              </a:pPr>
              <a:t>‹#›</a:t>
            </a:fld>
            <a:endParaRPr lang="en-US" altLang="en-US"/>
          </a:p>
        </p:txBody>
      </p:sp>
    </p:spTree>
    <p:extLst>
      <p:ext uri="{BB962C8B-B14F-4D97-AF65-F5344CB8AC3E}">
        <p14:creationId xmlns:p14="http://schemas.microsoft.com/office/powerpoint/2010/main" val="565295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D7839732-1906-4724-8CDF-E484057F5F64}"/>
              </a:ext>
            </a:extLst>
          </p:cNvPr>
          <p:cNvSpPr>
            <a:spLocks noGrp="1" noChangeArrowheads="1"/>
          </p:cNvSpPr>
          <p:nvPr>
            <p:ph type="sldNum" sz="quarter" idx="10"/>
          </p:nvPr>
        </p:nvSpPr>
        <p:spPr>
          <a:ln/>
        </p:spPr>
        <p:txBody>
          <a:bodyPr/>
          <a:lstStyle>
            <a:lvl1pPr>
              <a:defRPr/>
            </a:lvl1pPr>
          </a:lstStyle>
          <a:p>
            <a:pPr>
              <a:defRPr/>
            </a:pPr>
            <a:fld id="{4F471DBF-2039-43F6-BD35-BFC1F20FBBA0}" type="slidenum">
              <a:rPr lang="en-US" altLang="en-US"/>
              <a:pPr>
                <a:defRPr/>
              </a:pPr>
              <a:t>‹#›</a:t>
            </a:fld>
            <a:endParaRPr lang="en-US" altLang="en-US"/>
          </a:p>
        </p:txBody>
      </p:sp>
    </p:spTree>
    <p:extLst>
      <p:ext uri="{BB962C8B-B14F-4D97-AF65-F5344CB8AC3E}">
        <p14:creationId xmlns:p14="http://schemas.microsoft.com/office/powerpoint/2010/main" val="21127820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672CB048-D0D0-4B37-A0CF-30FDF16623AB}"/>
              </a:ext>
            </a:extLst>
          </p:cNvPr>
          <p:cNvSpPr>
            <a:spLocks noGrp="1" noChangeArrowheads="1"/>
          </p:cNvSpPr>
          <p:nvPr>
            <p:ph type="sldNum" sz="quarter" idx="10"/>
          </p:nvPr>
        </p:nvSpPr>
        <p:spPr>
          <a:ln/>
        </p:spPr>
        <p:txBody>
          <a:bodyPr/>
          <a:lstStyle>
            <a:lvl1pPr>
              <a:defRPr/>
            </a:lvl1pPr>
          </a:lstStyle>
          <a:p>
            <a:pPr>
              <a:defRPr/>
            </a:pPr>
            <a:fld id="{6B187FB2-508F-4DF8-90AA-4808D1DADCF2}" type="slidenum">
              <a:rPr lang="en-US" altLang="en-US"/>
              <a:pPr>
                <a:defRPr/>
              </a:pPr>
              <a:t>‹#›</a:t>
            </a:fld>
            <a:endParaRPr lang="en-US" altLang="en-US"/>
          </a:p>
        </p:txBody>
      </p:sp>
    </p:spTree>
    <p:extLst>
      <p:ext uri="{BB962C8B-B14F-4D97-AF65-F5344CB8AC3E}">
        <p14:creationId xmlns:p14="http://schemas.microsoft.com/office/powerpoint/2010/main" val="2663908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5.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8AE2F8C-19E7-44CD-AF90-E71E4A0115ED}"/>
              </a:ext>
            </a:extLst>
          </p:cNvPr>
          <p:cNvSpPr>
            <a:spLocks noGrp="1" noChangeArrowheads="1"/>
          </p:cNvSpPr>
          <p:nvPr>
            <p:ph type="title"/>
          </p:nvPr>
        </p:nvSpPr>
        <p:spPr bwMode="auto">
          <a:xfrm>
            <a:off x="1466851" y="298451"/>
            <a:ext cx="7651749" cy="644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a:extLst>
              <a:ext uri="{FF2B5EF4-FFF2-40B4-BE49-F238E27FC236}">
                <a16:creationId xmlns:a16="http://schemas.microsoft.com/office/drawing/2014/main" id="{CCA91D79-C1DB-498D-AE3E-2A0BE981C8E2}"/>
              </a:ext>
            </a:extLst>
          </p:cNvPr>
          <p:cNvSpPr>
            <a:spLocks noGrp="1" noChangeArrowheads="1"/>
          </p:cNvSpPr>
          <p:nvPr>
            <p:ph type="body" idx="1"/>
          </p:nvPr>
        </p:nvSpPr>
        <p:spPr bwMode="auto">
          <a:xfrm>
            <a:off x="1466852" y="1208089"/>
            <a:ext cx="10494433" cy="524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0" name="Rectangle 6">
            <a:extLst>
              <a:ext uri="{FF2B5EF4-FFF2-40B4-BE49-F238E27FC236}">
                <a16:creationId xmlns:a16="http://schemas.microsoft.com/office/drawing/2014/main" id="{5382D21B-F6AA-478A-B15E-5255D9CEC8B9}"/>
              </a:ext>
            </a:extLst>
          </p:cNvPr>
          <p:cNvSpPr>
            <a:spLocks noGrp="1" noChangeArrowheads="1"/>
          </p:cNvSpPr>
          <p:nvPr>
            <p:ph type="sldNum" sz="quarter" idx="4"/>
          </p:nvPr>
        </p:nvSpPr>
        <p:spPr bwMode="auto">
          <a:xfrm>
            <a:off x="11239501" y="6557963"/>
            <a:ext cx="901700" cy="252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Black" panose="020B0A04020102020204" pitchFamily="34" charset="0"/>
              </a:defRPr>
            </a:lvl1pPr>
          </a:lstStyle>
          <a:p>
            <a:pPr>
              <a:defRPr/>
            </a:pPr>
            <a:fld id="{D0B48B88-6B78-4284-ADC0-7F45DE903C30}"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37" r:id="rId1"/>
    <p:sldLayoutId id="2147483818" r:id="rId2"/>
    <p:sldLayoutId id="2147483819" r:id="rId3"/>
    <p:sldLayoutId id="2147483820" r:id="rId4"/>
    <p:sldLayoutId id="2147483821" r:id="rId5"/>
    <p:sldLayoutId id="2147483838" r:id="rId6"/>
    <p:sldLayoutId id="2147483839" r:id="rId7"/>
    <p:sldLayoutId id="2147483822" r:id="rId8"/>
    <p:sldLayoutId id="2147483823" r:id="rId9"/>
    <p:sldLayoutId id="2147483824" r:id="rId10"/>
    <p:sldLayoutId id="2147483825" r:id="rId11"/>
  </p:sldLayoutIdLst>
  <p:hf hdr="0" ftr="0" dt="0"/>
  <p:txStyles>
    <p:titleStyle>
      <a:lvl1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mj-lt"/>
          <a:ea typeface="+mj-ea"/>
          <a:cs typeface="+mj-cs"/>
        </a:defRPr>
      </a:lvl1pPr>
      <a:lvl2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2pPr>
      <a:lvl3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3pPr>
      <a:lvl4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4pPr>
      <a:lvl5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5pPr>
      <a:lvl6pPr marL="4572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6pPr>
      <a:lvl7pPr marL="9144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7pPr>
      <a:lvl8pPr marL="13716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8pPr>
      <a:lvl9pPr marL="18288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9pPr>
    </p:titleStyle>
    <p:bodyStyle>
      <a:lvl1pPr marL="228600" indent="-228600" algn="l" rtl="0" eaLnBrk="0" fontAlgn="base" hangingPunct="0">
        <a:lnSpc>
          <a:spcPct val="90000"/>
        </a:lnSpc>
        <a:spcBef>
          <a:spcPct val="50000"/>
        </a:spcBef>
        <a:spcAft>
          <a:spcPct val="0"/>
        </a:spcAft>
        <a:buClr>
          <a:srgbClr val="C59307"/>
        </a:buClr>
        <a:buFont typeface="Wingdings" panose="05000000000000000000" pitchFamily="2" charset="2"/>
        <a:buChar char="Ø"/>
        <a:defRPr sz="2800" b="1">
          <a:solidFill>
            <a:schemeClr val="tx1"/>
          </a:solidFill>
          <a:effectLst>
            <a:outerShdw blurRad="38100" dist="38100" dir="2700000" algn="tl">
              <a:srgbClr val="C0C0C0"/>
            </a:outerShdw>
          </a:effectLst>
          <a:latin typeface="+mn-lt"/>
          <a:ea typeface="+mn-ea"/>
          <a:cs typeface="+mn-cs"/>
        </a:defRPr>
      </a:lvl1pPr>
      <a:lvl2pPr marL="571500" indent="-228600" algn="l" rtl="0" eaLnBrk="0" fontAlgn="base" hangingPunct="0">
        <a:lnSpc>
          <a:spcPct val="90000"/>
        </a:lnSpc>
        <a:spcBef>
          <a:spcPct val="50000"/>
        </a:spcBef>
        <a:spcAft>
          <a:spcPct val="0"/>
        </a:spcAft>
        <a:buClr>
          <a:srgbClr val="C59307"/>
        </a:buClr>
        <a:buFont typeface="Wingdings" panose="05000000000000000000" pitchFamily="2" charset="2"/>
        <a:buChar char="§"/>
        <a:defRPr sz="2300" b="1">
          <a:solidFill>
            <a:schemeClr val="tx1"/>
          </a:solidFill>
          <a:effectLst>
            <a:outerShdw blurRad="38100" dist="38100" dir="2700000" algn="tl">
              <a:srgbClr val="C0C0C0"/>
            </a:outerShdw>
          </a:effectLst>
          <a:latin typeface="+mn-lt"/>
        </a:defRPr>
      </a:lvl2pPr>
      <a:lvl3pPr marL="9144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sz="2000" b="1">
          <a:solidFill>
            <a:schemeClr val="tx1"/>
          </a:solidFill>
          <a:effectLst>
            <a:outerShdw blurRad="38100" dist="38100" dir="2700000" algn="tl">
              <a:srgbClr val="C0C0C0"/>
            </a:outerShdw>
          </a:effectLst>
          <a:latin typeface="+mn-lt"/>
        </a:defRPr>
      </a:lvl3pPr>
      <a:lvl4pPr marL="12573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b="1">
          <a:solidFill>
            <a:schemeClr val="tx1"/>
          </a:solidFill>
          <a:effectLst>
            <a:outerShdw blurRad="38100" dist="38100" dir="2700000" algn="tl">
              <a:srgbClr val="C0C0C0"/>
            </a:outerShdw>
          </a:effectLst>
          <a:latin typeface="+mn-lt"/>
        </a:defRPr>
      </a:lvl4pPr>
      <a:lvl5pPr marL="16002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effectLst>
            <a:outerShdw blurRad="38100" dist="38100" dir="2700000" algn="tl">
              <a:srgbClr val="C0C0C0"/>
            </a:outerShdw>
          </a:effectLst>
          <a:latin typeface="+mn-lt"/>
        </a:defRPr>
      </a:lvl5pPr>
      <a:lvl6pPr marL="20574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6pPr>
      <a:lvl7pPr marL="25146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7pPr>
      <a:lvl8pPr marL="29718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8pPr>
      <a:lvl9pPr marL="34290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764180D6-A995-4BF5-A472-79AF4D555DB3}"/>
              </a:ext>
            </a:extLst>
          </p:cNvPr>
          <p:cNvSpPr>
            <a:spLocks noGrp="1" noChangeArrowheads="1"/>
          </p:cNvSpPr>
          <p:nvPr>
            <p:ph type="title"/>
          </p:nvPr>
        </p:nvSpPr>
        <p:spPr bwMode="auto">
          <a:xfrm>
            <a:off x="1466852" y="298451"/>
            <a:ext cx="10458449" cy="6445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8676" name="Rectangle 4">
            <a:extLst>
              <a:ext uri="{FF2B5EF4-FFF2-40B4-BE49-F238E27FC236}">
                <a16:creationId xmlns:a16="http://schemas.microsoft.com/office/drawing/2014/main" id="{0D455B02-39DB-46D1-9E16-5279E35E87CE}"/>
              </a:ext>
            </a:extLst>
          </p:cNvPr>
          <p:cNvSpPr>
            <a:spLocks noGrp="1" noChangeArrowheads="1"/>
          </p:cNvSpPr>
          <p:nvPr>
            <p:ph type="sldNum" sz="quarter" idx="4"/>
          </p:nvPr>
        </p:nvSpPr>
        <p:spPr bwMode="auto">
          <a:xfrm>
            <a:off x="11239501" y="6557963"/>
            <a:ext cx="901700" cy="252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atin typeface="Arial Black" panose="020B0A04020102020204" pitchFamily="34" charset="0"/>
              </a:defRPr>
            </a:lvl1pPr>
          </a:lstStyle>
          <a:p>
            <a:pPr>
              <a:defRPr/>
            </a:pPr>
            <a:fld id="{B6011FE6-0212-4A45-8741-3697E8361B9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Lst>
  <p:hf hdr="0" ftr="0" dt="0"/>
  <p:txStyles>
    <p:titleStyle>
      <a:lvl1pPr algn="l"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mj-lt"/>
          <a:ea typeface="+mj-ea"/>
          <a:cs typeface="+mj-cs"/>
        </a:defRPr>
      </a:lvl1pPr>
      <a:lvl2pPr algn="l"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2pPr>
      <a:lvl3pPr algn="l"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3pPr>
      <a:lvl4pPr algn="l"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4pPr>
      <a:lvl5pPr algn="l"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5pPr>
      <a:lvl6pPr marL="4572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6pPr>
      <a:lvl7pPr marL="9144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7pPr>
      <a:lvl8pPr marL="13716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8pPr>
      <a:lvl9pPr marL="18288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9pPr>
    </p:titleStyle>
    <p:bodyStyle>
      <a:lvl1pPr marL="342900" indent="-342900" algn="l" rtl="0" eaLnBrk="0" fontAlgn="base" hangingPunct="0">
        <a:lnSpc>
          <a:spcPct val="90000"/>
        </a:lnSpc>
        <a:spcBef>
          <a:spcPct val="50000"/>
        </a:spcBef>
        <a:spcAft>
          <a:spcPct val="0"/>
        </a:spcAft>
        <a:buClr>
          <a:srgbClr val="C59307"/>
        </a:buClr>
        <a:buFont typeface="Wingdings" panose="05000000000000000000" pitchFamily="2" charset="2"/>
        <a:buChar char="§"/>
        <a:defRPr sz="2500" b="1">
          <a:solidFill>
            <a:schemeClr val="tx1"/>
          </a:solidFill>
          <a:effectLst>
            <a:outerShdw blurRad="38100" dist="38100" dir="2700000" algn="tl">
              <a:srgbClr val="C0C0C0"/>
            </a:outerShdw>
          </a:effectLst>
          <a:latin typeface="+mn-lt"/>
          <a:ea typeface="+mn-ea"/>
          <a:cs typeface="+mn-cs"/>
        </a:defRPr>
      </a:lvl1pPr>
      <a:lvl2pPr marL="742950" indent="-285750" algn="l" rtl="0" eaLnBrk="0" fontAlgn="base" hangingPunct="0">
        <a:lnSpc>
          <a:spcPct val="90000"/>
        </a:lnSpc>
        <a:spcBef>
          <a:spcPct val="50000"/>
        </a:spcBef>
        <a:spcAft>
          <a:spcPct val="0"/>
        </a:spcAft>
        <a:buClr>
          <a:srgbClr val="C59307"/>
        </a:buClr>
        <a:buChar char="•"/>
        <a:defRPr sz="2300" b="1">
          <a:solidFill>
            <a:schemeClr val="tx1"/>
          </a:solidFill>
          <a:effectLst>
            <a:outerShdw blurRad="38100" dist="38100" dir="2700000" algn="tl">
              <a:srgbClr val="C0C0C0"/>
            </a:outerShdw>
          </a:effectLst>
          <a:latin typeface="+mn-lt"/>
        </a:defRPr>
      </a:lvl2pPr>
      <a:lvl3pPr marL="1143000" indent="-228600" algn="l" rtl="0" eaLnBrk="0" fontAlgn="base" hangingPunct="0">
        <a:lnSpc>
          <a:spcPct val="90000"/>
        </a:lnSpc>
        <a:spcBef>
          <a:spcPct val="50000"/>
        </a:spcBef>
        <a:spcAft>
          <a:spcPct val="0"/>
        </a:spcAft>
        <a:buClr>
          <a:srgbClr val="C59307"/>
        </a:buClr>
        <a:buChar char="•"/>
        <a:defRPr sz="2100" b="1">
          <a:solidFill>
            <a:schemeClr val="tx1"/>
          </a:solidFill>
          <a:effectLst>
            <a:outerShdw blurRad="38100" dist="38100" dir="2700000" algn="tl">
              <a:srgbClr val="C0C0C0"/>
            </a:outerShdw>
          </a:effectLst>
          <a:latin typeface="+mn-lt"/>
        </a:defRPr>
      </a:lvl3pPr>
      <a:lvl4pPr marL="1600200" indent="-228600" algn="l" rtl="0" eaLnBrk="0" fontAlgn="base" hangingPunct="0">
        <a:lnSpc>
          <a:spcPct val="90000"/>
        </a:lnSpc>
        <a:spcBef>
          <a:spcPct val="50000"/>
        </a:spcBef>
        <a:spcAft>
          <a:spcPct val="0"/>
        </a:spcAft>
        <a:buClr>
          <a:srgbClr val="C59307"/>
        </a:buClr>
        <a:buChar char="–"/>
        <a:defRPr sz="1900" b="1">
          <a:solidFill>
            <a:schemeClr val="tx1"/>
          </a:solidFill>
          <a:effectLst>
            <a:outerShdw blurRad="38100" dist="38100" dir="2700000" algn="tl">
              <a:srgbClr val="C0C0C0"/>
            </a:outerShdw>
          </a:effectLst>
          <a:latin typeface="+mn-lt"/>
        </a:defRPr>
      </a:lvl4pPr>
      <a:lvl5pPr marL="2057400" indent="-228600" algn="l" rtl="0" eaLnBrk="0" fontAlgn="base" hangingPunct="0">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5pPr>
      <a:lvl6pPr marL="25146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6pPr>
      <a:lvl7pPr marL="29718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7pPr>
      <a:lvl8pPr marL="34290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8pPr>
      <a:lvl9pPr marL="38862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20.jp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6.jpg"/></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0.jpg"/></Relationships>
</file>

<file path=ppt/slides/_rels/slide2.xml.rels><?xml version="1.0" encoding="UTF-8" standalone="yes"?>
<Relationships xmlns="http://schemas.openxmlformats.org/package/2006/relationships"><Relationship Id="rId3" Type="http://schemas.openxmlformats.org/officeDocument/2006/relationships/hyperlink" Target="https://www.sfwmd.gov/documents-by-tag/dparesults" TargetMode="External"/><Relationship Id="rId2" Type="http://schemas.openxmlformats.org/officeDocument/2006/relationships/hyperlink" Target="https://www.sfwmd.gov/sites/default/files/documents/CPA_PORExt_Overview.pdf" TargetMode="External"/><Relationship Id="rId1" Type="http://schemas.openxmlformats.org/officeDocument/2006/relationships/slideLayout" Target="../slideLayouts/slideLayout2.xml"/><Relationship Id="rId4" Type="http://schemas.openxmlformats.org/officeDocument/2006/relationships/image" Target="../media/image6.tiff"/></Relationships>
</file>

<file path=ppt/slides/_rels/slide2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32.jpg"/></Relationships>
</file>

<file path=ppt/slides/_rels/slide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pc.ncep.noaa.gov/products/forecast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sfwmd.gov/sites/default/files/documents/PrefSce_Overview_0.pdf" TargetMode="External"/><Relationship Id="rId4" Type="http://schemas.openxmlformats.org/officeDocument/2006/relationships/hyperlink" Target="https://www.cpc.ncep.noaa.gov/products/analysis_monitoring/enso/roni/strength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a:extLst>
              <a:ext uri="{FF2B5EF4-FFF2-40B4-BE49-F238E27FC236}">
                <a16:creationId xmlns:a16="http://schemas.microsoft.com/office/drawing/2014/main" id="{D338FA20-3B9C-404D-99F0-A13CC4F240A1}"/>
              </a:ext>
            </a:extLst>
          </p:cNvPr>
          <p:cNvSpPr>
            <a:spLocks noGrp="1" noChangeArrowheads="1"/>
          </p:cNvSpPr>
          <p:nvPr>
            <p:ph type="ctrTitle"/>
          </p:nvPr>
        </p:nvSpPr>
        <p:spPr/>
        <p:txBody>
          <a:bodyPr/>
          <a:lstStyle/>
          <a:p>
            <a:pPr eaLnBrk="1" hangingPunct="1"/>
            <a:r>
              <a:rPr lang="en-US" sz="2500" dirty="0"/>
              <a:t>July 15, 2026: Conditional Position Analysis (CPA) Implementation – LOSOM </a:t>
            </a:r>
            <a:endParaRPr lang="en-US" altLang="en-US" sz="2500" dirty="0"/>
          </a:p>
        </p:txBody>
      </p:sp>
      <p:sp>
        <p:nvSpPr>
          <p:cNvPr id="8195" name="Rectangle 5">
            <a:extLst>
              <a:ext uri="{FF2B5EF4-FFF2-40B4-BE49-F238E27FC236}">
                <a16:creationId xmlns:a16="http://schemas.microsoft.com/office/drawing/2014/main" id="{A0E984E9-7D06-4FD8-AC98-684E5D2A2EEB}"/>
              </a:ext>
            </a:extLst>
          </p:cNvPr>
          <p:cNvSpPr>
            <a:spLocks noGrp="1" noChangeArrowheads="1"/>
          </p:cNvSpPr>
          <p:nvPr>
            <p:ph type="subTitle" idx="1"/>
          </p:nvPr>
        </p:nvSpPr>
        <p:spPr/>
        <p:txBody>
          <a:bodyPr anchor="b"/>
          <a:lstStyle/>
          <a:p>
            <a:pPr algn="r">
              <a:spcAft>
                <a:spcPts val="600"/>
              </a:spcAft>
            </a:pPr>
            <a:r>
              <a:rPr lang="en-US" sz="1400" dirty="0"/>
              <a:t>Water Resources &amp; Systems Modeling Bureau, Systems Modeling Unit</a:t>
            </a:r>
          </a:p>
          <a:p>
            <a:pPr algn="r"/>
            <a:r>
              <a:rPr lang="en-US" sz="1400" dirty="0"/>
              <a:t>SFWMD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86F6A1-7F58-5FA3-BE23-8C4490B4818D}"/>
              </a:ext>
            </a:extLst>
          </p:cNvPr>
          <p:cNvPicPr preferRelativeResize="0">
            <a:picLocks/>
          </p:cNvPicPr>
          <p:nvPr/>
        </p:nvPicPr>
        <p:blipFill>
          <a:blip r:embed="rId2">
            <a:extLst>
              <a:ext uri="{28A0092B-C50C-407E-A947-70E740481C1C}">
                <a14:useLocalDpi xmlns:a14="http://schemas.microsoft.com/office/drawing/2010/main" val="0"/>
              </a:ext>
            </a:extLst>
          </a:blip>
          <a:srcRect l="5493" b="9333"/>
          <a:stretch>
            <a:fillRect/>
          </a:stretch>
        </p:blipFill>
        <p:spPr>
          <a:xfrm>
            <a:off x="6096000" y="1645877"/>
            <a:ext cx="5971032" cy="4297680"/>
          </a:xfrm>
          <a:prstGeom prst="rect">
            <a:avLst/>
          </a:prstGeom>
        </p:spPr>
      </p:pic>
      <p:pic>
        <p:nvPicPr>
          <p:cNvPr id="6" name="Picture 5">
            <a:extLst>
              <a:ext uri="{FF2B5EF4-FFF2-40B4-BE49-F238E27FC236}">
                <a16:creationId xmlns:a16="http://schemas.microsoft.com/office/drawing/2014/main" id="{E8E8E46A-3D0A-8601-612B-89DB721E7580}"/>
              </a:ext>
            </a:extLst>
          </p:cNvPr>
          <p:cNvPicPr preferRelativeResize="0">
            <a:picLocks/>
          </p:cNvPicPr>
          <p:nvPr/>
        </p:nvPicPr>
        <p:blipFill>
          <a:blip r:embed="rId3">
            <a:extLst>
              <a:ext uri="{28A0092B-C50C-407E-A947-70E740481C1C}">
                <a14:useLocalDpi xmlns:a14="http://schemas.microsoft.com/office/drawing/2010/main" val="0"/>
              </a:ext>
            </a:extLst>
          </a:blip>
          <a:srcRect l="5493" b="9037"/>
          <a:stretch>
            <a:fillRect/>
          </a:stretch>
        </p:blipFill>
        <p:spPr>
          <a:xfrm>
            <a:off x="87719" y="1639896"/>
            <a:ext cx="5971032" cy="4297680"/>
          </a:xfrm>
          <a:prstGeom prst="rect">
            <a:avLst/>
          </a:prstGeom>
        </p:spPr>
      </p:pic>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725642" y="424503"/>
            <a:ext cx="7651749" cy="531888"/>
          </a:xfrm>
        </p:spPr>
        <p:txBody>
          <a:bodyPr/>
          <a:lstStyle/>
          <a:p>
            <a:r>
              <a:rPr lang="en-US" dirty="0"/>
              <a:t>July 15, 2026 CPA: WCA-1 Site-8C</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10</a:t>
            </a:fld>
            <a:endParaRPr lang="en-US" altLang="en-US"/>
          </a:p>
        </p:txBody>
      </p:sp>
      <p:sp>
        <p:nvSpPr>
          <p:cNvPr id="10" name="TextBox 9">
            <a:extLst>
              <a:ext uri="{FF2B5EF4-FFF2-40B4-BE49-F238E27FC236}">
                <a16:creationId xmlns:a16="http://schemas.microsoft.com/office/drawing/2014/main" id="{2DCBBC74-69FB-C96F-DC07-01DE2FD3DAA2}"/>
              </a:ext>
            </a:extLst>
          </p:cNvPr>
          <p:cNvSpPr txBox="1"/>
          <p:nvPr/>
        </p:nvSpPr>
        <p:spPr>
          <a:xfrm>
            <a:off x="1923264" y="1235015"/>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BE64E6C9-E572-DA56-C8EE-59C456C69910}"/>
              </a:ext>
            </a:extLst>
          </p:cNvPr>
          <p:cNvSpPr txBox="1"/>
          <p:nvPr/>
        </p:nvSpPr>
        <p:spPr>
          <a:xfrm>
            <a:off x="8073003" y="1235015"/>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02FFB0F2-BD0C-F95B-CD70-7F29DACCD38A}"/>
              </a:ext>
            </a:extLst>
          </p:cNvPr>
          <p:cNvSpPr txBox="1"/>
          <p:nvPr/>
        </p:nvSpPr>
        <p:spPr>
          <a:xfrm>
            <a:off x="1543159" y="6356104"/>
            <a:ext cx="886028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(1.5 ft for WCA-1).</a:t>
            </a:r>
          </a:p>
        </p:txBody>
      </p:sp>
      <p:sp>
        <p:nvSpPr>
          <p:cNvPr id="13" name="TextBox 12">
            <a:extLst>
              <a:ext uri="{FF2B5EF4-FFF2-40B4-BE49-F238E27FC236}">
                <a16:creationId xmlns:a16="http://schemas.microsoft.com/office/drawing/2014/main" id="{07CB1C8E-9DD6-0EF4-83B8-607BCEC5C7D0}"/>
              </a:ext>
            </a:extLst>
          </p:cNvPr>
          <p:cNvSpPr txBox="1"/>
          <p:nvPr/>
        </p:nvSpPr>
        <p:spPr>
          <a:xfrm>
            <a:off x="2088643" y="1603346"/>
            <a:ext cx="1760434" cy="307777"/>
          </a:xfrm>
          <a:prstGeom prst="rect">
            <a:avLst/>
          </a:prstGeom>
          <a:solidFill>
            <a:schemeClr val="bg1"/>
          </a:solidFill>
        </p:spPr>
        <p:txBody>
          <a:bodyPr wrap="square" rtlCol="0">
            <a:spAutoFit/>
          </a:bodyPr>
          <a:lstStyle/>
          <a:p>
            <a:pPr algn="ctr"/>
            <a:r>
              <a:rPr lang="en-US" sz="1400" b="1" dirty="0"/>
              <a:t>WCA-1 Site-8C</a:t>
            </a:r>
          </a:p>
        </p:txBody>
      </p:sp>
      <p:sp>
        <p:nvSpPr>
          <p:cNvPr id="14" name="TextBox 13">
            <a:extLst>
              <a:ext uri="{FF2B5EF4-FFF2-40B4-BE49-F238E27FC236}">
                <a16:creationId xmlns:a16="http://schemas.microsoft.com/office/drawing/2014/main" id="{BF421B98-D811-A8D9-1AD4-0BEB324CB9A8}"/>
              </a:ext>
            </a:extLst>
          </p:cNvPr>
          <p:cNvSpPr txBox="1"/>
          <p:nvPr/>
        </p:nvSpPr>
        <p:spPr>
          <a:xfrm>
            <a:off x="8289183" y="1633123"/>
            <a:ext cx="1760434" cy="307777"/>
          </a:xfrm>
          <a:prstGeom prst="rect">
            <a:avLst/>
          </a:prstGeom>
          <a:solidFill>
            <a:schemeClr val="bg1"/>
          </a:solidFill>
        </p:spPr>
        <p:txBody>
          <a:bodyPr wrap="square" rtlCol="0">
            <a:spAutoFit/>
          </a:bodyPr>
          <a:lstStyle/>
          <a:p>
            <a:pPr algn="ctr"/>
            <a:r>
              <a:rPr lang="en-US" sz="1400" b="1" dirty="0"/>
              <a:t>WCA-1 Site-8C</a:t>
            </a:r>
          </a:p>
        </p:txBody>
      </p:sp>
    </p:spTree>
    <p:extLst>
      <p:ext uri="{BB962C8B-B14F-4D97-AF65-F5344CB8AC3E}">
        <p14:creationId xmlns:p14="http://schemas.microsoft.com/office/powerpoint/2010/main" val="4157749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F251C6D-B00D-7EF6-50D4-8AFDAFC039FA}"/>
              </a:ext>
            </a:extLst>
          </p:cNvPr>
          <p:cNvPicPr preferRelativeResize="0">
            <a:picLocks/>
          </p:cNvPicPr>
          <p:nvPr/>
        </p:nvPicPr>
        <p:blipFill>
          <a:blip r:embed="rId2">
            <a:extLst>
              <a:ext uri="{28A0092B-C50C-407E-A947-70E740481C1C}">
                <a14:useLocalDpi xmlns:a14="http://schemas.microsoft.com/office/drawing/2010/main" val="0"/>
              </a:ext>
            </a:extLst>
          </a:blip>
          <a:srcRect l="5464" b="9333"/>
          <a:stretch>
            <a:fillRect/>
          </a:stretch>
        </p:blipFill>
        <p:spPr>
          <a:xfrm>
            <a:off x="6096000" y="1588837"/>
            <a:ext cx="5980176" cy="4297680"/>
          </a:xfrm>
          <a:prstGeom prst="rect">
            <a:avLst/>
          </a:prstGeom>
        </p:spPr>
      </p:pic>
      <p:pic>
        <p:nvPicPr>
          <p:cNvPr id="8" name="Picture 7">
            <a:extLst>
              <a:ext uri="{FF2B5EF4-FFF2-40B4-BE49-F238E27FC236}">
                <a16:creationId xmlns:a16="http://schemas.microsoft.com/office/drawing/2014/main" id="{EFE9BB99-167A-5AF3-4374-3E5072524F29}"/>
              </a:ext>
            </a:extLst>
          </p:cNvPr>
          <p:cNvPicPr preferRelativeResize="0">
            <a:picLocks/>
          </p:cNvPicPr>
          <p:nvPr/>
        </p:nvPicPr>
        <p:blipFill>
          <a:blip r:embed="rId3">
            <a:extLst>
              <a:ext uri="{28A0092B-C50C-407E-A947-70E740481C1C}">
                <a14:useLocalDpi xmlns:a14="http://schemas.microsoft.com/office/drawing/2010/main" val="0"/>
              </a:ext>
            </a:extLst>
          </a:blip>
          <a:srcRect l="5539" b="9530"/>
          <a:stretch>
            <a:fillRect/>
          </a:stretch>
        </p:blipFill>
        <p:spPr>
          <a:xfrm>
            <a:off x="50799" y="1588837"/>
            <a:ext cx="5980176" cy="4297680"/>
          </a:xfrm>
          <a:prstGeom prst="rect">
            <a:avLst/>
          </a:prstGeom>
        </p:spPr>
      </p:pic>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717017" y="405815"/>
            <a:ext cx="7651749" cy="538311"/>
          </a:xfrm>
        </p:spPr>
        <p:txBody>
          <a:bodyPr/>
          <a:lstStyle/>
          <a:p>
            <a:r>
              <a:rPr lang="en-US" dirty="0"/>
              <a:t>July 15, 2026 CPA: WCA-2A Site-17</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11</a:t>
            </a:fld>
            <a:endParaRPr lang="en-US" altLang="en-US"/>
          </a:p>
        </p:txBody>
      </p:sp>
      <p:sp>
        <p:nvSpPr>
          <p:cNvPr id="10" name="TextBox 9">
            <a:extLst>
              <a:ext uri="{FF2B5EF4-FFF2-40B4-BE49-F238E27FC236}">
                <a16:creationId xmlns:a16="http://schemas.microsoft.com/office/drawing/2014/main" id="{2DCBBC74-69FB-C96F-DC07-01DE2FD3DAA2}"/>
              </a:ext>
            </a:extLst>
          </p:cNvPr>
          <p:cNvSpPr txBox="1"/>
          <p:nvPr/>
        </p:nvSpPr>
        <p:spPr>
          <a:xfrm>
            <a:off x="1799434" y="1173574"/>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BE64E6C9-E572-DA56-C8EE-59C456C69910}"/>
              </a:ext>
            </a:extLst>
          </p:cNvPr>
          <p:cNvSpPr txBox="1"/>
          <p:nvPr/>
        </p:nvSpPr>
        <p:spPr>
          <a:xfrm>
            <a:off x="8145062" y="1173574"/>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9080CE3B-242B-A61E-AE25-CCC1C1B3C1E9}"/>
              </a:ext>
            </a:extLst>
          </p:cNvPr>
          <p:cNvSpPr txBox="1"/>
          <p:nvPr/>
        </p:nvSpPr>
        <p:spPr>
          <a:xfrm>
            <a:off x="1627037" y="6334899"/>
            <a:ext cx="8937926"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(1.5 ft for WCA-2A).</a:t>
            </a:r>
          </a:p>
        </p:txBody>
      </p:sp>
      <p:sp>
        <p:nvSpPr>
          <p:cNvPr id="5" name="TextBox 4">
            <a:extLst>
              <a:ext uri="{FF2B5EF4-FFF2-40B4-BE49-F238E27FC236}">
                <a16:creationId xmlns:a16="http://schemas.microsoft.com/office/drawing/2014/main" id="{2396B6ED-787D-F30C-A0FE-8FE6DADE202C}"/>
              </a:ext>
            </a:extLst>
          </p:cNvPr>
          <p:cNvSpPr txBox="1"/>
          <p:nvPr/>
        </p:nvSpPr>
        <p:spPr>
          <a:xfrm>
            <a:off x="2156699" y="1588837"/>
            <a:ext cx="1760434" cy="307777"/>
          </a:xfrm>
          <a:prstGeom prst="rect">
            <a:avLst/>
          </a:prstGeom>
          <a:solidFill>
            <a:schemeClr val="bg1"/>
          </a:solidFill>
        </p:spPr>
        <p:txBody>
          <a:bodyPr wrap="square" rtlCol="0">
            <a:spAutoFit/>
          </a:bodyPr>
          <a:lstStyle/>
          <a:p>
            <a:r>
              <a:rPr lang="en-US" sz="1400" b="1" dirty="0"/>
              <a:t>WCA-2A Site-17</a:t>
            </a:r>
          </a:p>
        </p:txBody>
      </p:sp>
      <p:sp>
        <p:nvSpPr>
          <p:cNvPr id="7" name="TextBox 6">
            <a:extLst>
              <a:ext uri="{FF2B5EF4-FFF2-40B4-BE49-F238E27FC236}">
                <a16:creationId xmlns:a16="http://schemas.microsoft.com/office/drawing/2014/main" id="{9557DB95-B209-AD65-B8AB-EC0BDB0FE701}"/>
              </a:ext>
            </a:extLst>
          </p:cNvPr>
          <p:cNvSpPr txBox="1"/>
          <p:nvPr/>
        </p:nvSpPr>
        <p:spPr>
          <a:xfrm>
            <a:off x="8523235" y="1588837"/>
            <a:ext cx="1760434" cy="307777"/>
          </a:xfrm>
          <a:prstGeom prst="rect">
            <a:avLst/>
          </a:prstGeom>
          <a:solidFill>
            <a:schemeClr val="bg1"/>
          </a:solidFill>
        </p:spPr>
        <p:txBody>
          <a:bodyPr wrap="square" rtlCol="0">
            <a:spAutoFit/>
          </a:bodyPr>
          <a:lstStyle/>
          <a:p>
            <a:r>
              <a:rPr lang="en-US" sz="1400" b="1" dirty="0"/>
              <a:t>WCA-2A Site-17</a:t>
            </a:r>
          </a:p>
        </p:txBody>
      </p:sp>
    </p:spTree>
    <p:extLst>
      <p:ext uri="{BB962C8B-B14F-4D97-AF65-F5344CB8AC3E}">
        <p14:creationId xmlns:p14="http://schemas.microsoft.com/office/powerpoint/2010/main" val="1015668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8E759E51-1A06-A662-5D43-97175D9C2D5A}"/>
              </a:ext>
            </a:extLst>
          </p:cNvPr>
          <p:cNvPicPr preferRelativeResize="0">
            <a:picLocks/>
          </p:cNvPicPr>
          <p:nvPr/>
        </p:nvPicPr>
        <p:blipFill>
          <a:blip r:embed="rId3">
            <a:extLst>
              <a:ext uri="{28A0092B-C50C-407E-A947-70E740481C1C}">
                <a14:useLocalDpi xmlns:a14="http://schemas.microsoft.com/office/drawing/2010/main" val="0"/>
              </a:ext>
            </a:extLst>
          </a:blip>
          <a:srcRect l="5493" b="9530"/>
          <a:stretch>
            <a:fillRect/>
          </a:stretch>
        </p:blipFill>
        <p:spPr>
          <a:xfrm>
            <a:off x="5988465" y="1579202"/>
            <a:ext cx="5961888" cy="4297680"/>
          </a:xfrm>
          <a:prstGeom prst="rect">
            <a:avLst/>
          </a:prstGeom>
        </p:spPr>
      </p:pic>
      <p:pic>
        <p:nvPicPr>
          <p:cNvPr id="8" name="Picture 7">
            <a:extLst>
              <a:ext uri="{FF2B5EF4-FFF2-40B4-BE49-F238E27FC236}">
                <a16:creationId xmlns:a16="http://schemas.microsoft.com/office/drawing/2014/main" id="{9468AC04-2051-49A3-8E18-5F46E27BEB1C}"/>
              </a:ext>
            </a:extLst>
          </p:cNvPr>
          <p:cNvPicPr preferRelativeResize="0">
            <a:picLocks/>
          </p:cNvPicPr>
          <p:nvPr/>
        </p:nvPicPr>
        <p:blipFill>
          <a:blip r:embed="rId4">
            <a:extLst>
              <a:ext uri="{28A0092B-C50C-407E-A947-70E740481C1C}">
                <a14:useLocalDpi xmlns:a14="http://schemas.microsoft.com/office/drawing/2010/main" val="0"/>
              </a:ext>
            </a:extLst>
          </a:blip>
          <a:srcRect l="5493" b="9827"/>
          <a:stretch>
            <a:fillRect/>
          </a:stretch>
        </p:blipFill>
        <p:spPr>
          <a:xfrm>
            <a:off x="1308" y="1570600"/>
            <a:ext cx="5961888" cy="4297680"/>
          </a:xfrm>
          <a:prstGeom prst="rect">
            <a:avLst/>
          </a:prstGeom>
        </p:spPr>
      </p:pic>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860085" y="456066"/>
            <a:ext cx="7651749" cy="461665"/>
          </a:xfrm>
        </p:spPr>
        <p:txBody>
          <a:bodyPr/>
          <a:lstStyle/>
          <a:p>
            <a:r>
              <a:rPr lang="en-US" dirty="0"/>
              <a:t>July 15, 2026 CPA: WCA-2A S-11B_H</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12</a:t>
            </a:fld>
            <a:endParaRPr lang="en-US" altLang="en-US"/>
          </a:p>
        </p:txBody>
      </p:sp>
      <p:sp>
        <p:nvSpPr>
          <p:cNvPr id="10" name="TextBox 9">
            <a:extLst>
              <a:ext uri="{FF2B5EF4-FFF2-40B4-BE49-F238E27FC236}">
                <a16:creationId xmlns:a16="http://schemas.microsoft.com/office/drawing/2014/main" id="{2DCBBC74-69FB-C96F-DC07-01DE2FD3DAA2}"/>
              </a:ext>
            </a:extLst>
          </p:cNvPr>
          <p:cNvSpPr txBox="1"/>
          <p:nvPr/>
        </p:nvSpPr>
        <p:spPr>
          <a:xfrm>
            <a:off x="1825581" y="1244586"/>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BE64E6C9-E572-DA56-C8EE-59C456C69910}"/>
              </a:ext>
            </a:extLst>
          </p:cNvPr>
          <p:cNvSpPr txBox="1"/>
          <p:nvPr/>
        </p:nvSpPr>
        <p:spPr>
          <a:xfrm>
            <a:off x="8073003" y="1244746"/>
            <a:ext cx="2091193" cy="338554"/>
          </a:xfrm>
          <a:prstGeom prst="rect">
            <a:avLst/>
          </a:prstGeom>
          <a:noFill/>
        </p:spPr>
        <p:txBody>
          <a:bodyPr wrap="square" rtlCol="0">
            <a:spAutoFit/>
          </a:bodyPr>
          <a:lstStyle/>
          <a:p>
            <a:pPr algn="ctr"/>
            <a:r>
              <a:rPr lang="en-US" sz="1600" b="1" dirty="0"/>
              <a:t>PrefSce</a:t>
            </a:r>
          </a:p>
        </p:txBody>
      </p:sp>
      <p:sp>
        <p:nvSpPr>
          <p:cNvPr id="12" name="TextBox 11">
            <a:extLst>
              <a:ext uri="{FF2B5EF4-FFF2-40B4-BE49-F238E27FC236}">
                <a16:creationId xmlns:a16="http://schemas.microsoft.com/office/drawing/2014/main" id="{CB807F12-1439-D61D-4C06-88340CA0565C}"/>
              </a:ext>
            </a:extLst>
          </p:cNvPr>
          <p:cNvSpPr txBox="1"/>
          <p:nvPr/>
        </p:nvSpPr>
        <p:spPr>
          <a:xfrm>
            <a:off x="2393343" y="1516904"/>
            <a:ext cx="1098794" cy="307777"/>
          </a:xfrm>
          <a:prstGeom prst="rect">
            <a:avLst/>
          </a:prstGeom>
          <a:solidFill>
            <a:schemeClr val="bg1"/>
          </a:solidFill>
        </p:spPr>
        <p:txBody>
          <a:bodyPr wrap="square" rtlCol="0">
            <a:spAutoFit/>
          </a:bodyPr>
          <a:lstStyle/>
          <a:p>
            <a:r>
              <a:rPr lang="en-US" sz="1400" b="1" dirty="0"/>
              <a:t>WCA2Avg</a:t>
            </a:r>
          </a:p>
        </p:txBody>
      </p:sp>
      <p:sp>
        <p:nvSpPr>
          <p:cNvPr id="13" name="TextBox 12">
            <a:extLst>
              <a:ext uri="{FF2B5EF4-FFF2-40B4-BE49-F238E27FC236}">
                <a16:creationId xmlns:a16="http://schemas.microsoft.com/office/drawing/2014/main" id="{7B173912-E32D-3275-A10F-BA818251C283}"/>
              </a:ext>
            </a:extLst>
          </p:cNvPr>
          <p:cNvSpPr txBox="1"/>
          <p:nvPr/>
        </p:nvSpPr>
        <p:spPr>
          <a:xfrm>
            <a:off x="8699863" y="1516904"/>
            <a:ext cx="1098794" cy="307777"/>
          </a:xfrm>
          <a:prstGeom prst="rect">
            <a:avLst/>
          </a:prstGeom>
          <a:solidFill>
            <a:schemeClr val="bg1"/>
          </a:solidFill>
        </p:spPr>
        <p:txBody>
          <a:bodyPr wrap="square" rtlCol="0">
            <a:spAutoFit/>
          </a:bodyPr>
          <a:lstStyle/>
          <a:p>
            <a:r>
              <a:rPr lang="en-US" sz="1400" b="1" dirty="0"/>
              <a:t>WCA2Avg</a:t>
            </a:r>
          </a:p>
        </p:txBody>
      </p:sp>
      <p:sp>
        <p:nvSpPr>
          <p:cNvPr id="4" name="TextBox 3">
            <a:extLst>
              <a:ext uri="{FF2B5EF4-FFF2-40B4-BE49-F238E27FC236}">
                <a16:creationId xmlns:a16="http://schemas.microsoft.com/office/drawing/2014/main" id="{9080CE3B-242B-A61E-AE25-CCC1C1B3C1E9}"/>
              </a:ext>
            </a:extLst>
          </p:cNvPr>
          <p:cNvSpPr txBox="1"/>
          <p:nvPr/>
        </p:nvSpPr>
        <p:spPr>
          <a:xfrm>
            <a:off x="1636541" y="6348710"/>
            <a:ext cx="898105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(1.5 ft for WCA-2A).</a:t>
            </a:r>
          </a:p>
        </p:txBody>
      </p:sp>
      <p:sp>
        <p:nvSpPr>
          <p:cNvPr id="5" name="TextBox 4">
            <a:extLst>
              <a:ext uri="{FF2B5EF4-FFF2-40B4-BE49-F238E27FC236}">
                <a16:creationId xmlns:a16="http://schemas.microsoft.com/office/drawing/2014/main" id="{F4AAF7F1-034D-B1DA-D8AC-A57F0A9F3785}"/>
              </a:ext>
            </a:extLst>
          </p:cNvPr>
          <p:cNvSpPr txBox="1"/>
          <p:nvPr/>
        </p:nvSpPr>
        <p:spPr>
          <a:xfrm>
            <a:off x="2059453" y="1598502"/>
            <a:ext cx="1760434" cy="307777"/>
          </a:xfrm>
          <a:prstGeom prst="rect">
            <a:avLst/>
          </a:prstGeom>
          <a:solidFill>
            <a:schemeClr val="bg1"/>
          </a:solidFill>
        </p:spPr>
        <p:txBody>
          <a:bodyPr wrap="square" rtlCol="0">
            <a:spAutoFit/>
          </a:bodyPr>
          <a:lstStyle/>
          <a:p>
            <a:r>
              <a:rPr lang="en-US" sz="1400" b="1" dirty="0"/>
              <a:t>WCA-2A S-11B_H</a:t>
            </a:r>
          </a:p>
        </p:txBody>
      </p:sp>
      <p:sp>
        <p:nvSpPr>
          <p:cNvPr id="7" name="TextBox 6">
            <a:extLst>
              <a:ext uri="{FF2B5EF4-FFF2-40B4-BE49-F238E27FC236}">
                <a16:creationId xmlns:a16="http://schemas.microsoft.com/office/drawing/2014/main" id="{6094D670-012C-8128-07FD-0FE9FCBA8078}"/>
              </a:ext>
            </a:extLst>
          </p:cNvPr>
          <p:cNvSpPr txBox="1"/>
          <p:nvPr/>
        </p:nvSpPr>
        <p:spPr>
          <a:xfrm>
            <a:off x="8372115" y="1602578"/>
            <a:ext cx="1760434" cy="307777"/>
          </a:xfrm>
          <a:prstGeom prst="rect">
            <a:avLst/>
          </a:prstGeom>
          <a:solidFill>
            <a:schemeClr val="bg1"/>
          </a:solidFill>
        </p:spPr>
        <p:txBody>
          <a:bodyPr wrap="square" rtlCol="0">
            <a:spAutoFit/>
          </a:bodyPr>
          <a:lstStyle/>
          <a:p>
            <a:r>
              <a:rPr lang="en-US" sz="1400" b="1" dirty="0"/>
              <a:t>WCA-2A S-11B_H</a:t>
            </a:r>
          </a:p>
        </p:txBody>
      </p:sp>
    </p:spTree>
    <p:extLst>
      <p:ext uri="{BB962C8B-B14F-4D97-AF65-F5344CB8AC3E}">
        <p14:creationId xmlns:p14="http://schemas.microsoft.com/office/powerpoint/2010/main" val="812413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49E9DF0-297C-0B1A-05E2-C74E84397519}"/>
              </a:ext>
            </a:extLst>
          </p:cNvPr>
          <p:cNvPicPr preferRelativeResize="0">
            <a:picLocks/>
          </p:cNvPicPr>
          <p:nvPr/>
        </p:nvPicPr>
        <p:blipFill>
          <a:blip r:embed="rId2">
            <a:extLst>
              <a:ext uri="{28A0092B-C50C-407E-A947-70E740481C1C}">
                <a14:useLocalDpi xmlns:a14="http://schemas.microsoft.com/office/drawing/2010/main" val="0"/>
              </a:ext>
            </a:extLst>
          </a:blip>
          <a:srcRect l="5439" b="9530"/>
          <a:stretch>
            <a:fillRect/>
          </a:stretch>
        </p:blipFill>
        <p:spPr>
          <a:xfrm>
            <a:off x="6096000" y="1641717"/>
            <a:ext cx="5980176" cy="4297680"/>
          </a:xfrm>
          <a:prstGeom prst="rect">
            <a:avLst/>
          </a:prstGeom>
        </p:spPr>
      </p:pic>
      <p:pic>
        <p:nvPicPr>
          <p:cNvPr id="9" name="Picture 8">
            <a:extLst>
              <a:ext uri="{FF2B5EF4-FFF2-40B4-BE49-F238E27FC236}">
                <a16:creationId xmlns:a16="http://schemas.microsoft.com/office/drawing/2014/main" id="{1849D94F-6F92-8CFA-BE8E-E2FE6031DED3}"/>
              </a:ext>
            </a:extLst>
          </p:cNvPr>
          <p:cNvPicPr preferRelativeResize="0">
            <a:picLocks/>
          </p:cNvPicPr>
          <p:nvPr/>
        </p:nvPicPr>
        <p:blipFill>
          <a:blip r:embed="rId3">
            <a:extLst>
              <a:ext uri="{28A0092B-C50C-407E-A947-70E740481C1C}">
                <a14:useLocalDpi xmlns:a14="http://schemas.microsoft.com/office/drawing/2010/main" val="0"/>
              </a:ext>
            </a:extLst>
          </a:blip>
          <a:srcRect l="4872" b="8839"/>
          <a:stretch>
            <a:fillRect/>
          </a:stretch>
        </p:blipFill>
        <p:spPr>
          <a:xfrm>
            <a:off x="115824" y="1649019"/>
            <a:ext cx="5980176" cy="4297680"/>
          </a:xfrm>
          <a:prstGeom prst="rect">
            <a:avLst/>
          </a:prstGeom>
        </p:spPr>
      </p:pic>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855040" y="454734"/>
            <a:ext cx="7651749" cy="461665"/>
          </a:xfrm>
        </p:spPr>
        <p:txBody>
          <a:bodyPr/>
          <a:lstStyle/>
          <a:p>
            <a:r>
              <a:rPr lang="en-US" dirty="0"/>
              <a:t>July 15, 2026 CPA: WCA-3A 3-Gage Avg.</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13</a:t>
            </a:fld>
            <a:endParaRPr lang="en-US" altLang="en-US"/>
          </a:p>
        </p:txBody>
      </p:sp>
      <p:sp>
        <p:nvSpPr>
          <p:cNvPr id="10" name="TextBox 9">
            <a:extLst>
              <a:ext uri="{FF2B5EF4-FFF2-40B4-BE49-F238E27FC236}">
                <a16:creationId xmlns:a16="http://schemas.microsoft.com/office/drawing/2014/main" id="{2DCBBC74-69FB-C96F-DC07-01DE2FD3DAA2}"/>
              </a:ext>
            </a:extLst>
          </p:cNvPr>
          <p:cNvSpPr txBox="1"/>
          <p:nvPr/>
        </p:nvSpPr>
        <p:spPr>
          <a:xfrm>
            <a:off x="1918908" y="1245247"/>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BE64E6C9-E572-DA56-C8EE-59C456C69910}"/>
              </a:ext>
            </a:extLst>
          </p:cNvPr>
          <p:cNvSpPr txBox="1"/>
          <p:nvPr/>
        </p:nvSpPr>
        <p:spPr>
          <a:xfrm>
            <a:off x="8012042" y="1245247"/>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BC76622E-E7B6-3117-0FAF-03F5B3B3412E}"/>
              </a:ext>
            </a:extLst>
          </p:cNvPr>
          <p:cNvSpPr txBox="1"/>
          <p:nvPr/>
        </p:nvSpPr>
        <p:spPr>
          <a:xfrm>
            <a:off x="1855040" y="6327130"/>
            <a:ext cx="849380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(1.5 ft for WCA-3A).</a:t>
            </a:r>
          </a:p>
        </p:txBody>
      </p:sp>
      <p:sp>
        <p:nvSpPr>
          <p:cNvPr id="5" name="TextBox 4">
            <a:extLst>
              <a:ext uri="{FF2B5EF4-FFF2-40B4-BE49-F238E27FC236}">
                <a16:creationId xmlns:a16="http://schemas.microsoft.com/office/drawing/2014/main" id="{324344A2-AB41-602C-891F-3C0507203537}"/>
              </a:ext>
            </a:extLst>
          </p:cNvPr>
          <p:cNvSpPr txBox="1"/>
          <p:nvPr/>
        </p:nvSpPr>
        <p:spPr>
          <a:xfrm>
            <a:off x="8141240" y="1677303"/>
            <a:ext cx="2137562" cy="307777"/>
          </a:xfrm>
          <a:prstGeom prst="rect">
            <a:avLst/>
          </a:prstGeom>
          <a:solidFill>
            <a:schemeClr val="bg1"/>
          </a:solidFill>
        </p:spPr>
        <p:txBody>
          <a:bodyPr wrap="square" rtlCol="0">
            <a:spAutoFit/>
          </a:bodyPr>
          <a:lstStyle/>
          <a:p>
            <a:r>
              <a:rPr lang="en-US" sz="1400" b="1" dirty="0"/>
              <a:t>WCA-3A 3-Gage Avg.</a:t>
            </a:r>
          </a:p>
        </p:txBody>
      </p:sp>
      <p:sp>
        <p:nvSpPr>
          <p:cNvPr id="6" name="TextBox 5">
            <a:extLst>
              <a:ext uri="{FF2B5EF4-FFF2-40B4-BE49-F238E27FC236}">
                <a16:creationId xmlns:a16="http://schemas.microsoft.com/office/drawing/2014/main" id="{87E98699-D07B-9A8E-7DCE-83AEAA32E9DA}"/>
              </a:ext>
            </a:extLst>
          </p:cNvPr>
          <p:cNvSpPr txBox="1"/>
          <p:nvPr/>
        </p:nvSpPr>
        <p:spPr>
          <a:xfrm>
            <a:off x="2022900" y="1677303"/>
            <a:ext cx="2137730" cy="307777"/>
          </a:xfrm>
          <a:prstGeom prst="rect">
            <a:avLst/>
          </a:prstGeom>
          <a:solidFill>
            <a:schemeClr val="bg1"/>
          </a:solidFill>
        </p:spPr>
        <p:txBody>
          <a:bodyPr wrap="square" rtlCol="0">
            <a:spAutoFit/>
          </a:bodyPr>
          <a:lstStyle/>
          <a:p>
            <a:r>
              <a:rPr lang="en-US" sz="1400" b="1" dirty="0"/>
              <a:t>WCA-3A 3-Gage Avg.</a:t>
            </a:r>
          </a:p>
        </p:txBody>
      </p:sp>
    </p:spTree>
    <p:extLst>
      <p:ext uri="{BB962C8B-B14F-4D97-AF65-F5344CB8AC3E}">
        <p14:creationId xmlns:p14="http://schemas.microsoft.com/office/powerpoint/2010/main" val="688832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23CFC-AEC4-D5FB-0EA8-9B76532B6140}"/>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6121D39-3DEA-6D88-3C68-0C8FFF3F7FFF}"/>
              </a:ext>
            </a:extLst>
          </p:cNvPr>
          <p:cNvPicPr preferRelativeResize="0">
            <a:picLocks/>
          </p:cNvPicPr>
          <p:nvPr/>
        </p:nvPicPr>
        <p:blipFill>
          <a:blip r:embed="rId3">
            <a:extLst>
              <a:ext uri="{28A0092B-C50C-407E-A947-70E740481C1C}">
                <a14:useLocalDpi xmlns:a14="http://schemas.microsoft.com/office/drawing/2010/main" val="0"/>
              </a:ext>
            </a:extLst>
          </a:blip>
          <a:srcRect l="5448" b="9630"/>
          <a:stretch>
            <a:fillRect/>
          </a:stretch>
        </p:blipFill>
        <p:spPr>
          <a:xfrm>
            <a:off x="6164928" y="1602000"/>
            <a:ext cx="5989320" cy="4297680"/>
          </a:xfrm>
          <a:prstGeom prst="rect">
            <a:avLst/>
          </a:prstGeom>
        </p:spPr>
      </p:pic>
      <p:pic>
        <p:nvPicPr>
          <p:cNvPr id="6" name="Picture 5">
            <a:extLst>
              <a:ext uri="{FF2B5EF4-FFF2-40B4-BE49-F238E27FC236}">
                <a16:creationId xmlns:a16="http://schemas.microsoft.com/office/drawing/2014/main" id="{94778D7F-9976-22BE-1578-7B208C247C73}"/>
              </a:ext>
            </a:extLst>
          </p:cNvPr>
          <p:cNvPicPr preferRelativeResize="0">
            <a:picLocks/>
          </p:cNvPicPr>
          <p:nvPr/>
        </p:nvPicPr>
        <p:blipFill>
          <a:blip r:embed="rId4">
            <a:extLst>
              <a:ext uri="{28A0092B-C50C-407E-A947-70E740481C1C}">
                <a14:useLocalDpi xmlns:a14="http://schemas.microsoft.com/office/drawing/2010/main" val="0"/>
              </a:ext>
            </a:extLst>
          </a:blip>
          <a:srcRect l="5448" b="9827"/>
          <a:stretch>
            <a:fillRect/>
          </a:stretch>
        </p:blipFill>
        <p:spPr>
          <a:xfrm>
            <a:off x="175608" y="1588454"/>
            <a:ext cx="5989320" cy="4297680"/>
          </a:xfrm>
          <a:prstGeom prst="rect">
            <a:avLst/>
          </a:prstGeom>
        </p:spPr>
      </p:pic>
      <p:sp>
        <p:nvSpPr>
          <p:cNvPr id="2" name="Title 1">
            <a:extLst>
              <a:ext uri="{FF2B5EF4-FFF2-40B4-BE49-F238E27FC236}">
                <a16:creationId xmlns:a16="http://schemas.microsoft.com/office/drawing/2014/main" id="{D7B3CE88-8A85-83D9-95B4-B2DD5A7E1198}"/>
              </a:ext>
            </a:extLst>
          </p:cNvPr>
          <p:cNvSpPr>
            <a:spLocks noGrp="1"/>
          </p:cNvSpPr>
          <p:nvPr>
            <p:ph type="title"/>
          </p:nvPr>
        </p:nvSpPr>
        <p:spPr>
          <a:xfrm>
            <a:off x="1604874" y="473737"/>
            <a:ext cx="7651749" cy="461666"/>
          </a:xfrm>
        </p:spPr>
        <p:txBody>
          <a:bodyPr/>
          <a:lstStyle/>
          <a:p>
            <a:r>
              <a:rPr lang="en-US" dirty="0"/>
              <a:t>July 15, 2026 CPA: WCA-3A Site-69W</a:t>
            </a:r>
          </a:p>
        </p:txBody>
      </p:sp>
      <p:sp>
        <p:nvSpPr>
          <p:cNvPr id="3" name="Slide Number Placeholder 2">
            <a:extLst>
              <a:ext uri="{FF2B5EF4-FFF2-40B4-BE49-F238E27FC236}">
                <a16:creationId xmlns:a16="http://schemas.microsoft.com/office/drawing/2014/main" id="{A36F3844-D125-74ED-18F7-F588F68CE2CA}"/>
              </a:ext>
            </a:extLst>
          </p:cNvPr>
          <p:cNvSpPr>
            <a:spLocks noGrp="1"/>
          </p:cNvSpPr>
          <p:nvPr>
            <p:ph type="sldNum" sz="quarter" idx="10"/>
          </p:nvPr>
        </p:nvSpPr>
        <p:spPr/>
        <p:txBody>
          <a:bodyPr/>
          <a:lstStyle/>
          <a:p>
            <a:pPr>
              <a:defRPr/>
            </a:pPr>
            <a:fld id="{987604EA-5B4B-4FD2-A684-9A2AF992AFF6}" type="slidenum">
              <a:rPr lang="en-US" altLang="en-US" smtClean="0"/>
              <a:pPr>
                <a:defRPr/>
              </a:pPr>
              <a:t>14</a:t>
            </a:fld>
            <a:endParaRPr lang="en-US" altLang="en-US"/>
          </a:p>
        </p:txBody>
      </p:sp>
      <p:sp>
        <p:nvSpPr>
          <p:cNvPr id="10" name="TextBox 9">
            <a:extLst>
              <a:ext uri="{FF2B5EF4-FFF2-40B4-BE49-F238E27FC236}">
                <a16:creationId xmlns:a16="http://schemas.microsoft.com/office/drawing/2014/main" id="{49134C28-D5EE-6880-6E59-D6AF8740D182}"/>
              </a:ext>
            </a:extLst>
          </p:cNvPr>
          <p:cNvSpPr txBox="1"/>
          <p:nvPr/>
        </p:nvSpPr>
        <p:spPr>
          <a:xfrm>
            <a:off x="2023739" y="1245519"/>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8D4E8C7A-5562-15C8-331B-E0F066C36050}"/>
              </a:ext>
            </a:extLst>
          </p:cNvPr>
          <p:cNvSpPr txBox="1"/>
          <p:nvPr/>
        </p:nvSpPr>
        <p:spPr>
          <a:xfrm>
            <a:off x="8017467" y="1236354"/>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66D6F353-568E-F7A4-A431-97A78E92A01D}"/>
              </a:ext>
            </a:extLst>
          </p:cNvPr>
          <p:cNvSpPr txBox="1"/>
          <p:nvPr/>
        </p:nvSpPr>
        <p:spPr>
          <a:xfrm>
            <a:off x="1681405" y="6327130"/>
            <a:ext cx="8994139"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(1.65 ft for WCA-3A Site-69W).</a:t>
            </a:r>
          </a:p>
        </p:txBody>
      </p:sp>
      <p:sp>
        <p:nvSpPr>
          <p:cNvPr id="15" name="TextBox 14">
            <a:extLst>
              <a:ext uri="{FF2B5EF4-FFF2-40B4-BE49-F238E27FC236}">
                <a16:creationId xmlns:a16="http://schemas.microsoft.com/office/drawing/2014/main" id="{920F9BA7-F1DE-D68B-0BBB-4CBD9256E5B2}"/>
              </a:ext>
            </a:extLst>
          </p:cNvPr>
          <p:cNvSpPr txBox="1"/>
          <p:nvPr/>
        </p:nvSpPr>
        <p:spPr>
          <a:xfrm>
            <a:off x="2298980" y="1609549"/>
            <a:ext cx="1760434" cy="307777"/>
          </a:xfrm>
          <a:prstGeom prst="rect">
            <a:avLst/>
          </a:prstGeom>
          <a:solidFill>
            <a:schemeClr val="bg1"/>
          </a:solidFill>
        </p:spPr>
        <p:txBody>
          <a:bodyPr wrap="square" rtlCol="0">
            <a:spAutoFit/>
          </a:bodyPr>
          <a:lstStyle/>
          <a:p>
            <a:r>
              <a:rPr lang="en-US" sz="1400" b="1" dirty="0"/>
              <a:t>WCA-3A Site-69W</a:t>
            </a:r>
          </a:p>
        </p:txBody>
      </p:sp>
      <p:sp>
        <p:nvSpPr>
          <p:cNvPr id="16" name="TextBox 15">
            <a:extLst>
              <a:ext uri="{FF2B5EF4-FFF2-40B4-BE49-F238E27FC236}">
                <a16:creationId xmlns:a16="http://schemas.microsoft.com/office/drawing/2014/main" id="{E954533D-5471-EF91-10D5-22E1809FBA67}"/>
              </a:ext>
            </a:extLst>
          </p:cNvPr>
          <p:cNvSpPr txBox="1"/>
          <p:nvPr/>
        </p:nvSpPr>
        <p:spPr>
          <a:xfrm>
            <a:off x="8294040" y="1612591"/>
            <a:ext cx="1760434" cy="307777"/>
          </a:xfrm>
          <a:prstGeom prst="rect">
            <a:avLst/>
          </a:prstGeom>
          <a:solidFill>
            <a:schemeClr val="bg1"/>
          </a:solidFill>
        </p:spPr>
        <p:txBody>
          <a:bodyPr wrap="square" rtlCol="0">
            <a:spAutoFit/>
          </a:bodyPr>
          <a:lstStyle/>
          <a:p>
            <a:r>
              <a:rPr lang="en-US" sz="1400" b="1" dirty="0"/>
              <a:t>WCA-3A Site-69W</a:t>
            </a:r>
          </a:p>
        </p:txBody>
      </p:sp>
    </p:spTree>
    <p:extLst>
      <p:ext uri="{BB962C8B-B14F-4D97-AF65-F5344CB8AC3E}">
        <p14:creationId xmlns:p14="http://schemas.microsoft.com/office/powerpoint/2010/main" val="696678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53FA9-2E39-B359-C98F-AB3CB41379F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86BA8F-CFBB-6772-BC81-FA5B7E9BCA82}"/>
              </a:ext>
            </a:extLst>
          </p:cNvPr>
          <p:cNvSpPr>
            <a:spLocks noGrp="1"/>
          </p:cNvSpPr>
          <p:nvPr>
            <p:ph type="sldNum" sz="quarter" idx="10"/>
          </p:nvPr>
        </p:nvSpPr>
        <p:spPr/>
        <p:txBody>
          <a:bodyPr/>
          <a:lstStyle/>
          <a:p>
            <a:pPr>
              <a:defRPr/>
            </a:pPr>
            <a:fld id="{E957BC4F-0EC4-4404-9BA6-68B2333E1D70}" type="slidenum">
              <a:rPr lang="en-US" altLang="en-US" smtClean="0"/>
              <a:pPr>
                <a:defRPr/>
              </a:pPr>
              <a:t>15</a:t>
            </a:fld>
            <a:endParaRPr lang="en-US" altLang="en-US"/>
          </a:p>
        </p:txBody>
      </p:sp>
      <p:sp>
        <p:nvSpPr>
          <p:cNvPr id="3" name="Rectangle 4">
            <a:extLst>
              <a:ext uri="{FF2B5EF4-FFF2-40B4-BE49-F238E27FC236}">
                <a16:creationId xmlns:a16="http://schemas.microsoft.com/office/drawing/2014/main" id="{4E0BD18D-7AFC-3E23-667B-19CF65700679}"/>
              </a:ext>
            </a:extLst>
          </p:cNvPr>
          <p:cNvSpPr txBox="1">
            <a:spLocks noChangeArrowheads="1"/>
          </p:cNvSpPr>
          <p:nvPr/>
        </p:nvSpPr>
        <p:spPr bwMode="auto">
          <a:xfrm>
            <a:off x="2010833" y="2922058"/>
            <a:ext cx="9499600" cy="13566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0" fontAlgn="base" hangingPunct="0">
              <a:lnSpc>
                <a:spcPct val="80000"/>
              </a:lnSpc>
              <a:spcBef>
                <a:spcPct val="0"/>
              </a:spcBef>
              <a:spcAft>
                <a:spcPct val="0"/>
              </a:spcAft>
              <a:defRPr sz="4000" b="1" cap="all">
                <a:solidFill>
                  <a:srgbClr val="243D76"/>
                </a:solidFill>
                <a:effectLst>
                  <a:outerShdw blurRad="38100" dist="38100" dir="2700000" algn="tl">
                    <a:srgbClr val="C0C0C0"/>
                  </a:outerShdw>
                </a:effectLst>
                <a:latin typeface="+mj-lt"/>
                <a:ea typeface="+mj-ea"/>
                <a:cs typeface="+mj-cs"/>
              </a:defRPr>
            </a:lvl1pPr>
            <a:lvl2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2pPr>
            <a:lvl3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3pPr>
            <a:lvl4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4pPr>
            <a:lvl5pPr algn="ctr" rtl="0" eaLnBrk="0" fontAlgn="base" hangingPunct="0">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5pPr>
            <a:lvl6pPr marL="4572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6pPr>
            <a:lvl7pPr marL="9144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7pPr>
            <a:lvl8pPr marL="13716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8pPr>
            <a:lvl9pPr marL="1828800" algn="l" rtl="0" fontAlgn="base">
              <a:lnSpc>
                <a:spcPct val="80000"/>
              </a:lnSpc>
              <a:spcBef>
                <a:spcPct val="0"/>
              </a:spcBef>
              <a:spcAft>
                <a:spcPct val="0"/>
              </a:spcAft>
              <a:defRPr sz="2400">
                <a:solidFill>
                  <a:srgbClr val="243D76"/>
                </a:solidFill>
                <a:effectLst>
                  <a:outerShdw blurRad="38100" dist="38100" dir="2700000" algn="tl">
                    <a:srgbClr val="C0C0C0"/>
                  </a:outerShdw>
                </a:effectLst>
                <a:latin typeface="Arial Black" pitchFamily="34" charset="0"/>
              </a:defRPr>
            </a:lvl9pPr>
          </a:lstStyle>
          <a:p>
            <a:pPr algn="ctr" eaLnBrk="1" hangingPunct="1"/>
            <a:r>
              <a:rPr lang="en-US" sz="2500" kern="0" dirty="0"/>
              <a:t>July 15, 2026: CPA Implementation  </a:t>
            </a:r>
          </a:p>
          <a:p>
            <a:pPr algn="ctr" eaLnBrk="1" hangingPunct="1"/>
            <a:endParaRPr lang="en-US" sz="2500" kern="0" dirty="0"/>
          </a:p>
          <a:p>
            <a:pPr algn="ctr" eaLnBrk="1" hangingPunct="1"/>
            <a:r>
              <a:rPr lang="en-US" sz="3200" kern="0" dirty="0"/>
              <a:t>LAKE ISTOKPOGA </a:t>
            </a:r>
            <a:endParaRPr lang="en-US" altLang="en-US" sz="3200" kern="0" dirty="0"/>
          </a:p>
        </p:txBody>
      </p:sp>
    </p:spTree>
    <p:extLst>
      <p:ext uri="{BB962C8B-B14F-4D97-AF65-F5344CB8AC3E}">
        <p14:creationId xmlns:p14="http://schemas.microsoft.com/office/powerpoint/2010/main" val="15410531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a:extLst>
              <a:ext uri="{FF2B5EF4-FFF2-40B4-BE49-F238E27FC236}">
                <a16:creationId xmlns:a16="http://schemas.microsoft.com/office/drawing/2014/main" id="{C65B994A-7759-4288-B8A9-07812D250B21}"/>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50000"/>
              </a:spcBef>
              <a:buClr>
                <a:srgbClr val="C59307"/>
              </a:buClr>
              <a:buFont typeface="Wingdings" panose="05000000000000000000" pitchFamily="2" charset="2"/>
              <a:buChar char="Ø"/>
              <a:defRPr sz="2800" b="1">
                <a:solidFill>
                  <a:schemeClr val="tx1"/>
                </a:solidFill>
                <a:latin typeface="Arial" panose="020B0604020202020204" pitchFamily="34" charset="0"/>
              </a:defRPr>
            </a:lvl1pPr>
            <a:lvl2pPr marL="742950" indent="-285750">
              <a:lnSpc>
                <a:spcPct val="90000"/>
              </a:lnSpc>
              <a:spcBef>
                <a:spcPct val="50000"/>
              </a:spcBef>
              <a:buClr>
                <a:srgbClr val="C59307"/>
              </a:buClr>
              <a:buFont typeface="Wingdings" panose="05000000000000000000" pitchFamily="2" charset="2"/>
              <a:buChar char="§"/>
              <a:defRPr sz="2300" b="1">
                <a:solidFill>
                  <a:schemeClr val="tx1"/>
                </a:solidFill>
                <a:latin typeface="Arial" panose="020B0604020202020204" pitchFamily="34" charset="0"/>
              </a:defRPr>
            </a:lvl2pPr>
            <a:lvl3pPr marL="1143000" indent="-228600">
              <a:lnSpc>
                <a:spcPct val="90000"/>
              </a:lnSpc>
              <a:spcBef>
                <a:spcPct val="50000"/>
              </a:spcBef>
              <a:buClr>
                <a:srgbClr val="C59307"/>
              </a:buClr>
              <a:buFont typeface="Arial" panose="020B0604020202020204" pitchFamily="34" charset="0"/>
              <a:buChar char="•"/>
              <a:defRPr sz="2000" b="1">
                <a:solidFill>
                  <a:schemeClr val="tx1"/>
                </a:solidFill>
                <a:latin typeface="Arial" panose="020B0604020202020204" pitchFamily="34" charset="0"/>
              </a:defRPr>
            </a:lvl3pPr>
            <a:lvl4pPr marL="1600200" indent="-228600">
              <a:lnSpc>
                <a:spcPct val="90000"/>
              </a:lnSpc>
              <a:spcBef>
                <a:spcPct val="50000"/>
              </a:spcBef>
              <a:buClr>
                <a:srgbClr val="C59307"/>
              </a:buClr>
              <a:buFont typeface="Arial" panose="020B0604020202020204" pitchFamily="34" charset="0"/>
              <a:buChar char="•"/>
              <a:defRPr b="1">
                <a:solidFill>
                  <a:schemeClr val="tx1"/>
                </a:solidFill>
                <a:latin typeface="Arial" panose="020B0604020202020204" pitchFamily="34" charset="0"/>
              </a:defRPr>
            </a:lvl4pPr>
            <a:lvl5pPr marL="2057400" indent="-228600">
              <a:lnSpc>
                <a:spcPct val="90000"/>
              </a:lnSpc>
              <a:spcBef>
                <a:spcPct val="50000"/>
              </a:spcBef>
              <a:buClr>
                <a:srgbClr val="C59307"/>
              </a:buClr>
              <a:buFont typeface="Arial" panose="020B0604020202020204" pitchFamily="34" charset="0"/>
              <a:buChar char="•"/>
              <a:defRPr sz="1600" b="1">
                <a:solidFill>
                  <a:schemeClr val="tx1"/>
                </a:solidFill>
                <a:latin typeface="Arial" panose="020B0604020202020204" pitchFamily="34" charset="0"/>
              </a:defRPr>
            </a:lvl5pPr>
            <a:lvl6pPr marL="25146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6pPr>
            <a:lvl7pPr marL="29718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7pPr>
            <a:lvl8pPr marL="34290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8pPr>
            <a:lvl9pPr marL="38862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9pPr>
          </a:lstStyle>
          <a:p>
            <a:pPr>
              <a:lnSpc>
                <a:spcPct val="100000"/>
              </a:lnSpc>
              <a:spcBef>
                <a:spcPct val="0"/>
              </a:spcBef>
              <a:buClrTx/>
              <a:buFontTx/>
              <a:buNone/>
            </a:pPr>
            <a:fld id="{15C54836-8C15-40AF-9EC6-D44B591C08BE}" type="slidenum">
              <a:rPr lang="en-US" altLang="en-US" sz="1400" b="0">
                <a:latin typeface="Arial Black" panose="020B0A04020102020204" pitchFamily="34" charset="0"/>
              </a:rPr>
              <a:pPr>
                <a:lnSpc>
                  <a:spcPct val="100000"/>
                </a:lnSpc>
                <a:spcBef>
                  <a:spcPct val="0"/>
                </a:spcBef>
                <a:buClrTx/>
                <a:buFontTx/>
                <a:buNone/>
              </a:pPr>
              <a:t>16</a:t>
            </a:fld>
            <a:endParaRPr lang="en-US" altLang="en-US" sz="1400" b="0">
              <a:latin typeface="Arial Black" panose="020B0A04020102020204" pitchFamily="34" charset="0"/>
            </a:endParaRPr>
          </a:p>
        </p:txBody>
      </p:sp>
      <p:sp>
        <p:nvSpPr>
          <p:cNvPr id="27650" name="Rectangle 2">
            <a:extLst>
              <a:ext uri="{FF2B5EF4-FFF2-40B4-BE49-F238E27FC236}">
                <a16:creationId xmlns:a16="http://schemas.microsoft.com/office/drawing/2014/main" id="{21ED3015-7182-4035-910F-92FCB0B0E5A7}"/>
              </a:ext>
            </a:extLst>
          </p:cNvPr>
          <p:cNvSpPr>
            <a:spLocks noGrp="1" noChangeArrowheads="1"/>
          </p:cNvSpPr>
          <p:nvPr>
            <p:ph type="title"/>
          </p:nvPr>
        </p:nvSpPr>
        <p:spPr>
          <a:xfrm>
            <a:off x="1535862" y="341583"/>
            <a:ext cx="7651749" cy="644525"/>
          </a:xfrm>
        </p:spPr>
        <p:txBody>
          <a:bodyPr/>
          <a:lstStyle/>
          <a:p>
            <a:pPr eaLnBrk="1" hangingPunct="1">
              <a:defRPr/>
            </a:pPr>
            <a:r>
              <a:rPr lang="en-US" sz="2300" dirty="0"/>
              <a:t>Lake </a:t>
            </a:r>
            <a:r>
              <a:rPr lang="en-US" sz="2300" dirty="0" err="1"/>
              <a:t>Istokpoga</a:t>
            </a:r>
            <a:r>
              <a:rPr lang="en-US" sz="2300" dirty="0"/>
              <a:t> CPA Implementation Overview</a:t>
            </a:r>
          </a:p>
        </p:txBody>
      </p:sp>
      <p:sp>
        <p:nvSpPr>
          <p:cNvPr id="27651" name="Rectangle 3">
            <a:extLst>
              <a:ext uri="{FF2B5EF4-FFF2-40B4-BE49-F238E27FC236}">
                <a16:creationId xmlns:a16="http://schemas.microsoft.com/office/drawing/2014/main" id="{4269FACC-81E4-44AB-B140-AE25D3F538AA}"/>
              </a:ext>
            </a:extLst>
          </p:cNvPr>
          <p:cNvSpPr>
            <a:spLocks noGrp="1" noChangeArrowheads="1"/>
          </p:cNvSpPr>
          <p:nvPr>
            <p:ph type="body" idx="1"/>
          </p:nvPr>
        </p:nvSpPr>
        <p:spPr>
          <a:xfrm>
            <a:off x="1466851" y="1249680"/>
            <a:ext cx="10129095" cy="5455919"/>
          </a:xfrm>
        </p:spPr>
        <p:txBody>
          <a:bodyPr/>
          <a:lstStyle/>
          <a:p>
            <a:pPr>
              <a:lnSpc>
                <a:spcPct val="100000"/>
              </a:lnSpc>
            </a:pPr>
            <a:r>
              <a:rPr lang="en-US" sz="1800" b="0" dirty="0">
                <a:effectLst/>
              </a:rPr>
              <a:t>CPA is implemented for Lake </a:t>
            </a:r>
            <a:r>
              <a:rPr lang="en-US" sz="1800" b="0" dirty="0" err="1">
                <a:effectLst/>
              </a:rPr>
              <a:t>Istokpoga</a:t>
            </a:r>
            <a:r>
              <a:rPr lang="en-US" sz="1800" b="0" dirty="0">
                <a:effectLst/>
              </a:rPr>
              <a:t> using a daily mass-balance based Lake </a:t>
            </a:r>
            <a:r>
              <a:rPr lang="en-US" sz="1800" b="0" dirty="0" err="1">
                <a:effectLst/>
              </a:rPr>
              <a:t>Istokpoga</a:t>
            </a:r>
            <a:r>
              <a:rPr lang="en-US" sz="1800" b="0" dirty="0">
                <a:effectLst/>
              </a:rPr>
              <a:t> Position Analysis (PA) model for the following scenarios: </a:t>
            </a:r>
          </a:p>
          <a:p>
            <a:pPr lvl="1">
              <a:lnSpc>
                <a:spcPct val="100000"/>
              </a:lnSpc>
            </a:pPr>
            <a:r>
              <a:rPr lang="en-US" sz="1800" dirty="0">
                <a:effectLst/>
              </a:rPr>
              <a:t>Baseline Release Logic: </a:t>
            </a:r>
            <a:r>
              <a:rPr lang="en-US" sz="1800" b="0" dirty="0">
                <a:effectLst/>
              </a:rPr>
              <a:t>Release based on standard Lake </a:t>
            </a:r>
            <a:r>
              <a:rPr lang="en-US" sz="1800" b="0" dirty="0" err="1">
                <a:effectLst/>
              </a:rPr>
              <a:t>Istokpoga</a:t>
            </a:r>
            <a:r>
              <a:rPr lang="en-US" sz="1800" b="0" dirty="0">
                <a:effectLst/>
              </a:rPr>
              <a:t> Regulation Schedule (Zones A/B/C). Deliveries not allowed below Zone B. </a:t>
            </a:r>
          </a:p>
          <a:p>
            <a:pPr lvl="2">
              <a:lnSpc>
                <a:spcPct val="100000"/>
              </a:lnSpc>
            </a:pPr>
            <a:r>
              <a:rPr lang="en-US" sz="1800" b="0" dirty="0">
                <a:effectLst/>
              </a:rPr>
              <a:t>G207/208 Operational</a:t>
            </a:r>
          </a:p>
          <a:p>
            <a:pPr lvl="2">
              <a:lnSpc>
                <a:spcPct val="100000"/>
              </a:lnSpc>
            </a:pPr>
            <a:r>
              <a:rPr lang="en-US" sz="1800" b="0" dirty="0">
                <a:effectLst/>
              </a:rPr>
              <a:t>G207/208 Not Operational</a:t>
            </a:r>
          </a:p>
          <a:p>
            <a:pPr lvl="1">
              <a:lnSpc>
                <a:spcPct val="100000"/>
              </a:lnSpc>
            </a:pPr>
            <a:r>
              <a:rPr lang="en-US" sz="1800" dirty="0">
                <a:effectLst/>
              </a:rPr>
              <a:t>C1 Temporary Deviation</a:t>
            </a:r>
            <a:r>
              <a:rPr lang="en-US" sz="1800" b="0" dirty="0">
                <a:effectLst/>
              </a:rPr>
              <a:t>: Lake </a:t>
            </a:r>
            <a:r>
              <a:rPr lang="en-US" sz="1800" b="0" dirty="0" err="1">
                <a:effectLst/>
              </a:rPr>
              <a:t>Istokpoga</a:t>
            </a:r>
            <a:r>
              <a:rPr lang="en-US" sz="1800" b="0" dirty="0">
                <a:effectLst/>
              </a:rPr>
              <a:t> Regulation Schedule (Zones A/B/C1/C) implemented with the 2026 temporary deviation line as the active water-supply floor. Deliveries allowed below standard Zone B but stop when stage falls below Zone C1.</a:t>
            </a:r>
          </a:p>
          <a:p>
            <a:pPr lvl="2">
              <a:lnSpc>
                <a:spcPct val="100000"/>
              </a:lnSpc>
            </a:pPr>
            <a:r>
              <a:rPr lang="en-US" sz="1800" b="0" dirty="0">
                <a:effectLst/>
              </a:rPr>
              <a:t>G207/208 Operational</a:t>
            </a:r>
          </a:p>
          <a:p>
            <a:pPr lvl="2">
              <a:lnSpc>
                <a:spcPct val="100000"/>
              </a:lnSpc>
            </a:pPr>
            <a:r>
              <a:rPr lang="en-US" sz="1800" b="0" dirty="0">
                <a:effectLst/>
              </a:rPr>
              <a:t>G207/208 Not Operational</a:t>
            </a:r>
          </a:p>
          <a:p>
            <a:pPr lvl="1"/>
            <a:endParaRPr lang="en-US" sz="1100" b="0" dirty="0">
              <a:effectLst/>
            </a:endParaRPr>
          </a:p>
          <a:p>
            <a:pPr marL="342900" lvl="1" indent="0">
              <a:buNone/>
            </a:pPr>
            <a:endParaRPr lang="en-US" sz="1100" b="0" dirty="0">
              <a:effectLst/>
            </a:endParaRPr>
          </a:p>
          <a:p>
            <a:pPr lvl="1"/>
            <a:endParaRPr lang="en-US" sz="1100" b="0" dirty="0">
              <a:effectLst/>
            </a:endParaRPr>
          </a:p>
          <a:p>
            <a:pPr lvl="1"/>
            <a:endParaRPr lang="en-US" sz="1100" b="0" dirty="0">
              <a:effectLs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F8099-8397-1AC2-4EB3-63F396F6034B}"/>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4D2672A6-E998-0438-65A6-964B2A6DE876}"/>
              </a:ext>
            </a:extLst>
          </p:cNvPr>
          <p:cNvPicPr preferRelativeResize="0">
            <a:picLocks/>
          </p:cNvPicPr>
          <p:nvPr/>
        </p:nvPicPr>
        <p:blipFill>
          <a:blip r:embed="rId3">
            <a:extLst>
              <a:ext uri="{28A0092B-C50C-407E-A947-70E740481C1C}">
                <a14:useLocalDpi xmlns:a14="http://schemas.microsoft.com/office/drawing/2010/main" val="0"/>
              </a:ext>
            </a:extLst>
          </a:blip>
          <a:srcRect r="10133" b="1926"/>
          <a:stretch>
            <a:fillRect/>
          </a:stretch>
        </p:blipFill>
        <p:spPr>
          <a:xfrm>
            <a:off x="6298655" y="1841395"/>
            <a:ext cx="5184648" cy="4224528"/>
          </a:xfrm>
          <a:prstGeom prst="rect">
            <a:avLst/>
          </a:prstGeom>
        </p:spPr>
      </p:pic>
      <p:pic>
        <p:nvPicPr>
          <p:cNvPr id="8" name="Picture 7">
            <a:extLst>
              <a:ext uri="{FF2B5EF4-FFF2-40B4-BE49-F238E27FC236}">
                <a16:creationId xmlns:a16="http://schemas.microsoft.com/office/drawing/2014/main" id="{F38D4EBF-9AC6-C6A9-BB76-8BD38AC1BB8F}"/>
              </a:ext>
            </a:extLst>
          </p:cNvPr>
          <p:cNvPicPr preferRelativeResize="0">
            <a:picLocks/>
          </p:cNvPicPr>
          <p:nvPr/>
        </p:nvPicPr>
        <p:blipFill>
          <a:blip r:embed="rId4">
            <a:extLst>
              <a:ext uri="{28A0092B-C50C-407E-A947-70E740481C1C}">
                <a14:useLocalDpi xmlns:a14="http://schemas.microsoft.com/office/drawing/2010/main" val="0"/>
              </a:ext>
            </a:extLst>
          </a:blip>
          <a:srcRect r="9689" b="2321"/>
          <a:stretch>
            <a:fillRect/>
          </a:stretch>
        </p:blipFill>
        <p:spPr>
          <a:xfrm>
            <a:off x="653271" y="1756374"/>
            <a:ext cx="5184648" cy="4224528"/>
          </a:xfrm>
          <a:prstGeom prst="rect">
            <a:avLst/>
          </a:prstGeom>
        </p:spPr>
      </p:pic>
      <p:sp>
        <p:nvSpPr>
          <p:cNvPr id="2" name="Title 1">
            <a:extLst>
              <a:ext uri="{FF2B5EF4-FFF2-40B4-BE49-F238E27FC236}">
                <a16:creationId xmlns:a16="http://schemas.microsoft.com/office/drawing/2014/main" id="{547D9C90-4228-2442-6509-E6D3A0FBEB6C}"/>
              </a:ext>
            </a:extLst>
          </p:cNvPr>
          <p:cNvSpPr>
            <a:spLocks noGrp="1"/>
          </p:cNvSpPr>
          <p:nvPr>
            <p:ph type="title"/>
          </p:nvPr>
        </p:nvSpPr>
        <p:spPr>
          <a:xfrm>
            <a:off x="1561741" y="346240"/>
            <a:ext cx="7651749" cy="644525"/>
          </a:xfrm>
        </p:spPr>
        <p:txBody>
          <a:bodyPr/>
          <a:lstStyle/>
          <a:p>
            <a:r>
              <a:rPr lang="en-US" dirty="0"/>
              <a:t>July 15, 2026 CPA: Lake </a:t>
            </a:r>
            <a:r>
              <a:rPr lang="en-US" dirty="0" err="1"/>
              <a:t>Istokpoga</a:t>
            </a:r>
            <a:endParaRPr lang="en-US" dirty="0"/>
          </a:p>
        </p:txBody>
      </p:sp>
      <p:sp>
        <p:nvSpPr>
          <p:cNvPr id="3" name="Slide Number Placeholder 2">
            <a:extLst>
              <a:ext uri="{FF2B5EF4-FFF2-40B4-BE49-F238E27FC236}">
                <a16:creationId xmlns:a16="http://schemas.microsoft.com/office/drawing/2014/main" id="{ABB6EE7F-55BF-14D2-6CED-CBBF83CEEE5F}"/>
              </a:ext>
            </a:extLst>
          </p:cNvPr>
          <p:cNvSpPr>
            <a:spLocks noGrp="1"/>
          </p:cNvSpPr>
          <p:nvPr>
            <p:ph type="sldNum" sz="quarter" idx="10"/>
          </p:nvPr>
        </p:nvSpPr>
        <p:spPr/>
        <p:txBody>
          <a:bodyPr/>
          <a:lstStyle/>
          <a:p>
            <a:pPr>
              <a:defRPr/>
            </a:pPr>
            <a:fld id="{987604EA-5B4B-4FD2-A684-9A2AF992AFF6}" type="slidenum">
              <a:rPr lang="en-US" altLang="en-US" smtClean="0"/>
              <a:pPr>
                <a:defRPr/>
              </a:pPr>
              <a:t>17</a:t>
            </a:fld>
            <a:endParaRPr lang="en-US" altLang="en-US"/>
          </a:p>
        </p:txBody>
      </p:sp>
      <p:sp>
        <p:nvSpPr>
          <p:cNvPr id="10" name="TextBox 9">
            <a:extLst>
              <a:ext uri="{FF2B5EF4-FFF2-40B4-BE49-F238E27FC236}">
                <a16:creationId xmlns:a16="http://schemas.microsoft.com/office/drawing/2014/main" id="{4965016E-B10F-F82F-A61A-5DE08C21F9ED}"/>
              </a:ext>
            </a:extLst>
          </p:cNvPr>
          <p:cNvSpPr txBox="1"/>
          <p:nvPr/>
        </p:nvSpPr>
        <p:spPr>
          <a:xfrm>
            <a:off x="1630637" y="1508324"/>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A9177403-41FB-9485-10E0-C53742A8F491}"/>
              </a:ext>
            </a:extLst>
          </p:cNvPr>
          <p:cNvSpPr txBox="1"/>
          <p:nvPr/>
        </p:nvSpPr>
        <p:spPr>
          <a:xfrm>
            <a:off x="7341834" y="1455748"/>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66024EBA-0D44-ED19-E568-9A2F8C26DE49}"/>
              </a:ext>
            </a:extLst>
          </p:cNvPr>
          <p:cNvSpPr txBox="1"/>
          <p:nvPr/>
        </p:nvSpPr>
        <p:spPr>
          <a:xfrm>
            <a:off x="1878756" y="6327130"/>
            <a:ext cx="8605950"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the agreed upon regulation schedule conversion offsets between NGVD29 and NAVD88 (1.2 ft for Lake </a:t>
            </a:r>
            <a:r>
              <a:rPr lang="en-US" sz="1200" b="1" i="1" dirty="0" err="1">
                <a:solidFill>
                  <a:schemeClr val="bg1">
                    <a:lumMod val="65000"/>
                  </a:schemeClr>
                </a:solidFill>
              </a:rPr>
              <a:t>Istokpoga</a:t>
            </a:r>
            <a:r>
              <a:rPr lang="en-US" sz="1200" b="1" i="1" dirty="0">
                <a:solidFill>
                  <a:schemeClr val="bg1">
                    <a:lumMod val="65000"/>
                  </a:schemeClr>
                </a:solidFill>
              </a:rPr>
              <a:t>).</a:t>
            </a:r>
          </a:p>
        </p:txBody>
      </p:sp>
      <p:sp>
        <p:nvSpPr>
          <p:cNvPr id="15" name="TextBox 14">
            <a:extLst>
              <a:ext uri="{FF2B5EF4-FFF2-40B4-BE49-F238E27FC236}">
                <a16:creationId xmlns:a16="http://schemas.microsoft.com/office/drawing/2014/main" id="{1CDE5A74-8283-8A6A-37E2-6A2566F9E921}"/>
              </a:ext>
            </a:extLst>
          </p:cNvPr>
          <p:cNvSpPr txBox="1"/>
          <p:nvPr/>
        </p:nvSpPr>
        <p:spPr>
          <a:xfrm>
            <a:off x="1878756" y="1806657"/>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16" name="TextBox 15">
            <a:extLst>
              <a:ext uri="{FF2B5EF4-FFF2-40B4-BE49-F238E27FC236}">
                <a16:creationId xmlns:a16="http://schemas.microsoft.com/office/drawing/2014/main" id="{9D1741A4-5112-F6A5-8A8B-5CC01A11E8DA}"/>
              </a:ext>
            </a:extLst>
          </p:cNvPr>
          <p:cNvSpPr txBox="1"/>
          <p:nvPr/>
        </p:nvSpPr>
        <p:spPr>
          <a:xfrm>
            <a:off x="7672593" y="1806657"/>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5" name="TextBox 4">
            <a:extLst>
              <a:ext uri="{FF2B5EF4-FFF2-40B4-BE49-F238E27FC236}">
                <a16:creationId xmlns:a16="http://schemas.microsoft.com/office/drawing/2014/main" id="{2368F4C4-E2B3-42F6-2477-7F1088F85C89}"/>
              </a:ext>
            </a:extLst>
          </p:cNvPr>
          <p:cNvSpPr txBox="1"/>
          <p:nvPr/>
        </p:nvSpPr>
        <p:spPr>
          <a:xfrm>
            <a:off x="1461434" y="1066415"/>
            <a:ext cx="9674443" cy="369332"/>
          </a:xfrm>
          <a:prstGeom prst="rect">
            <a:avLst/>
          </a:prstGeom>
          <a:noFill/>
        </p:spPr>
        <p:txBody>
          <a:bodyPr wrap="none" rtlCol="0">
            <a:spAutoFit/>
          </a:bodyPr>
          <a:lstStyle/>
          <a:p>
            <a:r>
              <a:rPr lang="en-US" dirty="0"/>
              <a:t>Baseline Release (demands not delivered below Zone B) and G207/G208 pumps operational</a:t>
            </a:r>
          </a:p>
        </p:txBody>
      </p:sp>
      <p:sp>
        <p:nvSpPr>
          <p:cNvPr id="20" name="TextBox 19">
            <a:extLst>
              <a:ext uri="{FF2B5EF4-FFF2-40B4-BE49-F238E27FC236}">
                <a16:creationId xmlns:a16="http://schemas.microsoft.com/office/drawing/2014/main" id="{A400DC58-CA82-F3D1-590C-BA601CAD2C48}"/>
              </a:ext>
            </a:extLst>
          </p:cNvPr>
          <p:cNvSpPr txBox="1"/>
          <p:nvPr/>
        </p:nvSpPr>
        <p:spPr>
          <a:xfrm>
            <a:off x="2316109" y="5099856"/>
            <a:ext cx="1907283" cy="461665"/>
          </a:xfrm>
          <a:prstGeom prst="rect">
            <a:avLst/>
          </a:prstGeom>
          <a:noFill/>
        </p:spPr>
        <p:txBody>
          <a:bodyPr wrap="square" rtlCol="0">
            <a:spAutoFit/>
          </a:bodyPr>
          <a:lstStyle/>
          <a:p>
            <a:r>
              <a:rPr lang="en-US" sz="800" dirty="0"/>
              <a:t>Regulation Schedule: Baseline Lake </a:t>
            </a:r>
            <a:r>
              <a:rPr lang="en-US" sz="800" dirty="0" err="1"/>
              <a:t>Istokpoga</a:t>
            </a:r>
            <a:r>
              <a:rPr lang="en-US" sz="800" dirty="0"/>
              <a:t> Regulation Schedule (Zones A/B/C)</a:t>
            </a:r>
          </a:p>
        </p:txBody>
      </p:sp>
      <p:sp>
        <p:nvSpPr>
          <p:cNvPr id="21" name="TextBox 20">
            <a:extLst>
              <a:ext uri="{FF2B5EF4-FFF2-40B4-BE49-F238E27FC236}">
                <a16:creationId xmlns:a16="http://schemas.microsoft.com/office/drawing/2014/main" id="{B89D1FE1-1D07-C32B-C89F-06FC90B291B2}"/>
              </a:ext>
            </a:extLst>
          </p:cNvPr>
          <p:cNvSpPr txBox="1"/>
          <p:nvPr/>
        </p:nvSpPr>
        <p:spPr>
          <a:xfrm>
            <a:off x="7968608" y="5099856"/>
            <a:ext cx="1907283" cy="461665"/>
          </a:xfrm>
          <a:prstGeom prst="rect">
            <a:avLst/>
          </a:prstGeom>
          <a:noFill/>
        </p:spPr>
        <p:txBody>
          <a:bodyPr wrap="square" rtlCol="0">
            <a:spAutoFit/>
          </a:bodyPr>
          <a:lstStyle/>
          <a:p>
            <a:r>
              <a:rPr lang="en-US" sz="800" dirty="0"/>
              <a:t>Regulation Schedule: Baseline Lake </a:t>
            </a:r>
            <a:r>
              <a:rPr lang="en-US" sz="800" dirty="0" err="1"/>
              <a:t>Istokpoga</a:t>
            </a:r>
            <a:r>
              <a:rPr lang="en-US" sz="800" dirty="0"/>
              <a:t> Regulation Schedule (Zones A/B/C)</a:t>
            </a:r>
          </a:p>
        </p:txBody>
      </p:sp>
      <p:sp>
        <p:nvSpPr>
          <p:cNvPr id="22" name="TextBox 21">
            <a:extLst>
              <a:ext uri="{FF2B5EF4-FFF2-40B4-BE49-F238E27FC236}">
                <a16:creationId xmlns:a16="http://schemas.microsoft.com/office/drawing/2014/main" id="{D85638DE-4E1D-6017-4DD5-C0F31952461C}"/>
              </a:ext>
            </a:extLst>
          </p:cNvPr>
          <p:cNvSpPr txBox="1"/>
          <p:nvPr/>
        </p:nvSpPr>
        <p:spPr>
          <a:xfrm>
            <a:off x="1965039" y="2492410"/>
            <a:ext cx="1907283" cy="338554"/>
          </a:xfrm>
          <a:prstGeom prst="rect">
            <a:avLst/>
          </a:prstGeom>
          <a:noFill/>
        </p:spPr>
        <p:txBody>
          <a:bodyPr wrap="square" rtlCol="0">
            <a:spAutoFit/>
          </a:bodyPr>
          <a:lstStyle/>
          <a:p>
            <a:r>
              <a:rPr lang="en-US" sz="800" dirty="0"/>
              <a:t>Demands not delivered below Zone B</a:t>
            </a:r>
          </a:p>
          <a:p>
            <a:r>
              <a:rPr lang="en-US" sz="800" dirty="0"/>
              <a:t>G207 &amp; G208 operational</a:t>
            </a:r>
          </a:p>
        </p:txBody>
      </p:sp>
      <p:sp>
        <p:nvSpPr>
          <p:cNvPr id="23" name="TextBox 22">
            <a:extLst>
              <a:ext uri="{FF2B5EF4-FFF2-40B4-BE49-F238E27FC236}">
                <a16:creationId xmlns:a16="http://schemas.microsoft.com/office/drawing/2014/main" id="{0FFABA56-4F3D-C3B1-372E-345092F3CADB}"/>
              </a:ext>
            </a:extLst>
          </p:cNvPr>
          <p:cNvSpPr txBox="1"/>
          <p:nvPr/>
        </p:nvSpPr>
        <p:spPr>
          <a:xfrm>
            <a:off x="7599168" y="2492410"/>
            <a:ext cx="1907283" cy="338554"/>
          </a:xfrm>
          <a:prstGeom prst="rect">
            <a:avLst/>
          </a:prstGeom>
          <a:noFill/>
        </p:spPr>
        <p:txBody>
          <a:bodyPr wrap="square" rtlCol="0">
            <a:spAutoFit/>
          </a:bodyPr>
          <a:lstStyle/>
          <a:p>
            <a:r>
              <a:rPr lang="en-US" sz="800" dirty="0"/>
              <a:t>Demands not delivered below Zone B</a:t>
            </a:r>
          </a:p>
          <a:p>
            <a:r>
              <a:rPr lang="en-US" sz="800" dirty="0"/>
              <a:t>G207 &amp; G208 operational</a:t>
            </a:r>
          </a:p>
        </p:txBody>
      </p:sp>
    </p:spTree>
    <p:extLst>
      <p:ext uri="{BB962C8B-B14F-4D97-AF65-F5344CB8AC3E}">
        <p14:creationId xmlns:p14="http://schemas.microsoft.com/office/powerpoint/2010/main" val="2857709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5AB77-3202-5780-5C47-527EDB20FCB7}"/>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F412F65-AF6E-FF90-1DCE-418EACB9A051}"/>
              </a:ext>
            </a:extLst>
          </p:cNvPr>
          <p:cNvPicPr preferRelativeResize="0">
            <a:picLocks/>
          </p:cNvPicPr>
          <p:nvPr/>
        </p:nvPicPr>
        <p:blipFill>
          <a:blip r:embed="rId3">
            <a:extLst>
              <a:ext uri="{28A0092B-C50C-407E-A947-70E740481C1C}">
                <a14:useLocalDpi xmlns:a14="http://schemas.microsoft.com/office/drawing/2010/main" val="0"/>
              </a:ext>
            </a:extLst>
          </a:blip>
          <a:srcRect r="9985" b="1683"/>
          <a:stretch>
            <a:fillRect/>
          </a:stretch>
        </p:blipFill>
        <p:spPr>
          <a:xfrm>
            <a:off x="6308518" y="1846878"/>
            <a:ext cx="5212080" cy="4242816"/>
          </a:xfrm>
          <a:prstGeom prst="rect">
            <a:avLst/>
          </a:prstGeom>
        </p:spPr>
      </p:pic>
      <p:pic>
        <p:nvPicPr>
          <p:cNvPr id="6" name="Picture 5">
            <a:extLst>
              <a:ext uri="{FF2B5EF4-FFF2-40B4-BE49-F238E27FC236}">
                <a16:creationId xmlns:a16="http://schemas.microsoft.com/office/drawing/2014/main" id="{2819CFA1-EC5B-DA4D-4883-DD317CDA0515}"/>
              </a:ext>
            </a:extLst>
          </p:cNvPr>
          <p:cNvPicPr preferRelativeResize="0">
            <a:picLocks/>
          </p:cNvPicPr>
          <p:nvPr/>
        </p:nvPicPr>
        <p:blipFill>
          <a:blip r:embed="rId4">
            <a:extLst>
              <a:ext uri="{28A0092B-C50C-407E-A947-70E740481C1C}">
                <a14:useLocalDpi xmlns:a14="http://schemas.microsoft.com/office/drawing/2010/main" val="0"/>
              </a:ext>
            </a:extLst>
          </a:blip>
          <a:srcRect r="10059" b="1683"/>
          <a:stretch>
            <a:fillRect/>
          </a:stretch>
        </p:blipFill>
        <p:spPr>
          <a:xfrm>
            <a:off x="657506" y="1820203"/>
            <a:ext cx="5212080" cy="4242816"/>
          </a:xfrm>
          <a:prstGeom prst="rect">
            <a:avLst/>
          </a:prstGeom>
        </p:spPr>
      </p:pic>
      <p:sp>
        <p:nvSpPr>
          <p:cNvPr id="3" name="Slide Number Placeholder 2">
            <a:extLst>
              <a:ext uri="{FF2B5EF4-FFF2-40B4-BE49-F238E27FC236}">
                <a16:creationId xmlns:a16="http://schemas.microsoft.com/office/drawing/2014/main" id="{6D722B65-FDC6-5EC6-8623-6585B4B1D613}"/>
              </a:ext>
            </a:extLst>
          </p:cNvPr>
          <p:cNvSpPr>
            <a:spLocks noGrp="1"/>
          </p:cNvSpPr>
          <p:nvPr>
            <p:ph type="sldNum" sz="quarter" idx="10"/>
          </p:nvPr>
        </p:nvSpPr>
        <p:spPr/>
        <p:txBody>
          <a:bodyPr/>
          <a:lstStyle/>
          <a:p>
            <a:pPr>
              <a:defRPr/>
            </a:pPr>
            <a:fld id="{987604EA-5B4B-4FD2-A684-9A2AF992AFF6}" type="slidenum">
              <a:rPr lang="en-US" altLang="en-US" smtClean="0"/>
              <a:pPr>
                <a:defRPr/>
              </a:pPr>
              <a:t>18</a:t>
            </a:fld>
            <a:endParaRPr lang="en-US" altLang="en-US"/>
          </a:p>
        </p:txBody>
      </p:sp>
      <p:sp>
        <p:nvSpPr>
          <p:cNvPr id="10" name="TextBox 9">
            <a:extLst>
              <a:ext uri="{FF2B5EF4-FFF2-40B4-BE49-F238E27FC236}">
                <a16:creationId xmlns:a16="http://schemas.microsoft.com/office/drawing/2014/main" id="{EA58D514-16A2-EFA6-4A7A-8CC3CC83BA26}"/>
              </a:ext>
            </a:extLst>
          </p:cNvPr>
          <p:cNvSpPr txBox="1"/>
          <p:nvPr/>
        </p:nvSpPr>
        <p:spPr>
          <a:xfrm>
            <a:off x="1630637" y="1508324"/>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1D0691E8-5224-5760-21E9-58FF09413740}"/>
              </a:ext>
            </a:extLst>
          </p:cNvPr>
          <p:cNvSpPr txBox="1"/>
          <p:nvPr/>
        </p:nvSpPr>
        <p:spPr>
          <a:xfrm>
            <a:off x="7341834" y="1455748"/>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EB5F82DC-8C1E-3F8B-E11C-2FB9E1CAE077}"/>
              </a:ext>
            </a:extLst>
          </p:cNvPr>
          <p:cNvSpPr txBox="1"/>
          <p:nvPr/>
        </p:nvSpPr>
        <p:spPr>
          <a:xfrm>
            <a:off x="1428739" y="6280927"/>
            <a:ext cx="8674961"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the agreed upon regulation schedule conversion offsets between NGVD29 and NAVD88 (1.2 ft for Lake </a:t>
            </a:r>
            <a:r>
              <a:rPr lang="en-US" sz="1200" b="1" i="1" dirty="0" err="1">
                <a:solidFill>
                  <a:schemeClr val="bg1">
                    <a:lumMod val="65000"/>
                  </a:schemeClr>
                </a:solidFill>
              </a:rPr>
              <a:t>Istokpoga</a:t>
            </a:r>
            <a:r>
              <a:rPr lang="en-US" sz="1200" b="1" i="1" dirty="0">
                <a:solidFill>
                  <a:schemeClr val="bg1">
                    <a:lumMod val="65000"/>
                  </a:schemeClr>
                </a:solidFill>
              </a:rPr>
              <a:t>).</a:t>
            </a:r>
          </a:p>
        </p:txBody>
      </p:sp>
      <p:sp>
        <p:nvSpPr>
          <p:cNvPr id="15" name="TextBox 14">
            <a:extLst>
              <a:ext uri="{FF2B5EF4-FFF2-40B4-BE49-F238E27FC236}">
                <a16:creationId xmlns:a16="http://schemas.microsoft.com/office/drawing/2014/main" id="{04C23838-8EEC-57AE-B921-000458B27325}"/>
              </a:ext>
            </a:extLst>
          </p:cNvPr>
          <p:cNvSpPr txBox="1"/>
          <p:nvPr/>
        </p:nvSpPr>
        <p:spPr>
          <a:xfrm>
            <a:off x="1878756" y="1848828"/>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16" name="TextBox 15">
            <a:extLst>
              <a:ext uri="{FF2B5EF4-FFF2-40B4-BE49-F238E27FC236}">
                <a16:creationId xmlns:a16="http://schemas.microsoft.com/office/drawing/2014/main" id="{BE3C2641-0F33-9B12-21DD-C468F91142FC}"/>
              </a:ext>
            </a:extLst>
          </p:cNvPr>
          <p:cNvSpPr txBox="1"/>
          <p:nvPr/>
        </p:nvSpPr>
        <p:spPr>
          <a:xfrm>
            <a:off x="7672593" y="1820203"/>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5" name="TextBox 4">
            <a:extLst>
              <a:ext uri="{FF2B5EF4-FFF2-40B4-BE49-F238E27FC236}">
                <a16:creationId xmlns:a16="http://schemas.microsoft.com/office/drawing/2014/main" id="{FFE9DFED-EF31-2574-7D4C-802499205BE5}"/>
              </a:ext>
            </a:extLst>
          </p:cNvPr>
          <p:cNvSpPr txBox="1"/>
          <p:nvPr/>
        </p:nvSpPr>
        <p:spPr>
          <a:xfrm>
            <a:off x="1461434" y="1066415"/>
            <a:ext cx="10059164" cy="369332"/>
          </a:xfrm>
          <a:prstGeom prst="rect">
            <a:avLst/>
          </a:prstGeom>
          <a:noFill/>
        </p:spPr>
        <p:txBody>
          <a:bodyPr wrap="none" rtlCol="0">
            <a:spAutoFit/>
          </a:bodyPr>
          <a:lstStyle/>
          <a:p>
            <a:r>
              <a:rPr lang="en-US" dirty="0"/>
              <a:t>Baseline Release (demands not delivered below Zone B) and G207/G208 pumps not operational</a:t>
            </a:r>
          </a:p>
        </p:txBody>
      </p:sp>
      <p:sp>
        <p:nvSpPr>
          <p:cNvPr id="18" name="TextBox 17">
            <a:extLst>
              <a:ext uri="{FF2B5EF4-FFF2-40B4-BE49-F238E27FC236}">
                <a16:creationId xmlns:a16="http://schemas.microsoft.com/office/drawing/2014/main" id="{DBB677F0-F37D-49FD-1CC3-4D7D38DEC36C}"/>
              </a:ext>
            </a:extLst>
          </p:cNvPr>
          <p:cNvSpPr txBox="1"/>
          <p:nvPr/>
        </p:nvSpPr>
        <p:spPr>
          <a:xfrm>
            <a:off x="2361187" y="5086672"/>
            <a:ext cx="1907283" cy="461665"/>
          </a:xfrm>
          <a:prstGeom prst="rect">
            <a:avLst/>
          </a:prstGeom>
          <a:noFill/>
        </p:spPr>
        <p:txBody>
          <a:bodyPr wrap="square" rtlCol="0">
            <a:spAutoFit/>
          </a:bodyPr>
          <a:lstStyle/>
          <a:p>
            <a:r>
              <a:rPr lang="en-US" sz="800" dirty="0"/>
              <a:t>Regulation Schedule: Baseline Lake </a:t>
            </a:r>
            <a:r>
              <a:rPr lang="en-US" sz="800" dirty="0" err="1"/>
              <a:t>Istokpoga</a:t>
            </a:r>
            <a:r>
              <a:rPr lang="en-US" sz="800" dirty="0"/>
              <a:t> Regulation Schedule (Zones A/B/C)</a:t>
            </a:r>
          </a:p>
        </p:txBody>
      </p:sp>
      <p:sp>
        <p:nvSpPr>
          <p:cNvPr id="19" name="TextBox 18">
            <a:extLst>
              <a:ext uri="{FF2B5EF4-FFF2-40B4-BE49-F238E27FC236}">
                <a16:creationId xmlns:a16="http://schemas.microsoft.com/office/drawing/2014/main" id="{80302E83-8AFD-3478-4881-575077A811FA}"/>
              </a:ext>
            </a:extLst>
          </p:cNvPr>
          <p:cNvSpPr txBox="1"/>
          <p:nvPr/>
        </p:nvSpPr>
        <p:spPr>
          <a:xfrm>
            <a:off x="8066346" y="5086671"/>
            <a:ext cx="1907283" cy="461665"/>
          </a:xfrm>
          <a:prstGeom prst="rect">
            <a:avLst/>
          </a:prstGeom>
          <a:noFill/>
        </p:spPr>
        <p:txBody>
          <a:bodyPr wrap="square" rtlCol="0">
            <a:spAutoFit/>
          </a:bodyPr>
          <a:lstStyle/>
          <a:p>
            <a:r>
              <a:rPr lang="en-US" sz="800" dirty="0"/>
              <a:t>Regulation Schedule: Baseline Lake </a:t>
            </a:r>
            <a:r>
              <a:rPr lang="en-US" sz="800" dirty="0" err="1"/>
              <a:t>Istokpoga</a:t>
            </a:r>
            <a:r>
              <a:rPr lang="en-US" sz="800" dirty="0"/>
              <a:t> Regulation Schedule (Zones A/B/C)</a:t>
            </a:r>
          </a:p>
        </p:txBody>
      </p:sp>
      <p:sp>
        <p:nvSpPr>
          <p:cNvPr id="20" name="TextBox 19">
            <a:extLst>
              <a:ext uri="{FF2B5EF4-FFF2-40B4-BE49-F238E27FC236}">
                <a16:creationId xmlns:a16="http://schemas.microsoft.com/office/drawing/2014/main" id="{69D616AB-8C47-B775-8439-4F7B7A58ABEF}"/>
              </a:ext>
            </a:extLst>
          </p:cNvPr>
          <p:cNvSpPr txBox="1"/>
          <p:nvPr/>
        </p:nvSpPr>
        <p:spPr>
          <a:xfrm>
            <a:off x="1878756" y="2495159"/>
            <a:ext cx="1907283" cy="338554"/>
          </a:xfrm>
          <a:prstGeom prst="rect">
            <a:avLst/>
          </a:prstGeom>
          <a:noFill/>
        </p:spPr>
        <p:txBody>
          <a:bodyPr wrap="square" rtlCol="0">
            <a:spAutoFit/>
          </a:bodyPr>
          <a:lstStyle/>
          <a:p>
            <a:r>
              <a:rPr lang="en-US" sz="800" dirty="0"/>
              <a:t>Demands not delivered below Zone B</a:t>
            </a:r>
          </a:p>
          <a:p>
            <a:r>
              <a:rPr lang="en-US" sz="800" dirty="0"/>
              <a:t>G207 &amp; G208 not operational</a:t>
            </a:r>
          </a:p>
        </p:txBody>
      </p:sp>
      <p:sp>
        <p:nvSpPr>
          <p:cNvPr id="21" name="TextBox 20">
            <a:extLst>
              <a:ext uri="{FF2B5EF4-FFF2-40B4-BE49-F238E27FC236}">
                <a16:creationId xmlns:a16="http://schemas.microsoft.com/office/drawing/2014/main" id="{F4947B91-9FF4-95DB-9C17-8098AB8768D0}"/>
              </a:ext>
            </a:extLst>
          </p:cNvPr>
          <p:cNvSpPr txBox="1"/>
          <p:nvPr/>
        </p:nvSpPr>
        <p:spPr>
          <a:xfrm>
            <a:off x="7599168" y="2495159"/>
            <a:ext cx="1907283" cy="338554"/>
          </a:xfrm>
          <a:prstGeom prst="rect">
            <a:avLst/>
          </a:prstGeom>
          <a:noFill/>
        </p:spPr>
        <p:txBody>
          <a:bodyPr wrap="square" rtlCol="0">
            <a:spAutoFit/>
          </a:bodyPr>
          <a:lstStyle/>
          <a:p>
            <a:r>
              <a:rPr lang="en-US" sz="800" dirty="0"/>
              <a:t>Demands not delivered below Zone B</a:t>
            </a:r>
          </a:p>
          <a:p>
            <a:r>
              <a:rPr lang="en-US" sz="800" dirty="0"/>
              <a:t>G207 &amp; G208 not operational</a:t>
            </a:r>
          </a:p>
        </p:txBody>
      </p:sp>
      <p:sp>
        <p:nvSpPr>
          <p:cNvPr id="23" name="Title 1">
            <a:extLst>
              <a:ext uri="{FF2B5EF4-FFF2-40B4-BE49-F238E27FC236}">
                <a16:creationId xmlns:a16="http://schemas.microsoft.com/office/drawing/2014/main" id="{EC0FA819-0C1A-99AC-6013-524FB65CA699}"/>
              </a:ext>
            </a:extLst>
          </p:cNvPr>
          <p:cNvSpPr>
            <a:spLocks noGrp="1"/>
          </p:cNvSpPr>
          <p:nvPr>
            <p:ph type="title"/>
          </p:nvPr>
        </p:nvSpPr>
        <p:spPr>
          <a:xfrm>
            <a:off x="1561741" y="346240"/>
            <a:ext cx="7651749" cy="644525"/>
          </a:xfrm>
        </p:spPr>
        <p:txBody>
          <a:bodyPr/>
          <a:lstStyle/>
          <a:p>
            <a:r>
              <a:rPr lang="en-US" dirty="0"/>
              <a:t>July 15, 2026 CPA: Lake </a:t>
            </a:r>
            <a:r>
              <a:rPr lang="en-US" dirty="0" err="1"/>
              <a:t>Istokpoga</a:t>
            </a:r>
            <a:endParaRPr lang="en-US" dirty="0"/>
          </a:p>
        </p:txBody>
      </p:sp>
    </p:spTree>
    <p:extLst>
      <p:ext uri="{BB962C8B-B14F-4D97-AF65-F5344CB8AC3E}">
        <p14:creationId xmlns:p14="http://schemas.microsoft.com/office/powerpoint/2010/main" val="2585530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A75C2-07F9-81D4-E414-22E7DB3A224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F255E6A0-57D1-FFB8-70F3-EB4863FEDEA4}"/>
              </a:ext>
            </a:extLst>
          </p:cNvPr>
          <p:cNvPicPr preferRelativeResize="0">
            <a:picLocks/>
          </p:cNvPicPr>
          <p:nvPr/>
        </p:nvPicPr>
        <p:blipFill>
          <a:blip r:embed="rId3">
            <a:extLst>
              <a:ext uri="{28A0092B-C50C-407E-A947-70E740481C1C}">
                <a14:useLocalDpi xmlns:a14="http://schemas.microsoft.com/office/drawing/2010/main" val="0"/>
              </a:ext>
            </a:extLst>
          </a:blip>
          <a:srcRect r="10088" b="1437"/>
          <a:stretch>
            <a:fillRect/>
          </a:stretch>
        </p:blipFill>
        <p:spPr>
          <a:xfrm>
            <a:off x="6399196" y="1794302"/>
            <a:ext cx="5212080" cy="4242816"/>
          </a:xfrm>
          <a:prstGeom prst="rect">
            <a:avLst/>
          </a:prstGeom>
        </p:spPr>
      </p:pic>
      <p:pic>
        <p:nvPicPr>
          <p:cNvPr id="6" name="Picture 5">
            <a:extLst>
              <a:ext uri="{FF2B5EF4-FFF2-40B4-BE49-F238E27FC236}">
                <a16:creationId xmlns:a16="http://schemas.microsoft.com/office/drawing/2014/main" id="{93F9723B-D6EC-43FF-5001-3AA4716C3874}"/>
              </a:ext>
            </a:extLst>
          </p:cNvPr>
          <p:cNvPicPr preferRelativeResize="0">
            <a:picLocks/>
          </p:cNvPicPr>
          <p:nvPr/>
        </p:nvPicPr>
        <p:blipFill>
          <a:blip r:embed="rId4">
            <a:extLst>
              <a:ext uri="{28A0092B-C50C-407E-A947-70E740481C1C}">
                <a14:useLocalDpi xmlns:a14="http://schemas.microsoft.com/office/drawing/2010/main" val="0"/>
              </a:ext>
            </a:extLst>
          </a:blip>
          <a:srcRect r="10088" b="2222"/>
          <a:stretch>
            <a:fillRect/>
          </a:stretch>
        </p:blipFill>
        <p:spPr>
          <a:xfrm>
            <a:off x="588476" y="1813430"/>
            <a:ext cx="5212080" cy="4242816"/>
          </a:xfrm>
          <a:prstGeom prst="rect">
            <a:avLst/>
          </a:prstGeom>
        </p:spPr>
      </p:pic>
      <p:sp>
        <p:nvSpPr>
          <p:cNvPr id="3" name="Slide Number Placeholder 2">
            <a:extLst>
              <a:ext uri="{FF2B5EF4-FFF2-40B4-BE49-F238E27FC236}">
                <a16:creationId xmlns:a16="http://schemas.microsoft.com/office/drawing/2014/main" id="{D82572EC-C5D2-3FE4-54C5-9AABC066F0E1}"/>
              </a:ext>
            </a:extLst>
          </p:cNvPr>
          <p:cNvSpPr>
            <a:spLocks noGrp="1"/>
          </p:cNvSpPr>
          <p:nvPr>
            <p:ph type="sldNum" sz="quarter" idx="10"/>
          </p:nvPr>
        </p:nvSpPr>
        <p:spPr/>
        <p:txBody>
          <a:bodyPr/>
          <a:lstStyle/>
          <a:p>
            <a:pPr>
              <a:defRPr/>
            </a:pPr>
            <a:fld id="{987604EA-5B4B-4FD2-A684-9A2AF992AFF6}" type="slidenum">
              <a:rPr lang="en-US" altLang="en-US" smtClean="0"/>
              <a:pPr>
                <a:defRPr/>
              </a:pPr>
              <a:t>19</a:t>
            </a:fld>
            <a:endParaRPr lang="en-US" altLang="en-US"/>
          </a:p>
        </p:txBody>
      </p:sp>
      <p:sp>
        <p:nvSpPr>
          <p:cNvPr id="10" name="TextBox 9">
            <a:extLst>
              <a:ext uri="{FF2B5EF4-FFF2-40B4-BE49-F238E27FC236}">
                <a16:creationId xmlns:a16="http://schemas.microsoft.com/office/drawing/2014/main" id="{75817EDA-DACC-ED9F-446A-30FC2B389E5B}"/>
              </a:ext>
            </a:extLst>
          </p:cNvPr>
          <p:cNvSpPr txBox="1"/>
          <p:nvPr/>
        </p:nvSpPr>
        <p:spPr>
          <a:xfrm>
            <a:off x="1630637" y="1508324"/>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5632B98A-B805-BBB0-5AB0-EEFBB7D07D88}"/>
              </a:ext>
            </a:extLst>
          </p:cNvPr>
          <p:cNvSpPr txBox="1"/>
          <p:nvPr/>
        </p:nvSpPr>
        <p:spPr>
          <a:xfrm>
            <a:off x="7341834" y="1455748"/>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6C95113C-85EC-A772-4211-BA682CB49ED0}"/>
              </a:ext>
            </a:extLst>
          </p:cNvPr>
          <p:cNvSpPr txBox="1"/>
          <p:nvPr/>
        </p:nvSpPr>
        <p:spPr>
          <a:xfrm>
            <a:off x="1512831" y="6297758"/>
            <a:ext cx="902001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the agreed </a:t>
            </a:r>
            <a:r>
              <a:rPr lang="en-US" sz="1200" b="1" i="1" dirty="0" err="1">
                <a:solidFill>
                  <a:schemeClr val="bg1">
                    <a:lumMod val="65000"/>
                  </a:schemeClr>
                </a:solidFill>
              </a:rPr>
              <a:t>agreed</a:t>
            </a:r>
            <a:r>
              <a:rPr lang="en-US" sz="1200" b="1" i="1" dirty="0">
                <a:solidFill>
                  <a:schemeClr val="bg1">
                    <a:lumMod val="65000"/>
                  </a:schemeClr>
                </a:solidFill>
              </a:rPr>
              <a:t> upon regulation schedule conversion offsets between NGVD29 and NAVD88 (1.2 ft for Lake </a:t>
            </a:r>
            <a:r>
              <a:rPr lang="en-US" sz="1200" b="1" i="1" dirty="0" err="1">
                <a:solidFill>
                  <a:schemeClr val="bg1">
                    <a:lumMod val="65000"/>
                  </a:schemeClr>
                </a:solidFill>
              </a:rPr>
              <a:t>Istokpoga</a:t>
            </a:r>
            <a:r>
              <a:rPr lang="en-US" sz="1200" b="1" i="1" dirty="0">
                <a:solidFill>
                  <a:schemeClr val="bg1">
                    <a:lumMod val="65000"/>
                  </a:schemeClr>
                </a:solidFill>
              </a:rPr>
              <a:t>).</a:t>
            </a:r>
          </a:p>
        </p:txBody>
      </p:sp>
      <p:sp>
        <p:nvSpPr>
          <p:cNvPr id="15" name="TextBox 14">
            <a:extLst>
              <a:ext uri="{FF2B5EF4-FFF2-40B4-BE49-F238E27FC236}">
                <a16:creationId xmlns:a16="http://schemas.microsoft.com/office/drawing/2014/main" id="{385F51E7-5865-3559-9BDE-EB1057D61465}"/>
              </a:ext>
            </a:extLst>
          </p:cNvPr>
          <p:cNvSpPr txBox="1"/>
          <p:nvPr/>
        </p:nvSpPr>
        <p:spPr>
          <a:xfrm>
            <a:off x="1878756" y="1848828"/>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16" name="TextBox 15">
            <a:extLst>
              <a:ext uri="{FF2B5EF4-FFF2-40B4-BE49-F238E27FC236}">
                <a16:creationId xmlns:a16="http://schemas.microsoft.com/office/drawing/2014/main" id="{7D9AB5A7-6BD4-7947-3E9C-374BB8B7793C}"/>
              </a:ext>
            </a:extLst>
          </p:cNvPr>
          <p:cNvSpPr txBox="1"/>
          <p:nvPr/>
        </p:nvSpPr>
        <p:spPr>
          <a:xfrm>
            <a:off x="7672593" y="1813430"/>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5" name="TextBox 4">
            <a:extLst>
              <a:ext uri="{FF2B5EF4-FFF2-40B4-BE49-F238E27FC236}">
                <a16:creationId xmlns:a16="http://schemas.microsoft.com/office/drawing/2014/main" id="{790E74F2-0998-F96F-CCC7-7833E1F3FCB7}"/>
              </a:ext>
            </a:extLst>
          </p:cNvPr>
          <p:cNvSpPr txBox="1"/>
          <p:nvPr/>
        </p:nvSpPr>
        <p:spPr>
          <a:xfrm>
            <a:off x="1461434" y="1066415"/>
            <a:ext cx="9875524" cy="369332"/>
          </a:xfrm>
          <a:prstGeom prst="rect">
            <a:avLst/>
          </a:prstGeom>
          <a:noFill/>
        </p:spPr>
        <p:txBody>
          <a:bodyPr wrap="none" rtlCol="0">
            <a:spAutoFit/>
          </a:bodyPr>
          <a:lstStyle/>
          <a:p>
            <a:r>
              <a:rPr lang="en-US" dirty="0"/>
              <a:t>C1 Temporary Deviation (demands not delivered in Zone C) and G207/G208 pumps operational</a:t>
            </a:r>
          </a:p>
        </p:txBody>
      </p:sp>
      <p:sp>
        <p:nvSpPr>
          <p:cNvPr id="18" name="TextBox 17">
            <a:extLst>
              <a:ext uri="{FF2B5EF4-FFF2-40B4-BE49-F238E27FC236}">
                <a16:creationId xmlns:a16="http://schemas.microsoft.com/office/drawing/2014/main" id="{1DD98836-978B-7B9A-C2D1-BF270AFBF156}"/>
              </a:ext>
            </a:extLst>
          </p:cNvPr>
          <p:cNvSpPr txBox="1"/>
          <p:nvPr/>
        </p:nvSpPr>
        <p:spPr>
          <a:xfrm>
            <a:off x="1878756" y="4856374"/>
            <a:ext cx="1907283" cy="707886"/>
          </a:xfrm>
          <a:prstGeom prst="rect">
            <a:avLst/>
          </a:prstGeom>
          <a:noFill/>
        </p:spPr>
        <p:txBody>
          <a:bodyPr wrap="square" rtlCol="0">
            <a:spAutoFit/>
          </a:bodyPr>
          <a:lstStyle/>
          <a:p>
            <a:r>
              <a:rPr lang="en-US" sz="800" dirty="0"/>
              <a:t>Regulation Schedule: Lake </a:t>
            </a:r>
            <a:r>
              <a:rPr lang="en-US" sz="800" dirty="0" err="1"/>
              <a:t>Istokpoga</a:t>
            </a:r>
            <a:r>
              <a:rPr lang="en-US" sz="800" dirty="0"/>
              <a:t> Regulation Schedule (Zones A/B/C1/C) implemented with the 2026 temporary deviation line as the active water-supply floor</a:t>
            </a:r>
          </a:p>
        </p:txBody>
      </p:sp>
      <p:sp>
        <p:nvSpPr>
          <p:cNvPr id="19" name="TextBox 18">
            <a:extLst>
              <a:ext uri="{FF2B5EF4-FFF2-40B4-BE49-F238E27FC236}">
                <a16:creationId xmlns:a16="http://schemas.microsoft.com/office/drawing/2014/main" id="{918C91DE-0674-7F0E-1CE9-3CA914E0155C}"/>
              </a:ext>
            </a:extLst>
          </p:cNvPr>
          <p:cNvSpPr txBox="1"/>
          <p:nvPr/>
        </p:nvSpPr>
        <p:spPr>
          <a:xfrm>
            <a:off x="7836875" y="4856374"/>
            <a:ext cx="1907283" cy="707886"/>
          </a:xfrm>
          <a:prstGeom prst="rect">
            <a:avLst/>
          </a:prstGeom>
          <a:noFill/>
        </p:spPr>
        <p:txBody>
          <a:bodyPr wrap="square" rtlCol="0">
            <a:spAutoFit/>
          </a:bodyPr>
          <a:lstStyle/>
          <a:p>
            <a:r>
              <a:rPr lang="en-US" sz="800" dirty="0"/>
              <a:t>Regulation Schedule: Lake </a:t>
            </a:r>
            <a:r>
              <a:rPr lang="en-US" sz="800" dirty="0" err="1"/>
              <a:t>Istokpoga</a:t>
            </a:r>
            <a:r>
              <a:rPr lang="en-US" sz="800" dirty="0"/>
              <a:t> Regulation Schedule (Zones A/B/C1/C) implemented with the 2026 temporary deviation line as the active water-supply floor</a:t>
            </a:r>
          </a:p>
        </p:txBody>
      </p:sp>
      <p:sp>
        <p:nvSpPr>
          <p:cNvPr id="20" name="TextBox 19">
            <a:extLst>
              <a:ext uri="{FF2B5EF4-FFF2-40B4-BE49-F238E27FC236}">
                <a16:creationId xmlns:a16="http://schemas.microsoft.com/office/drawing/2014/main" id="{26CE950B-C15F-CB6B-BCFF-7894C184D18A}"/>
              </a:ext>
            </a:extLst>
          </p:cNvPr>
          <p:cNvSpPr txBox="1"/>
          <p:nvPr/>
        </p:nvSpPr>
        <p:spPr>
          <a:xfrm>
            <a:off x="1976759" y="2466531"/>
            <a:ext cx="1907283" cy="338554"/>
          </a:xfrm>
          <a:prstGeom prst="rect">
            <a:avLst/>
          </a:prstGeom>
          <a:noFill/>
        </p:spPr>
        <p:txBody>
          <a:bodyPr wrap="square" rtlCol="0">
            <a:spAutoFit/>
          </a:bodyPr>
          <a:lstStyle/>
          <a:p>
            <a:r>
              <a:rPr lang="en-US" sz="800" dirty="0"/>
              <a:t>Demands not delivered in Zone C</a:t>
            </a:r>
          </a:p>
          <a:p>
            <a:r>
              <a:rPr lang="en-US" sz="800" dirty="0"/>
              <a:t>G207 &amp; G208 operational</a:t>
            </a:r>
          </a:p>
        </p:txBody>
      </p:sp>
      <p:sp>
        <p:nvSpPr>
          <p:cNvPr id="21" name="TextBox 20">
            <a:extLst>
              <a:ext uri="{FF2B5EF4-FFF2-40B4-BE49-F238E27FC236}">
                <a16:creationId xmlns:a16="http://schemas.microsoft.com/office/drawing/2014/main" id="{3E092404-1488-1C8D-F68D-1077587B616D}"/>
              </a:ext>
            </a:extLst>
          </p:cNvPr>
          <p:cNvSpPr txBox="1"/>
          <p:nvPr/>
        </p:nvSpPr>
        <p:spPr>
          <a:xfrm>
            <a:off x="7672593" y="2479762"/>
            <a:ext cx="1907283" cy="338554"/>
          </a:xfrm>
          <a:prstGeom prst="rect">
            <a:avLst/>
          </a:prstGeom>
          <a:noFill/>
        </p:spPr>
        <p:txBody>
          <a:bodyPr wrap="square" rtlCol="0">
            <a:spAutoFit/>
          </a:bodyPr>
          <a:lstStyle/>
          <a:p>
            <a:r>
              <a:rPr lang="en-US" sz="800" dirty="0"/>
              <a:t>Demands not delivered in Zone C</a:t>
            </a:r>
          </a:p>
          <a:p>
            <a:r>
              <a:rPr lang="en-US" sz="800" dirty="0"/>
              <a:t>G207 &amp; G208 operational</a:t>
            </a:r>
          </a:p>
        </p:txBody>
      </p:sp>
      <p:sp>
        <p:nvSpPr>
          <p:cNvPr id="22" name="Title 1">
            <a:extLst>
              <a:ext uri="{FF2B5EF4-FFF2-40B4-BE49-F238E27FC236}">
                <a16:creationId xmlns:a16="http://schemas.microsoft.com/office/drawing/2014/main" id="{9BAA3903-2161-B1D8-C82C-87D834F3A37A}"/>
              </a:ext>
            </a:extLst>
          </p:cNvPr>
          <p:cNvSpPr>
            <a:spLocks noGrp="1"/>
          </p:cNvSpPr>
          <p:nvPr>
            <p:ph type="title"/>
          </p:nvPr>
        </p:nvSpPr>
        <p:spPr>
          <a:xfrm>
            <a:off x="1561741" y="346240"/>
            <a:ext cx="7651749" cy="644525"/>
          </a:xfrm>
        </p:spPr>
        <p:txBody>
          <a:bodyPr/>
          <a:lstStyle/>
          <a:p>
            <a:r>
              <a:rPr lang="en-US" dirty="0"/>
              <a:t>July 15, 2026 CPA: Lake </a:t>
            </a:r>
            <a:r>
              <a:rPr lang="en-US" dirty="0" err="1"/>
              <a:t>Istokpoga</a:t>
            </a:r>
            <a:endParaRPr lang="en-US" dirty="0"/>
          </a:p>
        </p:txBody>
      </p:sp>
    </p:spTree>
    <p:extLst>
      <p:ext uri="{BB962C8B-B14F-4D97-AF65-F5344CB8AC3E}">
        <p14:creationId xmlns:p14="http://schemas.microsoft.com/office/powerpoint/2010/main" val="1190688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3">
            <a:extLst>
              <a:ext uri="{FF2B5EF4-FFF2-40B4-BE49-F238E27FC236}">
                <a16:creationId xmlns:a16="http://schemas.microsoft.com/office/drawing/2014/main" id="{C65B994A-7759-4288-B8A9-07812D250B21}"/>
              </a:ext>
            </a:extLst>
          </p:cNvPr>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ct val="50000"/>
              </a:spcBef>
              <a:buClr>
                <a:srgbClr val="C59307"/>
              </a:buClr>
              <a:buFont typeface="Wingdings" panose="05000000000000000000" pitchFamily="2" charset="2"/>
              <a:buChar char="Ø"/>
              <a:defRPr sz="2800" b="1">
                <a:solidFill>
                  <a:schemeClr val="tx1"/>
                </a:solidFill>
                <a:latin typeface="Arial" panose="020B0604020202020204" pitchFamily="34" charset="0"/>
              </a:defRPr>
            </a:lvl1pPr>
            <a:lvl2pPr marL="742950" indent="-285750">
              <a:lnSpc>
                <a:spcPct val="90000"/>
              </a:lnSpc>
              <a:spcBef>
                <a:spcPct val="50000"/>
              </a:spcBef>
              <a:buClr>
                <a:srgbClr val="C59307"/>
              </a:buClr>
              <a:buFont typeface="Wingdings" panose="05000000000000000000" pitchFamily="2" charset="2"/>
              <a:buChar char="§"/>
              <a:defRPr sz="2300" b="1">
                <a:solidFill>
                  <a:schemeClr val="tx1"/>
                </a:solidFill>
                <a:latin typeface="Arial" panose="020B0604020202020204" pitchFamily="34" charset="0"/>
              </a:defRPr>
            </a:lvl2pPr>
            <a:lvl3pPr marL="1143000" indent="-228600">
              <a:lnSpc>
                <a:spcPct val="90000"/>
              </a:lnSpc>
              <a:spcBef>
                <a:spcPct val="50000"/>
              </a:spcBef>
              <a:buClr>
                <a:srgbClr val="C59307"/>
              </a:buClr>
              <a:buFont typeface="Arial" panose="020B0604020202020204" pitchFamily="34" charset="0"/>
              <a:buChar char="•"/>
              <a:defRPr sz="2000" b="1">
                <a:solidFill>
                  <a:schemeClr val="tx1"/>
                </a:solidFill>
                <a:latin typeface="Arial" panose="020B0604020202020204" pitchFamily="34" charset="0"/>
              </a:defRPr>
            </a:lvl3pPr>
            <a:lvl4pPr marL="1600200" indent="-228600">
              <a:lnSpc>
                <a:spcPct val="90000"/>
              </a:lnSpc>
              <a:spcBef>
                <a:spcPct val="50000"/>
              </a:spcBef>
              <a:buClr>
                <a:srgbClr val="C59307"/>
              </a:buClr>
              <a:buFont typeface="Arial" panose="020B0604020202020204" pitchFamily="34" charset="0"/>
              <a:buChar char="•"/>
              <a:defRPr b="1">
                <a:solidFill>
                  <a:schemeClr val="tx1"/>
                </a:solidFill>
                <a:latin typeface="Arial" panose="020B0604020202020204" pitchFamily="34" charset="0"/>
              </a:defRPr>
            </a:lvl4pPr>
            <a:lvl5pPr marL="2057400" indent="-228600">
              <a:lnSpc>
                <a:spcPct val="90000"/>
              </a:lnSpc>
              <a:spcBef>
                <a:spcPct val="50000"/>
              </a:spcBef>
              <a:buClr>
                <a:srgbClr val="C59307"/>
              </a:buClr>
              <a:buFont typeface="Arial" panose="020B0604020202020204" pitchFamily="34" charset="0"/>
              <a:buChar char="•"/>
              <a:defRPr sz="1600" b="1">
                <a:solidFill>
                  <a:schemeClr val="tx1"/>
                </a:solidFill>
                <a:latin typeface="Arial" panose="020B0604020202020204" pitchFamily="34" charset="0"/>
              </a:defRPr>
            </a:lvl5pPr>
            <a:lvl6pPr marL="25146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6pPr>
            <a:lvl7pPr marL="29718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7pPr>
            <a:lvl8pPr marL="34290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8pPr>
            <a:lvl9pPr marL="3886200" indent="-22860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latin typeface="Arial" panose="020B0604020202020204" pitchFamily="34" charset="0"/>
              </a:defRPr>
            </a:lvl9pPr>
          </a:lstStyle>
          <a:p>
            <a:pPr>
              <a:lnSpc>
                <a:spcPct val="100000"/>
              </a:lnSpc>
              <a:spcBef>
                <a:spcPct val="0"/>
              </a:spcBef>
              <a:buClrTx/>
              <a:buFontTx/>
              <a:buNone/>
            </a:pPr>
            <a:fld id="{15C54836-8C15-40AF-9EC6-D44B591C08BE}" type="slidenum">
              <a:rPr lang="en-US" altLang="en-US" sz="1400" b="0">
                <a:latin typeface="Arial Black" panose="020B0A04020102020204" pitchFamily="34" charset="0"/>
              </a:rPr>
              <a:pPr>
                <a:lnSpc>
                  <a:spcPct val="100000"/>
                </a:lnSpc>
                <a:spcBef>
                  <a:spcPct val="0"/>
                </a:spcBef>
                <a:buClrTx/>
                <a:buFontTx/>
                <a:buNone/>
              </a:pPr>
              <a:t>2</a:t>
            </a:fld>
            <a:endParaRPr lang="en-US" altLang="en-US" sz="1400" b="0">
              <a:latin typeface="Arial Black" panose="020B0A04020102020204" pitchFamily="34" charset="0"/>
            </a:endParaRPr>
          </a:p>
        </p:txBody>
      </p:sp>
      <p:sp>
        <p:nvSpPr>
          <p:cNvPr id="27650" name="Rectangle 2">
            <a:extLst>
              <a:ext uri="{FF2B5EF4-FFF2-40B4-BE49-F238E27FC236}">
                <a16:creationId xmlns:a16="http://schemas.microsoft.com/office/drawing/2014/main" id="{21ED3015-7182-4035-910F-92FCB0B0E5A7}"/>
              </a:ext>
            </a:extLst>
          </p:cNvPr>
          <p:cNvSpPr>
            <a:spLocks noGrp="1" noChangeArrowheads="1"/>
          </p:cNvSpPr>
          <p:nvPr>
            <p:ph type="title"/>
          </p:nvPr>
        </p:nvSpPr>
        <p:spPr>
          <a:xfrm>
            <a:off x="1466851" y="376085"/>
            <a:ext cx="7651749" cy="644525"/>
          </a:xfrm>
        </p:spPr>
        <p:txBody>
          <a:bodyPr/>
          <a:lstStyle/>
          <a:p>
            <a:pPr eaLnBrk="1" hangingPunct="1">
              <a:defRPr/>
            </a:pPr>
            <a:r>
              <a:rPr lang="en-US" dirty="0"/>
              <a:t>CPA Overview</a:t>
            </a:r>
          </a:p>
        </p:txBody>
      </p:sp>
      <p:sp>
        <p:nvSpPr>
          <p:cNvPr id="27651" name="Rectangle 3">
            <a:extLst>
              <a:ext uri="{FF2B5EF4-FFF2-40B4-BE49-F238E27FC236}">
                <a16:creationId xmlns:a16="http://schemas.microsoft.com/office/drawing/2014/main" id="{4269FACC-81E4-44AB-B140-AE25D3F538AA}"/>
              </a:ext>
            </a:extLst>
          </p:cNvPr>
          <p:cNvSpPr>
            <a:spLocks noGrp="1" noChangeArrowheads="1"/>
          </p:cNvSpPr>
          <p:nvPr>
            <p:ph type="body" idx="1"/>
          </p:nvPr>
        </p:nvSpPr>
        <p:spPr>
          <a:xfrm>
            <a:off x="1466852" y="1249680"/>
            <a:ext cx="6337446" cy="5455919"/>
          </a:xfrm>
        </p:spPr>
        <p:txBody>
          <a:bodyPr/>
          <a:lstStyle/>
          <a:p>
            <a:pPr>
              <a:lnSpc>
                <a:spcPct val="100000"/>
              </a:lnSpc>
            </a:pPr>
            <a:r>
              <a:rPr lang="en-US" sz="1800" b="0" dirty="0">
                <a:effectLst/>
              </a:rPr>
              <a:t>CPA is a stochastic framework (</a:t>
            </a:r>
            <a:r>
              <a:rPr lang="en-US" sz="1800" b="0" dirty="0">
                <a:solidFill>
                  <a:srgbClr val="00B0F0"/>
                </a:solidFill>
                <a:effectLst/>
                <a:hlinkClick r:id="rId2">
                  <a:extLst>
                    <a:ext uri="{A12FA001-AC4F-418D-AE19-62706E023703}">
                      <ahyp:hlinkClr xmlns:ahyp="http://schemas.microsoft.com/office/drawing/2018/hyperlinkcolor" val="tx"/>
                    </a:ext>
                  </a:extLst>
                </a:hlinkClick>
              </a:rPr>
              <a:t>CPA Overview</a:t>
            </a:r>
            <a:r>
              <a:rPr lang="en-US" sz="1800" b="0" dirty="0">
                <a:effectLst/>
              </a:rPr>
              <a:t>) that transforms stages obtained from Dynamic Position Analysis (DPA) based on forecasted rainfall conditions over the next twelve months (Ali, 2016). </a:t>
            </a:r>
          </a:p>
          <a:p>
            <a:pPr>
              <a:lnSpc>
                <a:spcPct val="100000"/>
              </a:lnSpc>
            </a:pPr>
            <a:r>
              <a:rPr lang="en-US" sz="1800" b="0" dirty="0">
                <a:effectLst/>
              </a:rPr>
              <a:t>CPA depends on DPA - DPA stage outputs are used as inputs to CPA (</a:t>
            </a:r>
            <a:r>
              <a:rPr lang="en-US" sz="1800" b="0" dirty="0">
                <a:solidFill>
                  <a:srgbClr val="00B0F0"/>
                </a:solidFill>
                <a:effectLst/>
                <a:hlinkClick r:id="rId3">
                  <a:extLst>
                    <a:ext uri="{A12FA001-AC4F-418D-AE19-62706E023703}">
                      <ahyp:hlinkClr xmlns:ahyp="http://schemas.microsoft.com/office/drawing/2018/hyperlinkcolor" val="tx"/>
                    </a:ext>
                  </a:extLst>
                </a:hlinkClick>
              </a:rPr>
              <a:t>DPA</a:t>
            </a:r>
            <a:r>
              <a:rPr lang="en-US" sz="1800" b="0" dirty="0">
                <a:effectLst/>
              </a:rPr>
              <a:t>). DPA uses a physically based model (SFWMM) to forecast stages from the currently observed stages using 52-years of historical rainfall.</a:t>
            </a:r>
          </a:p>
          <a:p>
            <a:pPr>
              <a:lnSpc>
                <a:spcPct val="100000"/>
              </a:lnSpc>
            </a:pPr>
            <a:r>
              <a:rPr lang="en-US" sz="1800" b="0" dirty="0">
                <a:effectLst/>
              </a:rPr>
              <a:t>3 rainfall outlook scenarios (climatological, CPC, and Preferred Scenario) are used to compare potential stage outlooks. </a:t>
            </a:r>
          </a:p>
          <a:p>
            <a:pPr>
              <a:lnSpc>
                <a:spcPct val="100000"/>
              </a:lnSpc>
            </a:pPr>
            <a:r>
              <a:rPr lang="en-US" sz="1800" b="0" dirty="0">
                <a:effectLst/>
              </a:rPr>
              <a:t>CPA is implemented for 200 locations in the Everglades including Lake Okeechobee. Additionally, CPA is implemented for WCA1Avg (avg of Site 7, Site 8T, and Site 9) and WCA3AAvg (avg of Site 63, Site 64, and Site 65) stages (Khare et al., 2024) in the Everglades. </a:t>
            </a:r>
          </a:p>
        </p:txBody>
      </p:sp>
      <p:pic>
        <p:nvPicPr>
          <p:cNvPr id="3" name="Picture 2" descr="Map&#10;&#10;AI-generated content may be incorrect.">
            <a:extLst>
              <a:ext uri="{FF2B5EF4-FFF2-40B4-BE49-F238E27FC236}">
                <a16:creationId xmlns:a16="http://schemas.microsoft.com/office/drawing/2014/main" id="{69B8A6A9-B891-1886-68C5-3F8F733D24CB}"/>
              </a:ext>
            </a:extLst>
          </p:cNvPr>
          <p:cNvPicPr preferRelativeResize="0">
            <a:picLocks/>
          </p:cNvPicPr>
          <p:nvPr/>
        </p:nvPicPr>
        <p:blipFill>
          <a:blip r:embed="rId4">
            <a:extLst>
              <a:ext uri="{28A0092B-C50C-407E-A947-70E740481C1C}">
                <a14:useLocalDpi xmlns:a14="http://schemas.microsoft.com/office/drawing/2010/main" val="0"/>
              </a:ext>
            </a:extLst>
          </a:blip>
          <a:srcRect l="9276" t="4375" r="8898" b="7500"/>
          <a:stretch>
            <a:fillRect/>
          </a:stretch>
        </p:blipFill>
        <p:spPr>
          <a:xfrm>
            <a:off x="7912870" y="1078992"/>
            <a:ext cx="4169664" cy="57790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C80B57-8954-1DE9-A5A5-206D6BAD1D5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E9FE167A-C881-51D3-DCEC-44B3457B7577}"/>
              </a:ext>
            </a:extLst>
          </p:cNvPr>
          <p:cNvPicPr preferRelativeResize="0">
            <a:picLocks/>
          </p:cNvPicPr>
          <p:nvPr/>
        </p:nvPicPr>
        <p:blipFill>
          <a:blip r:embed="rId3">
            <a:extLst>
              <a:ext uri="{28A0092B-C50C-407E-A947-70E740481C1C}">
                <a14:useLocalDpi xmlns:a14="http://schemas.microsoft.com/office/drawing/2010/main" val="0"/>
              </a:ext>
            </a:extLst>
          </a:blip>
          <a:srcRect r="10204" b="1683"/>
          <a:stretch>
            <a:fillRect/>
          </a:stretch>
        </p:blipFill>
        <p:spPr>
          <a:xfrm>
            <a:off x="6351664" y="1846878"/>
            <a:ext cx="5212080" cy="4242816"/>
          </a:xfrm>
          <a:prstGeom prst="rect">
            <a:avLst/>
          </a:prstGeom>
        </p:spPr>
      </p:pic>
      <p:pic>
        <p:nvPicPr>
          <p:cNvPr id="6" name="Picture 5">
            <a:extLst>
              <a:ext uri="{FF2B5EF4-FFF2-40B4-BE49-F238E27FC236}">
                <a16:creationId xmlns:a16="http://schemas.microsoft.com/office/drawing/2014/main" id="{84898C5B-A01A-16E0-8B4B-150C474AE304}"/>
              </a:ext>
            </a:extLst>
          </p:cNvPr>
          <p:cNvPicPr preferRelativeResize="0">
            <a:picLocks/>
          </p:cNvPicPr>
          <p:nvPr/>
        </p:nvPicPr>
        <p:blipFill>
          <a:blip r:embed="rId4">
            <a:extLst>
              <a:ext uri="{28A0092B-C50C-407E-A947-70E740481C1C}">
                <a14:useLocalDpi xmlns:a14="http://schemas.microsoft.com/office/drawing/2010/main" val="0"/>
              </a:ext>
            </a:extLst>
          </a:blip>
          <a:srcRect r="9614" b="1683"/>
          <a:stretch>
            <a:fillRect/>
          </a:stretch>
        </p:blipFill>
        <p:spPr>
          <a:xfrm>
            <a:off x="628258" y="1846878"/>
            <a:ext cx="5212080" cy="4242816"/>
          </a:xfrm>
          <a:prstGeom prst="rect">
            <a:avLst/>
          </a:prstGeom>
        </p:spPr>
      </p:pic>
      <p:sp>
        <p:nvSpPr>
          <p:cNvPr id="3" name="Slide Number Placeholder 2">
            <a:extLst>
              <a:ext uri="{FF2B5EF4-FFF2-40B4-BE49-F238E27FC236}">
                <a16:creationId xmlns:a16="http://schemas.microsoft.com/office/drawing/2014/main" id="{4672FEC5-F52D-CBB5-929E-1C0571C573C8}"/>
              </a:ext>
            </a:extLst>
          </p:cNvPr>
          <p:cNvSpPr>
            <a:spLocks noGrp="1"/>
          </p:cNvSpPr>
          <p:nvPr>
            <p:ph type="sldNum" sz="quarter" idx="10"/>
          </p:nvPr>
        </p:nvSpPr>
        <p:spPr/>
        <p:txBody>
          <a:bodyPr/>
          <a:lstStyle/>
          <a:p>
            <a:pPr>
              <a:defRPr/>
            </a:pPr>
            <a:fld id="{987604EA-5B4B-4FD2-A684-9A2AF992AFF6}" type="slidenum">
              <a:rPr lang="en-US" altLang="en-US" smtClean="0"/>
              <a:pPr>
                <a:defRPr/>
              </a:pPr>
              <a:t>20</a:t>
            </a:fld>
            <a:endParaRPr lang="en-US" altLang="en-US"/>
          </a:p>
        </p:txBody>
      </p:sp>
      <p:sp>
        <p:nvSpPr>
          <p:cNvPr id="10" name="TextBox 9">
            <a:extLst>
              <a:ext uri="{FF2B5EF4-FFF2-40B4-BE49-F238E27FC236}">
                <a16:creationId xmlns:a16="http://schemas.microsoft.com/office/drawing/2014/main" id="{CDADABAF-7D85-D2CA-8011-51A9944E7459}"/>
              </a:ext>
            </a:extLst>
          </p:cNvPr>
          <p:cNvSpPr txBox="1"/>
          <p:nvPr/>
        </p:nvSpPr>
        <p:spPr>
          <a:xfrm>
            <a:off x="1630637" y="1508324"/>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7EF61B29-A4A5-C6BE-E1F3-1BA02F7A86A0}"/>
              </a:ext>
            </a:extLst>
          </p:cNvPr>
          <p:cNvSpPr txBox="1"/>
          <p:nvPr/>
        </p:nvSpPr>
        <p:spPr>
          <a:xfrm>
            <a:off x="7341834" y="1455748"/>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72BAB3B3-91E3-959A-918C-E48EE94CB0F7}"/>
              </a:ext>
            </a:extLst>
          </p:cNvPr>
          <p:cNvSpPr txBox="1"/>
          <p:nvPr/>
        </p:nvSpPr>
        <p:spPr>
          <a:xfrm>
            <a:off x="1452281" y="6280927"/>
            <a:ext cx="9287437"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the agreed upon regulation schedule conversion offsets between NGVD29 and NAVD88 (1.2 ft for Lake </a:t>
            </a:r>
            <a:r>
              <a:rPr lang="en-US" sz="1200" b="1" i="1" dirty="0" err="1">
                <a:solidFill>
                  <a:schemeClr val="bg1">
                    <a:lumMod val="65000"/>
                  </a:schemeClr>
                </a:solidFill>
              </a:rPr>
              <a:t>Istokpoga</a:t>
            </a:r>
            <a:r>
              <a:rPr lang="en-US" sz="1200" b="1" i="1" dirty="0">
                <a:solidFill>
                  <a:schemeClr val="bg1">
                    <a:lumMod val="65000"/>
                  </a:schemeClr>
                </a:solidFill>
              </a:rPr>
              <a:t>).</a:t>
            </a:r>
          </a:p>
        </p:txBody>
      </p:sp>
      <p:sp>
        <p:nvSpPr>
          <p:cNvPr id="15" name="TextBox 14">
            <a:extLst>
              <a:ext uri="{FF2B5EF4-FFF2-40B4-BE49-F238E27FC236}">
                <a16:creationId xmlns:a16="http://schemas.microsoft.com/office/drawing/2014/main" id="{4B6F2EF4-DAF2-FF3F-471A-BE899CF47A28}"/>
              </a:ext>
            </a:extLst>
          </p:cNvPr>
          <p:cNvSpPr txBox="1"/>
          <p:nvPr/>
        </p:nvSpPr>
        <p:spPr>
          <a:xfrm>
            <a:off x="1878756" y="1848828"/>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16" name="TextBox 15">
            <a:extLst>
              <a:ext uri="{FF2B5EF4-FFF2-40B4-BE49-F238E27FC236}">
                <a16:creationId xmlns:a16="http://schemas.microsoft.com/office/drawing/2014/main" id="{7CDF32EE-FDE2-A4AE-E892-340C254F0614}"/>
              </a:ext>
            </a:extLst>
          </p:cNvPr>
          <p:cNvSpPr txBox="1"/>
          <p:nvPr/>
        </p:nvSpPr>
        <p:spPr>
          <a:xfrm>
            <a:off x="7672593" y="1826976"/>
            <a:ext cx="1760434" cy="307777"/>
          </a:xfrm>
          <a:prstGeom prst="rect">
            <a:avLst/>
          </a:prstGeom>
          <a:solidFill>
            <a:schemeClr val="bg1"/>
          </a:solidFill>
        </p:spPr>
        <p:txBody>
          <a:bodyPr wrap="square" rtlCol="0">
            <a:spAutoFit/>
          </a:bodyPr>
          <a:lstStyle/>
          <a:p>
            <a:r>
              <a:rPr lang="en-US" sz="1400" b="1" dirty="0"/>
              <a:t>Lake </a:t>
            </a:r>
            <a:r>
              <a:rPr lang="en-US" sz="1400" b="1" dirty="0" err="1"/>
              <a:t>Istokpoga</a:t>
            </a:r>
            <a:endParaRPr lang="en-US" sz="1400" b="1" dirty="0"/>
          </a:p>
        </p:txBody>
      </p:sp>
      <p:sp>
        <p:nvSpPr>
          <p:cNvPr id="5" name="TextBox 4">
            <a:extLst>
              <a:ext uri="{FF2B5EF4-FFF2-40B4-BE49-F238E27FC236}">
                <a16:creationId xmlns:a16="http://schemas.microsoft.com/office/drawing/2014/main" id="{CECEFA03-9375-AE81-568B-7281F586ED8D}"/>
              </a:ext>
            </a:extLst>
          </p:cNvPr>
          <p:cNvSpPr txBox="1"/>
          <p:nvPr/>
        </p:nvSpPr>
        <p:spPr>
          <a:xfrm>
            <a:off x="1461434" y="1066415"/>
            <a:ext cx="10324365" cy="369332"/>
          </a:xfrm>
          <a:prstGeom prst="rect">
            <a:avLst/>
          </a:prstGeom>
          <a:noFill/>
        </p:spPr>
        <p:txBody>
          <a:bodyPr wrap="none" rtlCol="0">
            <a:spAutoFit/>
          </a:bodyPr>
          <a:lstStyle/>
          <a:p>
            <a:r>
              <a:rPr lang="en-US" dirty="0"/>
              <a:t>C1 Temporary Deviation (demands not delivered in Zone C) and G207/G208 pumps not operational</a:t>
            </a:r>
          </a:p>
        </p:txBody>
      </p:sp>
      <p:sp>
        <p:nvSpPr>
          <p:cNvPr id="14" name="TextBox 13">
            <a:extLst>
              <a:ext uri="{FF2B5EF4-FFF2-40B4-BE49-F238E27FC236}">
                <a16:creationId xmlns:a16="http://schemas.microsoft.com/office/drawing/2014/main" id="{8B956588-F689-2FD1-D06C-7C18BC302008}"/>
              </a:ext>
            </a:extLst>
          </p:cNvPr>
          <p:cNvSpPr txBox="1"/>
          <p:nvPr/>
        </p:nvSpPr>
        <p:spPr>
          <a:xfrm>
            <a:off x="1878755" y="2483600"/>
            <a:ext cx="1907283" cy="338554"/>
          </a:xfrm>
          <a:prstGeom prst="rect">
            <a:avLst/>
          </a:prstGeom>
          <a:noFill/>
        </p:spPr>
        <p:txBody>
          <a:bodyPr wrap="square" rtlCol="0">
            <a:spAutoFit/>
          </a:bodyPr>
          <a:lstStyle/>
          <a:p>
            <a:r>
              <a:rPr lang="en-US" sz="800" dirty="0"/>
              <a:t>Demands not delivered in Zone C</a:t>
            </a:r>
          </a:p>
          <a:p>
            <a:r>
              <a:rPr lang="en-US" sz="800" dirty="0"/>
              <a:t>G207 &amp; G208 not operational</a:t>
            </a:r>
          </a:p>
        </p:txBody>
      </p:sp>
      <p:sp>
        <p:nvSpPr>
          <p:cNvPr id="18" name="TextBox 17">
            <a:extLst>
              <a:ext uri="{FF2B5EF4-FFF2-40B4-BE49-F238E27FC236}">
                <a16:creationId xmlns:a16="http://schemas.microsoft.com/office/drawing/2014/main" id="{22861C53-968A-A82D-6860-0F10998458AC}"/>
              </a:ext>
            </a:extLst>
          </p:cNvPr>
          <p:cNvSpPr txBox="1"/>
          <p:nvPr/>
        </p:nvSpPr>
        <p:spPr>
          <a:xfrm>
            <a:off x="1878756" y="4864012"/>
            <a:ext cx="1907283" cy="707886"/>
          </a:xfrm>
          <a:prstGeom prst="rect">
            <a:avLst/>
          </a:prstGeom>
          <a:noFill/>
        </p:spPr>
        <p:txBody>
          <a:bodyPr wrap="square" rtlCol="0">
            <a:spAutoFit/>
          </a:bodyPr>
          <a:lstStyle/>
          <a:p>
            <a:r>
              <a:rPr lang="en-US" sz="800" dirty="0"/>
              <a:t>Regulation Schedule: Lake </a:t>
            </a:r>
            <a:r>
              <a:rPr lang="en-US" sz="800" dirty="0" err="1"/>
              <a:t>Istokpoga</a:t>
            </a:r>
            <a:r>
              <a:rPr lang="en-US" sz="800" dirty="0"/>
              <a:t> Regulation Schedule (Zones A/B/C1/C) implemented with the 2026 temporary deviation line as the active water-supply floor</a:t>
            </a:r>
          </a:p>
        </p:txBody>
      </p:sp>
      <p:sp>
        <p:nvSpPr>
          <p:cNvPr id="19" name="TextBox 18">
            <a:extLst>
              <a:ext uri="{FF2B5EF4-FFF2-40B4-BE49-F238E27FC236}">
                <a16:creationId xmlns:a16="http://schemas.microsoft.com/office/drawing/2014/main" id="{CA0BF8CB-2F3B-EA9C-07E5-FF56C95C3EA4}"/>
              </a:ext>
            </a:extLst>
          </p:cNvPr>
          <p:cNvSpPr txBox="1"/>
          <p:nvPr/>
        </p:nvSpPr>
        <p:spPr>
          <a:xfrm>
            <a:off x="7704233" y="4878317"/>
            <a:ext cx="1907283" cy="707886"/>
          </a:xfrm>
          <a:prstGeom prst="rect">
            <a:avLst/>
          </a:prstGeom>
          <a:noFill/>
        </p:spPr>
        <p:txBody>
          <a:bodyPr wrap="square" rtlCol="0">
            <a:spAutoFit/>
          </a:bodyPr>
          <a:lstStyle/>
          <a:p>
            <a:r>
              <a:rPr lang="en-US" sz="800" dirty="0"/>
              <a:t>Regulation Schedule: Lake </a:t>
            </a:r>
            <a:r>
              <a:rPr lang="en-US" sz="800" dirty="0" err="1"/>
              <a:t>Istokpoga</a:t>
            </a:r>
            <a:r>
              <a:rPr lang="en-US" sz="800" dirty="0"/>
              <a:t> Regulation Schedule (Zones A/B/C1/C) implemented with the 2026 temporary deviation line as the active water-supply floor</a:t>
            </a:r>
          </a:p>
        </p:txBody>
      </p:sp>
      <p:sp>
        <p:nvSpPr>
          <p:cNvPr id="20" name="TextBox 19">
            <a:extLst>
              <a:ext uri="{FF2B5EF4-FFF2-40B4-BE49-F238E27FC236}">
                <a16:creationId xmlns:a16="http://schemas.microsoft.com/office/drawing/2014/main" id="{1FB6F524-0E17-41B4-A07F-E4430B787486}"/>
              </a:ext>
            </a:extLst>
          </p:cNvPr>
          <p:cNvSpPr txBox="1"/>
          <p:nvPr/>
        </p:nvSpPr>
        <p:spPr>
          <a:xfrm>
            <a:off x="7826291" y="2483600"/>
            <a:ext cx="1907283" cy="338554"/>
          </a:xfrm>
          <a:prstGeom prst="rect">
            <a:avLst/>
          </a:prstGeom>
          <a:noFill/>
        </p:spPr>
        <p:txBody>
          <a:bodyPr wrap="square" rtlCol="0">
            <a:spAutoFit/>
          </a:bodyPr>
          <a:lstStyle/>
          <a:p>
            <a:r>
              <a:rPr lang="en-US" sz="800" dirty="0"/>
              <a:t>Demands not delivered in Zone C</a:t>
            </a:r>
          </a:p>
          <a:p>
            <a:r>
              <a:rPr lang="en-US" sz="800" dirty="0"/>
              <a:t>G207 &amp; G208 not operational</a:t>
            </a:r>
          </a:p>
        </p:txBody>
      </p:sp>
      <p:sp>
        <p:nvSpPr>
          <p:cNvPr id="22" name="Title 1">
            <a:extLst>
              <a:ext uri="{FF2B5EF4-FFF2-40B4-BE49-F238E27FC236}">
                <a16:creationId xmlns:a16="http://schemas.microsoft.com/office/drawing/2014/main" id="{97566DD4-0E99-ADAB-E46F-BFAA42852C1B}"/>
              </a:ext>
            </a:extLst>
          </p:cNvPr>
          <p:cNvSpPr>
            <a:spLocks noGrp="1"/>
          </p:cNvSpPr>
          <p:nvPr>
            <p:ph type="title"/>
          </p:nvPr>
        </p:nvSpPr>
        <p:spPr>
          <a:xfrm>
            <a:off x="1561741" y="346240"/>
            <a:ext cx="7651749" cy="644525"/>
          </a:xfrm>
        </p:spPr>
        <p:txBody>
          <a:bodyPr/>
          <a:lstStyle/>
          <a:p>
            <a:r>
              <a:rPr lang="en-US" dirty="0"/>
              <a:t>July 15, 2026 CPA: Lake </a:t>
            </a:r>
            <a:r>
              <a:rPr lang="en-US" dirty="0" err="1"/>
              <a:t>Istokpoga</a:t>
            </a:r>
            <a:endParaRPr lang="en-US" dirty="0"/>
          </a:p>
        </p:txBody>
      </p:sp>
    </p:spTree>
    <p:extLst>
      <p:ext uri="{BB962C8B-B14F-4D97-AF65-F5344CB8AC3E}">
        <p14:creationId xmlns:p14="http://schemas.microsoft.com/office/powerpoint/2010/main" val="1833826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D59591-F0E5-52D9-5BA7-23892D607654}"/>
              </a:ext>
            </a:extLst>
          </p:cNvPr>
          <p:cNvSpPr>
            <a:spLocks noGrp="1"/>
          </p:cNvSpPr>
          <p:nvPr>
            <p:ph type="title"/>
          </p:nvPr>
        </p:nvSpPr>
        <p:spPr>
          <a:xfrm>
            <a:off x="1466851" y="350207"/>
            <a:ext cx="7651749" cy="644525"/>
          </a:xfrm>
        </p:spPr>
        <p:txBody>
          <a:bodyPr/>
          <a:lstStyle/>
          <a:p>
            <a:r>
              <a:rPr lang="en-US" dirty="0"/>
              <a:t>CPA Overview</a:t>
            </a:r>
          </a:p>
        </p:txBody>
      </p:sp>
      <p:sp>
        <p:nvSpPr>
          <p:cNvPr id="3" name="Content Placeholder 2">
            <a:extLst>
              <a:ext uri="{FF2B5EF4-FFF2-40B4-BE49-F238E27FC236}">
                <a16:creationId xmlns:a16="http://schemas.microsoft.com/office/drawing/2014/main" id="{9343A29F-C00D-0CAF-067A-ED4921D3A666}"/>
              </a:ext>
            </a:extLst>
          </p:cNvPr>
          <p:cNvSpPr>
            <a:spLocks noGrp="1"/>
          </p:cNvSpPr>
          <p:nvPr>
            <p:ph idx="1"/>
          </p:nvPr>
        </p:nvSpPr>
        <p:spPr>
          <a:xfrm>
            <a:off x="1544489" y="2053200"/>
            <a:ext cx="6092897" cy="3971843"/>
          </a:xfrm>
        </p:spPr>
        <p:txBody>
          <a:bodyPr/>
          <a:lstStyle/>
          <a:p>
            <a:pPr>
              <a:lnSpc>
                <a:spcPct val="100000"/>
              </a:lnSpc>
            </a:pPr>
            <a:r>
              <a:rPr lang="en-US" dirty="0"/>
              <a:t>CPA Outputs</a:t>
            </a:r>
          </a:p>
          <a:p>
            <a:pPr lvl="1">
              <a:lnSpc>
                <a:spcPct val="100000"/>
              </a:lnSpc>
              <a:spcAft>
                <a:spcPts val="300"/>
              </a:spcAft>
            </a:pPr>
            <a:r>
              <a:rPr lang="en-US" sz="1700" b="0" dirty="0">
                <a:effectLst/>
              </a:rPr>
              <a:t>CPA forecasted stage percentiles from ‘Climatologic’ scenario are first collapsed on DPA stage percentiles. Corresponding adjustments are then applied to stage percentile lines for all other rainfall scenarios.</a:t>
            </a:r>
          </a:p>
          <a:p>
            <a:pPr marL="342900" lvl="1" indent="0">
              <a:lnSpc>
                <a:spcPct val="100000"/>
              </a:lnSpc>
              <a:spcAft>
                <a:spcPts val="300"/>
              </a:spcAft>
              <a:buNone/>
            </a:pPr>
            <a:r>
              <a:rPr lang="en-US" sz="1700" b="0" dirty="0">
                <a:effectLst/>
              </a:rPr>
              <a:t> </a:t>
            </a:r>
          </a:p>
          <a:p>
            <a:pPr lvl="1">
              <a:lnSpc>
                <a:spcPct val="100000"/>
              </a:lnSpc>
            </a:pPr>
            <a:endParaRPr lang="en-US" sz="1700" b="0" dirty="0">
              <a:effectLst/>
            </a:endParaRPr>
          </a:p>
          <a:p>
            <a:pPr>
              <a:lnSpc>
                <a:spcPct val="100000"/>
              </a:lnSpc>
            </a:pPr>
            <a:endParaRPr lang="en-US" sz="2000" b="0" dirty="0">
              <a:effectLst/>
            </a:endParaRPr>
          </a:p>
        </p:txBody>
      </p:sp>
      <p:sp>
        <p:nvSpPr>
          <p:cNvPr id="4" name="Slide Number Placeholder 3">
            <a:extLst>
              <a:ext uri="{FF2B5EF4-FFF2-40B4-BE49-F238E27FC236}">
                <a16:creationId xmlns:a16="http://schemas.microsoft.com/office/drawing/2014/main" id="{E33DA809-40A0-114B-25B6-E6A15E24D4BA}"/>
              </a:ext>
            </a:extLst>
          </p:cNvPr>
          <p:cNvSpPr>
            <a:spLocks noGrp="1"/>
          </p:cNvSpPr>
          <p:nvPr>
            <p:ph type="sldNum" sz="quarter" idx="10"/>
          </p:nvPr>
        </p:nvSpPr>
        <p:spPr/>
        <p:txBody>
          <a:bodyPr/>
          <a:lstStyle/>
          <a:p>
            <a:pPr>
              <a:defRPr/>
            </a:pPr>
            <a:fld id="{A5068713-87FF-4DAE-B437-B3B07DE18C0B}" type="slidenum">
              <a:rPr lang="en-US" altLang="en-US" smtClean="0"/>
              <a:pPr>
                <a:defRPr/>
              </a:pPr>
              <a:t>3</a:t>
            </a:fld>
            <a:endParaRPr lang="en-US" altLang="en-US"/>
          </a:p>
        </p:txBody>
      </p:sp>
      <p:pic>
        <p:nvPicPr>
          <p:cNvPr id="5" name="Picture 4" descr="Map&#10;&#10;AI-generated content may be incorrect.">
            <a:extLst>
              <a:ext uri="{FF2B5EF4-FFF2-40B4-BE49-F238E27FC236}">
                <a16:creationId xmlns:a16="http://schemas.microsoft.com/office/drawing/2014/main" id="{71F42923-25E9-6B79-6C91-5A2936B75EE7}"/>
              </a:ext>
            </a:extLst>
          </p:cNvPr>
          <p:cNvPicPr preferRelativeResize="0">
            <a:picLocks/>
          </p:cNvPicPr>
          <p:nvPr/>
        </p:nvPicPr>
        <p:blipFill>
          <a:blip r:embed="rId2">
            <a:extLst>
              <a:ext uri="{28A0092B-C50C-407E-A947-70E740481C1C}">
                <a14:useLocalDpi xmlns:a14="http://schemas.microsoft.com/office/drawing/2010/main" val="0"/>
              </a:ext>
            </a:extLst>
          </a:blip>
          <a:srcRect l="9276" t="4375" r="8898" b="7500"/>
          <a:stretch>
            <a:fillRect/>
          </a:stretch>
        </p:blipFill>
        <p:spPr>
          <a:xfrm>
            <a:off x="7912870" y="1078992"/>
            <a:ext cx="4169664" cy="5779008"/>
          </a:xfrm>
          <a:prstGeom prst="rect">
            <a:avLst/>
          </a:prstGeom>
        </p:spPr>
      </p:pic>
    </p:spTree>
    <p:extLst>
      <p:ext uri="{BB962C8B-B14F-4D97-AF65-F5344CB8AC3E}">
        <p14:creationId xmlns:p14="http://schemas.microsoft.com/office/powerpoint/2010/main" val="4116290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2A09D-38B5-4784-3FB5-CDEE8B0C6726}"/>
              </a:ext>
            </a:extLst>
          </p:cNvPr>
          <p:cNvSpPr>
            <a:spLocks noGrp="1"/>
          </p:cNvSpPr>
          <p:nvPr>
            <p:ph type="title"/>
          </p:nvPr>
        </p:nvSpPr>
        <p:spPr>
          <a:xfrm>
            <a:off x="1509983" y="341975"/>
            <a:ext cx="7651749" cy="644525"/>
          </a:xfrm>
        </p:spPr>
        <p:txBody>
          <a:bodyPr/>
          <a:lstStyle/>
          <a:p>
            <a:r>
              <a:rPr lang="en-US" dirty="0"/>
              <a:t>CPA: Rainfall Scenarios for July 15, 2026</a:t>
            </a:r>
          </a:p>
        </p:txBody>
      </p:sp>
      <p:sp>
        <p:nvSpPr>
          <p:cNvPr id="4" name="Slide Number Placeholder 3">
            <a:extLst>
              <a:ext uri="{FF2B5EF4-FFF2-40B4-BE49-F238E27FC236}">
                <a16:creationId xmlns:a16="http://schemas.microsoft.com/office/drawing/2014/main" id="{128FDD77-FE32-A62D-54F0-9622207FD179}"/>
              </a:ext>
            </a:extLst>
          </p:cNvPr>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A5068713-87FF-4DAE-B437-B3B07DE18C0B}" type="slidenum">
              <a:rPr kumimoji="0" lang="en-US" altLang="en-US" sz="1400" b="0" i="0" u="none" strike="noStrike" kern="1200" cap="none" spc="0" normalizeH="0" baseline="0" noProof="0" smtClean="0">
                <a:ln>
                  <a:noFill/>
                </a:ln>
                <a:solidFill>
                  <a:srgbClr val="000000"/>
                </a:solidFill>
                <a:effectLst/>
                <a:uLnTx/>
                <a:uFillTx/>
                <a:latin typeface="Arial Black" panose="020B0A040201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400" b="0" i="0" u="none" strike="noStrike" kern="1200" cap="none" spc="0" normalizeH="0" baseline="0" noProof="0">
              <a:ln>
                <a:noFill/>
              </a:ln>
              <a:solidFill>
                <a:srgbClr val="000000"/>
              </a:solidFill>
              <a:effectLst/>
              <a:uLnTx/>
              <a:uFillTx/>
              <a:latin typeface="Arial Black" panose="020B0A04020102020204" pitchFamily="34" charset="0"/>
              <a:ea typeface="+mn-ea"/>
              <a:cs typeface="+mn-cs"/>
            </a:endParaRPr>
          </a:p>
        </p:txBody>
      </p:sp>
      <p:sp>
        <p:nvSpPr>
          <p:cNvPr id="7" name="Content Placeholder 2">
            <a:extLst>
              <a:ext uri="{FF2B5EF4-FFF2-40B4-BE49-F238E27FC236}">
                <a16:creationId xmlns:a16="http://schemas.microsoft.com/office/drawing/2014/main" id="{D7938CA1-AA4F-82E6-2ACD-9F4AEE0C42E0}"/>
              </a:ext>
            </a:extLst>
          </p:cNvPr>
          <p:cNvSpPr txBox="1">
            <a:spLocks/>
          </p:cNvSpPr>
          <p:nvPr/>
        </p:nvSpPr>
        <p:spPr bwMode="auto">
          <a:xfrm>
            <a:off x="1280161" y="1055078"/>
            <a:ext cx="10861040" cy="502238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ct val="50000"/>
              </a:spcBef>
              <a:spcAft>
                <a:spcPct val="0"/>
              </a:spcAft>
              <a:buClr>
                <a:srgbClr val="C59307"/>
              </a:buClr>
              <a:buFont typeface="Wingdings" panose="05000000000000000000" pitchFamily="2" charset="2"/>
              <a:buChar char="Ø"/>
              <a:defRPr sz="2800" b="1">
                <a:solidFill>
                  <a:schemeClr val="tx1"/>
                </a:solidFill>
                <a:effectLst>
                  <a:outerShdw blurRad="38100" dist="38100" dir="2700000" algn="tl">
                    <a:srgbClr val="C0C0C0"/>
                  </a:outerShdw>
                </a:effectLst>
                <a:latin typeface="+mn-lt"/>
                <a:ea typeface="+mn-ea"/>
                <a:cs typeface="+mn-cs"/>
              </a:defRPr>
            </a:lvl1pPr>
            <a:lvl2pPr marL="571500" indent="-228600" algn="l" rtl="0" eaLnBrk="0" fontAlgn="base" hangingPunct="0">
              <a:lnSpc>
                <a:spcPct val="90000"/>
              </a:lnSpc>
              <a:spcBef>
                <a:spcPct val="50000"/>
              </a:spcBef>
              <a:spcAft>
                <a:spcPct val="0"/>
              </a:spcAft>
              <a:buClr>
                <a:srgbClr val="C59307"/>
              </a:buClr>
              <a:buFont typeface="Wingdings" panose="05000000000000000000" pitchFamily="2" charset="2"/>
              <a:buChar char="§"/>
              <a:defRPr sz="2300" b="1">
                <a:solidFill>
                  <a:schemeClr val="tx1"/>
                </a:solidFill>
                <a:effectLst>
                  <a:outerShdw blurRad="38100" dist="38100" dir="2700000" algn="tl">
                    <a:srgbClr val="C0C0C0"/>
                  </a:outerShdw>
                </a:effectLst>
                <a:latin typeface="+mn-lt"/>
              </a:defRPr>
            </a:lvl2pPr>
            <a:lvl3pPr marL="9144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sz="2000" b="1">
                <a:solidFill>
                  <a:schemeClr val="tx1"/>
                </a:solidFill>
                <a:effectLst>
                  <a:outerShdw blurRad="38100" dist="38100" dir="2700000" algn="tl">
                    <a:srgbClr val="C0C0C0"/>
                  </a:outerShdw>
                </a:effectLst>
                <a:latin typeface="+mn-lt"/>
              </a:defRPr>
            </a:lvl3pPr>
            <a:lvl4pPr marL="12573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b="1">
                <a:solidFill>
                  <a:schemeClr val="tx1"/>
                </a:solidFill>
                <a:effectLst>
                  <a:outerShdw blurRad="38100" dist="38100" dir="2700000" algn="tl">
                    <a:srgbClr val="C0C0C0"/>
                  </a:outerShdw>
                </a:effectLst>
                <a:latin typeface="+mn-lt"/>
              </a:defRPr>
            </a:lvl4pPr>
            <a:lvl5pPr marL="1600200" indent="-228600" algn="l" rtl="0" eaLnBrk="0" fontAlgn="base" hangingPunct="0">
              <a:lnSpc>
                <a:spcPct val="90000"/>
              </a:lnSpc>
              <a:spcBef>
                <a:spcPct val="50000"/>
              </a:spcBef>
              <a:spcAft>
                <a:spcPct val="0"/>
              </a:spcAft>
              <a:buClr>
                <a:srgbClr val="C59307"/>
              </a:buClr>
              <a:buFont typeface="Arial" panose="020B0604020202020204" pitchFamily="34" charset="0"/>
              <a:buChar char="•"/>
              <a:defRPr sz="1600" b="1">
                <a:solidFill>
                  <a:schemeClr val="tx1"/>
                </a:solidFill>
                <a:effectLst>
                  <a:outerShdw blurRad="38100" dist="38100" dir="2700000" algn="tl">
                    <a:srgbClr val="C0C0C0"/>
                  </a:outerShdw>
                </a:effectLst>
                <a:latin typeface="+mn-lt"/>
              </a:defRPr>
            </a:lvl5pPr>
            <a:lvl6pPr marL="20574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6pPr>
            <a:lvl7pPr marL="25146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7pPr>
            <a:lvl8pPr marL="29718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8pPr>
            <a:lvl9pPr marL="3429000" indent="-228600" algn="l" rtl="0" fontAlgn="base">
              <a:lnSpc>
                <a:spcPct val="90000"/>
              </a:lnSpc>
              <a:spcBef>
                <a:spcPct val="50000"/>
              </a:spcBef>
              <a:spcAft>
                <a:spcPct val="0"/>
              </a:spcAft>
              <a:buClr>
                <a:srgbClr val="C59307"/>
              </a:buClr>
              <a:buChar char="»"/>
              <a:defRPr sz="1700" b="1">
                <a:solidFill>
                  <a:schemeClr val="tx1"/>
                </a:solidFill>
                <a:effectLst>
                  <a:outerShdw blurRad="38100" dist="38100" dir="2700000" algn="tl">
                    <a:srgbClr val="C0C0C0"/>
                  </a:outerShdw>
                </a:effectLst>
                <a:latin typeface="+mn-lt"/>
              </a:defRPr>
            </a:lvl9pPr>
          </a:lstStyle>
          <a:p>
            <a:pPr indent="-365760">
              <a:lnSpc>
                <a:spcPct val="100000"/>
              </a:lnSpc>
            </a:pPr>
            <a:r>
              <a:rPr lang="en-US" sz="2000" kern="0" dirty="0">
                <a:effectLst/>
              </a:rPr>
              <a:t>Climatological</a:t>
            </a:r>
            <a:endParaRPr lang="en-US" sz="2400" kern="0" dirty="0">
              <a:effectLst/>
            </a:endParaRPr>
          </a:p>
          <a:p>
            <a:pPr lvl="1" indent="-365760">
              <a:lnSpc>
                <a:spcPct val="100000"/>
              </a:lnSpc>
              <a:spcBef>
                <a:spcPts val="300"/>
              </a:spcBef>
            </a:pPr>
            <a:r>
              <a:rPr lang="en-US" sz="1400" b="0" kern="0" dirty="0">
                <a:effectLst/>
              </a:rPr>
              <a:t>Climatological scenario assumes equal chances of below-normal/dry, normal, and above-normal/wet rainfall conditions over next twelve 3 monthly seasons (slide 5).</a:t>
            </a:r>
          </a:p>
          <a:p>
            <a:pPr lvl="1" indent="-365760">
              <a:lnSpc>
                <a:spcPct val="100000"/>
              </a:lnSpc>
              <a:spcAft>
                <a:spcPts val="300"/>
              </a:spcAft>
            </a:pPr>
            <a:r>
              <a:rPr lang="en-US" sz="1400" b="0" kern="0" dirty="0">
                <a:effectLst/>
              </a:rPr>
              <a:t>This scenario is the connecting link between DPA and all other scenarios simulated under CPA. </a:t>
            </a:r>
          </a:p>
          <a:p>
            <a:pPr indent="-365760">
              <a:lnSpc>
                <a:spcPct val="100000"/>
              </a:lnSpc>
            </a:pPr>
            <a:r>
              <a:rPr lang="en-US" sz="2000" kern="0" dirty="0">
                <a:effectLst/>
              </a:rPr>
              <a:t>CPC</a:t>
            </a:r>
            <a:endParaRPr lang="en-US" sz="2400" kern="0" dirty="0">
              <a:effectLst/>
            </a:endParaRPr>
          </a:p>
          <a:p>
            <a:pPr lvl="1" indent="-365760">
              <a:lnSpc>
                <a:spcPct val="100000"/>
              </a:lnSpc>
              <a:spcBef>
                <a:spcPts val="300"/>
              </a:spcBef>
            </a:pPr>
            <a:r>
              <a:rPr lang="en-US" sz="1400" b="0" kern="0" dirty="0">
                <a:effectLst/>
              </a:rPr>
              <a:t>This is based on official rainfall forecasts published by NOAA’s Climate Prediction Center (CPC) every month (</a:t>
            </a:r>
            <a:r>
              <a:rPr lang="en-US" sz="1400" b="0" kern="0" dirty="0">
                <a:solidFill>
                  <a:srgbClr val="00B0F0"/>
                </a:solidFill>
                <a:effectLst/>
                <a:hlinkClick r:id="rId3">
                  <a:extLst>
                    <a:ext uri="{A12FA001-AC4F-418D-AE19-62706E023703}">
                      <ahyp:hlinkClr xmlns:ahyp="http://schemas.microsoft.com/office/drawing/2018/hyperlinkcolor" val="tx"/>
                    </a:ext>
                  </a:extLst>
                </a:hlinkClick>
              </a:rPr>
              <a:t>Climate Prediction Center - Forecasts &amp; Outlook Maps, Graphs and tables (noaa.gov)</a:t>
            </a:r>
            <a:r>
              <a:rPr lang="en-US" sz="1400" b="0" kern="0" dirty="0">
                <a:effectLst/>
              </a:rPr>
              <a:t>).</a:t>
            </a:r>
          </a:p>
          <a:p>
            <a:pPr lvl="1" indent="-365760">
              <a:lnSpc>
                <a:spcPct val="100000"/>
              </a:lnSpc>
              <a:spcBef>
                <a:spcPts val="300"/>
              </a:spcBef>
            </a:pPr>
            <a:r>
              <a:rPr lang="en-US" sz="1400" b="0" kern="0" dirty="0">
                <a:effectLst/>
              </a:rPr>
              <a:t>The July 15, 2026, CPC rainfall scenario reflects the latest rainfall outlook released by CPC.</a:t>
            </a:r>
          </a:p>
          <a:p>
            <a:pPr lvl="1" indent="-365760">
              <a:lnSpc>
                <a:spcPct val="100000"/>
              </a:lnSpc>
              <a:spcBef>
                <a:spcPts val="300"/>
              </a:spcBef>
            </a:pPr>
            <a:r>
              <a:rPr lang="en-US" sz="1400" b="0" kern="0" dirty="0">
                <a:effectLst/>
              </a:rPr>
              <a:t>It is also used by JEM’s </a:t>
            </a:r>
            <a:r>
              <a:rPr lang="en-US" sz="1400" b="0" kern="0" dirty="0" err="1">
                <a:effectLst/>
              </a:rPr>
              <a:t>EverForecast</a:t>
            </a:r>
            <a:r>
              <a:rPr lang="en-US" sz="1400" b="0" kern="0" dirty="0">
                <a:effectLst/>
              </a:rPr>
              <a:t> tool for stage prediction. </a:t>
            </a:r>
          </a:p>
          <a:p>
            <a:pPr indent="-365760">
              <a:lnSpc>
                <a:spcPct val="100000"/>
              </a:lnSpc>
            </a:pPr>
            <a:r>
              <a:rPr lang="en-US" sz="2000" kern="0" dirty="0">
                <a:effectLst/>
              </a:rPr>
              <a:t>Preferred</a:t>
            </a:r>
            <a:r>
              <a:rPr lang="en-US" sz="2400" kern="0" dirty="0">
                <a:effectLst/>
              </a:rPr>
              <a:t> Scenario (PrefSce)</a:t>
            </a:r>
          </a:p>
          <a:p>
            <a:pPr lvl="1" indent="-365760">
              <a:lnSpc>
                <a:spcPct val="100000"/>
              </a:lnSpc>
            </a:pPr>
            <a:r>
              <a:rPr lang="en-US" sz="1400" b="0" kern="0" dirty="0">
                <a:effectLst/>
              </a:rPr>
              <a:t>Seasonal rainfall probabilities are calculated based on historical data and projected </a:t>
            </a:r>
            <a:r>
              <a:rPr lang="en-US" sz="1400" b="0" kern="0" dirty="0">
                <a:solidFill>
                  <a:srgbClr val="00B0F0"/>
                </a:solidFill>
                <a:effectLst/>
                <a:hlinkClick r:id="rId4">
                  <a:extLst>
                    <a:ext uri="{A12FA001-AC4F-418D-AE19-62706E023703}">
                      <ahyp:hlinkClr xmlns:ahyp="http://schemas.microsoft.com/office/drawing/2018/hyperlinkcolor" val="tx"/>
                    </a:ext>
                  </a:extLst>
                </a:hlinkClick>
              </a:rPr>
              <a:t>Relative Oceanic Nino-3.4 Index (RONI)</a:t>
            </a:r>
            <a:r>
              <a:rPr lang="en-US" sz="1400" b="0" kern="0" dirty="0">
                <a:solidFill>
                  <a:srgbClr val="00B0F0"/>
                </a:solidFill>
                <a:effectLst/>
              </a:rPr>
              <a:t> </a:t>
            </a:r>
            <a:r>
              <a:rPr lang="en-US" sz="1400" b="0" kern="0" dirty="0">
                <a:effectLst/>
              </a:rPr>
              <a:t>published by the CPC. </a:t>
            </a:r>
          </a:p>
          <a:p>
            <a:pPr lvl="1" indent="-365760">
              <a:lnSpc>
                <a:spcPct val="100000"/>
              </a:lnSpc>
            </a:pPr>
            <a:r>
              <a:rPr lang="en-US" sz="1400" b="0" kern="0" dirty="0">
                <a:effectLst/>
              </a:rPr>
              <a:t>This scenario developed by System Modeling Unit (</a:t>
            </a:r>
            <a:r>
              <a:rPr lang="en-US" sz="1400" b="0" kern="0" dirty="0">
                <a:solidFill>
                  <a:srgbClr val="00B0F0"/>
                </a:solidFill>
                <a:effectLst/>
                <a:hlinkClick r:id="rId5">
                  <a:extLst>
                    <a:ext uri="{A12FA001-AC4F-418D-AE19-62706E023703}">
                      <ahyp:hlinkClr xmlns:ahyp="http://schemas.microsoft.com/office/drawing/2018/hyperlinkcolor" val="tx"/>
                    </a:ext>
                  </a:extLst>
                </a:hlinkClick>
              </a:rPr>
              <a:t>PrefSce Overview</a:t>
            </a:r>
            <a:r>
              <a:rPr lang="en-US" sz="1400" b="0" kern="0" dirty="0">
                <a:effectLst/>
              </a:rPr>
              <a:t>) represents a best professional judgement rainfall outlook.</a:t>
            </a:r>
          </a:p>
          <a:p>
            <a:pPr lvl="1" indent="-274320">
              <a:lnSpc>
                <a:spcPct val="85000"/>
              </a:lnSpc>
            </a:pPr>
            <a:r>
              <a:rPr lang="en-US" sz="1400" b="0" dirty="0">
                <a:effectLst/>
              </a:rPr>
              <a:t>July 15, 2026, PrefSce rainfall scenario includes latest release of seasonal rainfall outlook from </a:t>
            </a:r>
            <a:r>
              <a:rPr lang="en-US" sz="1400" b="0" dirty="0">
                <a:solidFill>
                  <a:srgbClr val="00B0F0"/>
                </a:solidFill>
                <a:effectLst/>
                <a:hlinkClick r:id="rId4">
                  <a:extLst>
                    <a:ext uri="{A12FA001-AC4F-418D-AE19-62706E023703}">
                      <ahyp:hlinkClr xmlns:ahyp="http://schemas.microsoft.com/office/drawing/2018/hyperlinkcolor" val="tx"/>
                    </a:ext>
                  </a:extLst>
                </a:hlinkClick>
              </a:rPr>
              <a:t>NOAA</a:t>
            </a:r>
            <a:r>
              <a:rPr lang="en-US" sz="1400" b="0" dirty="0">
                <a:effectLst/>
              </a:rPr>
              <a:t>. </a:t>
            </a:r>
          </a:p>
          <a:p>
            <a:pPr lvl="1" indent="-274320">
              <a:lnSpc>
                <a:spcPct val="85000"/>
              </a:lnSpc>
            </a:pPr>
            <a:r>
              <a:rPr lang="en-US" sz="1400" b="0" dirty="0">
                <a:effectLst/>
              </a:rPr>
              <a:t>Seasonal tercile probabilities of the remaining days of the current JAS season are estimated from the average of </a:t>
            </a:r>
            <a:r>
              <a:rPr lang="en-US" sz="1400" b="0" dirty="0">
                <a:solidFill>
                  <a:srgbClr val="00B0F0"/>
                </a:solidFill>
                <a:effectLst/>
                <a:hlinkClick r:id="rId4">
                  <a:extLst>
                    <a:ext uri="{A12FA001-AC4F-418D-AE19-62706E023703}">
                      <ahyp:hlinkClr xmlns:ahyp="http://schemas.microsoft.com/office/drawing/2018/hyperlinkcolor" val="tx"/>
                    </a:ext>
                  </a:extLst>
                </a:hlinkClick>
              </a:rPr>
              <a:t>RONI</a:t>
            </a:r>
            <a:r>
              <a:rPr lang="en-US" sz="1400" b="0" dirty="0">
                <a:effectLst/>
              </a:rPr>
              <a:t> published by the CPC and QPF produced by WMD, WPC, ECMWF HRES, and 100 ECMWF ensembles, in combination with historical rainfall data during 1991–2020. </a:t>
            </a:r>
          </a:p>
          <a:p>
            <a:pPr lvl="1" indent="-274320">
              <a:lnSpc>
                <a:spcPct val="85000"/>
              </a:lnSpc>
            </a:pPr>
            <a:r>
              <a:rPr lang="en-US" sz="1400" b="0" dirty="0">
                <a:effectLst/>
              </a:rPr>
              <a:t>The monthly probability for the remaining days of July is derived from the QPF estimates generated from WMD, WPC, ECMWF HRES, and 100 ECMWF ensembles, in combination with historical rainfall data during 1991–2020.</a:t>
            </a:r>
          </a:p>
          <a:p>
            <a:pPr lvl="1" indent="-365760">
              <a:lnSpc>
                <a:spcPct val="100000"/>
              </a:lnSpc>
            </a:pPr>
            <a:endParaRPr lang="en-US" sz="1600" b="0" kern="0" dirty="0">
              <a:effectLst/>
            </a:endParaRPr>
          </a:p>
        </p:txBody>
      </p:sp>
    </p:spTree>
    <p:extLst>
      <p:ext uri="{BB962C8B-B14F-4D97-AF65-F5344CB8AC3E}">
        <p14:creationId xmlns:p14="http://schemas.microsoft.com/office/powerpoint/2010/main" val="1250708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DD29A9-0933-D16D-EBA9-9E906ED1B1F0}"/>
              </a:ext>
            </a:extLst>
          </p:cNvPr>
          <p:cNvSpPr>
            <a:spLocks noGrp="1"/>
          </p:cNvSpPr>
          <p:nvPr>
            <p:ph type="sldNum" sz="quarter" idx="10"/>
          </p:nvPr>
        </p:nvSpPr>
        <p:spPr/>
        <p:txBody>
          <a:bodyPr/>
          <a:lstStyle/>
          <a:p>
            <a:pPr>
              <a:defRPr/>
            </a:pPr>
            <a:fld id="{987604EA-5B4B-4FD2-A684-9A2AF992AFF6}" type="slidenum">
              <a:rPr lang="en-US" altLang="en-US" smtClean="0"/>
              <a:pPr>
                <a:defRPr/>
              </a:pPr>
              <a:t>5</a:t>
            </a:fld>
            <a:endParaRPr lang="en-US" altLang="en-US"/>
          </a:p>
        </p:txBody>
      </p:sp>
      <p:sp>
        <p:nvSpPr>
          <p:cNvPr id="6" name="Title 1">
            <a:extLst>
              <a:ext uri="{FF2B5EF4-FFF2-40B4-BE49-F238E27FC236}">
                <a16:creationId xmlns:a16="http://schemas.microsoft.com/office/drawing/2014/main" id="{B811C1F7-CB8A-0BB7-188A-4D164AFCFF32}"/>
              </a:ext>
            </a:extLst>
          </p:cNvPr>
          <p:cNvSpPr>
            <a:spLocks noGrp="1"/>
          </p:cNvSpPr>
          <p:nvPr>
            <p:ph type="title"/>
          </p:nvPr>
        </p:nvSpPr>
        <p:spPr>
          <a:xfrm>
            <a:off x="2217683" y="435251"/>
            <a:ext cx="7085733" cy="486349"/>
          </a:xfrm>
        </p:spPr>
        <p:txBody>
          <a:bodyPr/>
          <a:lstStyle/>
          <a:p>
            <a:r>
              <a:rPr lang="en-US" dirty="0"/>
              <a:t>July 15, 2026 CPA: Rainfall Scenarios</a:t>
            </a:r>
          </a:p>
        </p:txBody>
      </p:sp>
      <p:pic>
        <p:nvPicPr>
          <p:cNvPr id="4" name="Picture 3">
            <a:extLst>
              <a:ext uri="{FF2B5EF4-FFF2-40B4-BE49-F238E27FC236}">
                <a16:creationId xmlns:a16="http://schemas.microsoft.com/office/drawing/2014/main" id="{66194BFA-0D78-5E42-D489-7B846A0DB289}"/>
              </a:ext>
            </a:extLst>
          </p:cNvPr>
          <p:cNvPicPr preferRelativeResize="0">
            <a:picLocks/>
          </p:cNvPicPr>
          <p:nvPr/>
        </p:nvPicPr>
        <p:blipFill>
          <a:blip r:embed="rId2">
            <a:extLst>
              <a:ext uri="{28A0092B-C50C-407E-A947-70E740481C1C}">
                <a14:useLocalDpi xmlns:a14="http://schemas.microsoft.com/office/drawing/2010/main" val="0"/>
              </a:ext>
            </a:extLst>
          </a:blip>
          <a:srcRect l="21086" r="24057" b="13529"/>
          <a:stretch>
            <a:fillRect/>
          </a:stretch>
        </p:blipFill>
        <p:spPr>
          <a:xfrm>
            <a:off x="182999" y="1598507"/>
            <a:ext cx="3703320" cy="4389120"/>
          </a:xfrm>
          <a:prstGeom prst="rect">
            <a:avLst/>
          </a:prstGeom>
        </p:spPr>
      </p:pic>
      <p:pic>
        <p:nvPicPr>
          <p:cNvPr id="8" name="Picture 7">
            <a:extLst>
              <a:ext uri="{FF2B5EF4-FFF2-40B4-BE49-F238E27FC236}">
                <a16:creationId xmlns:a16="http://schemas.microsoft.com/office/drawing/2014/main" id="{AA065163-10D8-3DDA-DCC2-DBC444A1468F}"/>
              </a:ext>
            </a:extLst>
          </p:cNvPr>
          <p:cNvPicPr preferRelativeResize="0">
            <a:picLocks/>
          </p:cNvPicPr>
          <p:nvPr/>
        </p:nvPicPr>
        <p:blipFill>
          <a:blip r:embed="rId3">
            <a:extLst>
              <a:ext uri="{28A0092B-C50C-407E-A947-70E740481C1C}">
                <a14:useLocalDpi xmlns:a14="http://schemas.microsoft.com/office/drawing/2010/main" val="0"/>
              </a:ext>
            </a:extLst>
          </a:blip>
          <a:srcRect l="20566" r="23487" b="12942"/>
          <a:stretch>
            <a:fillRect/>
          </a:stretch>
        </p:blipFill>
        <p:spPr>
          <a:xfrm>
            <a:off x="4130532" y="1598507"/>
            <a:ext cx="3703320" cy="4389120"/>
          </a:xfrm>
          <a:prstGeom prst="rect">
            <a:avLst/>
          </a:prstGeom>
        </p:spPr>
      </p:pic>
      <p:pic>
        <p:nvPicPr>
          <p:cNvPr id="12" name="Picture 11">
            <a:extLst>
              <a:ext uri="{FF2B5EF4-FFF2-40B4-BE49-F238E27FC236}">
                <a16:creationId xmlns:a16="http://schemas.microsoft.com/office/drawing/2014/main" id="{2FBD1670-EE91-E962-C67D-A2977861F0A2}"/>
              </a:ext>
            </a:extLst>
          </p:cNvPr>
          <p:cNvPicPr preferRelativeResize="0">
            <a:picLocks/>
          </p:cNvPicPr>
          <p:nvPr/>
        </p:nvPicPr>
        <p:blipFill>
          <a:blip r:embed="rId4">
            <a:extLst>
              <a:ext uri="{28A0092B-C50C-407E-A947-70E740481C1C}">
                <a14:useLocalDpi xmlns:a14="http://schemas.microsoft.com/office/drawing/2010/main" val="0"/>
              </a:ext>
            </a:extLst>
          </a:blip>
          <a:srcRect l="20742" r="24224" b="13769"/>
          <a:stretch>
            <a:fillRect/>
          </a:stretch>
        </p:blipFill>
        <p:spPr>
          <a:xfrm>
            <a:off x="7987031" y="1598507"/>
            <a:ext cx="3703320" cy="4389120"/>
          </a:xfrm>
          <a:prstGeom prst="rect">
            <a:avLst/>
          </a:prstGeom>
        </p:spPr>
      </p:pic>
    </p:spTree>
    <p:extLst>
      <p:ext uri="{BB962C8B-B14F-4D97-AF65-F5344CB8AC3E}">
        <p14:creationId xmlns:p14="http://schemas.microsoft.com/office/powerpoint/2010/main" val="2815090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2E03D-D5DA-B7F2-308D-3A74A1A8002F}"/>
              </a:ext>
            </a:extLst>
          </p:cNvPr>
          <p:cNvSpPr>
            <a:spLocks noGrp="1"/>
          </p:cNvSpPr>
          <p:nvPr>
            <p:ph type="title"/>
          </p:nvPr>
        </p:nvSpPr>
        <p:spPr>
          <a:xfrm>
            <a:off x="1466851" y="358833"/>
            <a:ext cx="7651749" cy="644525"/>
          </a:xfrm>
        </p:spPr>
        <p:txBody>
          <a:bodyPr/>
          <a:lstStyle/>
          <a:p>
            <a:r>
              <a:rPr lang="en-US" dirty="0"/>
              <a:t>CPA: Key to Reading Results</a:t>
            </a:r>
          </a:p>
        </p:txBody>
      </p:sp>
      <p:sp>
        <p:nvSpPr>
          <p:cNvPr id="4" name="Slide Number Placeholder 3">
            <a:extLst>
              <a:ext uri="{FF2B5EF4-FFF2-40B4-BE49-F238E27FC236}">
                <a16:creationId xmlns:a16="http://schemas.microsoft.com/office/drawing/2014/main" id="{F298E380-D597-D4C5-9B01-8CC855C51ADA}"/>
              </a:ext>
            </a:extLst>
          </p:cNvPr>
          <p:cNvSpPr>
            <a:spLocks noGrp="1"/>
          </p:cNvSpPr>
          <p:nvPr>
            <p:ph type="sldNum" sz="quarter" idx="10"/>
          </p:nvPr>
        </p:nvSpPr>
        <p:spPr/>
        <p:txBody>
          <a:bodyPr/>
          <a:lstStyle/>
          <a:p>
            <a:pPr>
              <a:defRPr/>
            </a:pPr>
            <a:fld id="{A5068713-87FF-4DAE-B437-B3B07DE18C0B}" type="slidenum">
              <a:rPr lang="en-US" altLang="en-US" smtClean="0"/>
              <a:pPr>
                <a:defRPr/>
              </a:pPr>
              <a:t>6</a:t>
            </a:fld>
            <a:endParaRPr lang="en-US" altLang="en-US"/>
          </a:p>
        </p:txBody>
      </p:sp>
      <p:grpSp>
        <p:nvGrpSpPr>
          <p:cNvPr id="27" name="Group 26">
            <a:extLst>
              <a:ext uri="{FF2B5EF4-FFF2-40B4-BE49-F238E27FC236}">
                <a16:creationId xmlns:a16="http://schemas.microsoft.com/office/drawing/2014/main" id="{5572B26E-5EDF-3522-1473-F8B53B921D9F}"/>
              </a:ext>
            </a:extLst>
          </p:cNvPr>
          <p:cNvGrpSpPr/>
          <p:nvPr/>
        </p:nvGrpSpPr>
        <p:grpSpPr>
          <a:xfrm>
            <a:off x="1312479" y="1137965"/>
            <a:ext cx="6494588" cy="5028919"/>
            <a:chOff x="1312479" y="1137965"/>
            <a:chExt cx="6494588" cy="5028919"/>
          </a:xfrm>
        </p:grpSpPr>
        <p:pic>
          <p:nvPicPr>
            <p:cNvPr id="6" name="Picture 5" descr="A graph of different colored lines&#10;&#10;Description automatically generated">
              <a:extLst>
                <a:ext uri="{FF2B5EF4-FFF2-40B4-BE49-F238E27FC236}">
                  <a16:creationId xmlns:a16="http://schemas.microsoft.com/office/drawing/2014/main" id="{55720465-31D8-C8E6-E9F9-890DD14A0174}"/>
                </a:ext>
              </a:extLst>
            </p:cNvPr>
            <p:cNvPicPr>
              <a:picLocks noChangeAspect="1"/>
            </p:cNvPicPr>
            <p:nvPr/>
          </p:nvPicPr>
          <p:blipFill rotWithShape="1">
            <a:blip r:embed="rId2">
              <a:extLst>
                <a:ext uri="{28A0092B-C50C-407E-A947-70E740481C1C}">
                  <a14:useLocalDpi xmlns:a14="http://schemas.microsoft.com/office/drawing/2010/main" val="0"/>
                </a:ext>
              </a:extLst>
            </a:blip>
            <a:srcRect l="3458" t="6183" b="4685"/>
            <a:stretch/>
          </p:blipFill>
          <p:spPr>
            <a:xfrm>
              <a:off x="1312479" y="1480142"/>
              <a:ext cx="6494588" cy="4686742"/>
            </a:xfrm>
            <a:prstGeom prst="rect">
              <a:avLst/>
            </a:prstGeom>
          </p:spPr>
        </p:pic>
        <p:sp>
          <p:nvSpPr>
            <p:cNvPr id="7" name="TextBox 6">
              <a:extLst>
                <a:ext uri="{FF2B5EF4-FFF2-40B4-BE49-F238E27FC236}">
                  <a16:creationId xmlns:a16="http://schemas.microsoft.com/office/drawing/2014/main" id="{A88B3B17-B40C-763C-8D2B-C43F9BEAD57C}"/>
                </a:ext>
              </a:extLst>
            </p:cNvPr>
            <p:cNvSpPr txBox="1"/>
            <p:nvPr/>
          </p:nvSpPr>
          <p:spPr>
            <a:xfrm>
              <a:off x="2243469" y="1137965"/>
              <a:ext cx="4890977"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endParaRPr lang="en-US" dirty="0"/>
            </a:p>
          </p:txBody>
        </p:sp>
      </p:grpSp>
      <p:sp>
        <p:nvSpPr>
          <p:cNvPr id="9" name="TextBox 8">
            <a:extLst>
              <a:ext uri="{FF2B5EF4-FFF2-40B4-BE49-F238E27FC236}">
                <a16:creationId xmlns:a16="http://schemas.microsoft.com/office/drawing/2014/main" id="{CAE30F0F-5177-990F-39A7-66DEBAED90EF}"/>
              </a:ext>
            </a:extLst>
          </p:cNvPr>
          <p:cNvSpPr txBox="1"/>
          <p:nvPr/>
        </p:nvSpPr>
        <p:spPr>
          <a:xfrm>
            <a:off x="8144540" y="1573619"/>
            <a:ext cx="351937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Solid lines </a:t>
            </a:r>
            <a:r>
              <a:rPr lang="en-US" dirty="0">
                <a:sym typeface="Wingdings" panose="05000000000000000000" pitchFamily="2" charset="2"/>
              </a:rPr>
              <a:t></a:t>
            </a:r>
            <a:r>
              <a:rPr lang="en-US" dirty="0"/>
              <a:t> Climatological Scenario/DPA</a:t>
            </a:r>
          </a:p>
        </p:txBody>
      </p:sp>
      <p:sp>
        <p:nvSpPr>
          <p:cNvPr id="10" name="TextBox 9">
            <a:extLst>
              <a:ext uri="{FF2B5EF4-FFF2-40B4-BE49-F238E27FC236}">
                <a16:creationId xmlns:a16="http://schemas.microsoft.com/office/drawing/2014/main" id="{F57C2897-20AD-8E40-878E-C7CC238B8FF7}"/>
              </a:ext>
            </a:extLst>
          </p:cNvPr>
          <p:cNvSpPr txBox="1"/>
          <p:nvPr/>
        </p:nvSpPr>
        <p:spPr>
          <a:xfrm>
            <a:off x="8144540" y="2465651"/>
            <a:ext cx="3519376"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Dotted lines </a:t>
            </a:r>
            <a:r>
              <a:rPr lang="en-US" dirty="0">
                <a:sym typeface="Wingdings" panose="05000000000000000000" pitchFamily="2" charset="2"/>
              </a:rPr>
              <a:t></a:t>
            </a:r>
            <a:r>
              <a:rPr lang="en-US" dirty="0"/>
              <a:t> Alternative Rainfall Scenario</a:t>
            </a:r>
          </a:p>
        </p:txBody>
      </p:sp>
      <p:sp>
        <p:nvSpPr>
          <p:cNvPr id="11" name="TextBox 10">
            <a:extLst>
              <a:ext uri="{FF2B5EF4-FFF2-40B4-BE49-F238E27FC236}">
                <a16:creationId xmlns:a16="http://schemas.microsoft.com/office/drawing/2014/main" id="{548414E4-1A6E-E448-7C22-7B0A574BCF71}"/>
              </a:ext>
            </a:extLst>
          </p:cNvPr>
          <p:cNvSpPr txBox="1"/>
          <p:nvPr/>
        </p:nvSpPr>
        <p:spPr>
          <a:xfrm>
            <a:off x="8170975" y="3350409"/>
            <a:ext cx="3519376" cy="1477328"/>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t>Black lines </a:t>
            </a:r>
            <a:r>
              <a:rPr lang="en-US" dirty="0">
                <a:sym typeface="Wingdings" panose="05000000000000000000" pitchFamily="2" charset="2"/>
              </a:rPr>
              <a:t> 1% and 99%</a:t>
            </a:r>
          </a:p>
          <a:p>
            <a:r>
              <a:rPr lang="en-US" dirty="0">
                <a:sym typeface="Wingdings" panose="05000000000000000000" pitchFamily="2" charset="2"/>
              </a:rPr>
              <a:t>Brown lines  5% and 95%</a:t>
            </a:r>
          </a:p>
          <a:p>
            <a:r>
              <a:rPr lang="en-US" dirty="0">
                <a:sym typeface="Wingdings" panose="05000000000000000000" pitchFamily="2" charset="2"/>
              </a:rPr>
              <a:t>Blue lines  10% and 90%</a:t>
            </a:r>
          </a:p>
          <a:p>
            <a:r>
              <a:rPr lang="en-US" dirty="0">
                <a:sym typeface="Wingdings" panose="05000000000000000000" pitchFamily="2" charset="2"/>
              </a:rPr>
              <a:t>Pink lines  25% and 75%</a:t>
            </a:r>
          </a:p>
          <a:p>
            <a:r>
              <a:rPr lang="en-US" dirty="0">
                <a:sym typeface="Wingdings" panose="05000000000000000000" pitchFamily="2" charset="2"/>
              </a:rPr>
              <a:t>Red lines  50%</a:t>
            </a:r>
            <a:endParaRPr lang="en-US" dirty="0"/>
          </a:p>
        </p:txBody>
      </p:sp>
      <p:sp>
        <p:nvSpPr>
          <p:cNvPr id="13" name="Oval 12">
            <a:extLst>
              <a:ext uri="{FF2B5EF4-FFF2-40B4-BE49-F238E27FC236}">
                <a16:creationId xmlns:a16="http://schemas.microsoft.com/office/drawing/2014/main" id="{5794655F-2D3A-0CB1-85CB-EE43385BDA84}"/>
              </a:ext>
            </a:extLst>
          </p:cNvPr>
          <p:cNvSpPr/>
          <p:nvPr/>
        </p:nvSpPr>
        <p:spPr>
          <a:xfrm>
            <a:off x="7917177" y="5156786"/>
            <a:ext cx="4026972" cy="1399788"/>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b="1" dirty="0"/>
              <a:t>Need to focus on how DPA percentile lines shift under Alternate Rainfall Scenario</a:t>
            </a:r>
          </a:p>
        </p:txBody>
      </p:sp>
      <p:cxnSp>
        <p:nvCxnSpPr>
          <p:cNvPr id="16" name="Straight Arrow Connector 15">
            <a:extLst>
              <a:ext uri="{FF2B5EF4-FFF2-40B4-BE49-F238E27FC236}">
                <a16:creationId xmlns:a16="http://schemas.microsoft.com/office/drawing/2014/main" id="{7B869FB1-1544-5BFF-0CD8-B20B36F3C555}"/>
              </a:ext>
            </a:extLst>
          </p:cNvPr>
          <p:cNvCxnSpPr>
            <a:cxnSpLocks/>
            <a:stCxn id="9" idx="1"/>
          </p:cNvCxnSpPr>
          <p:nvPr/>
        </p:nvCxnSpPr>
        <p:spPr>
          <a:xfrm flipH="1">
            <a:off x="6546850" y="1896785"/>
            <a:ext cx="1597690" cy="1090995"/>
          </a:xfrm>
          <a:prstGeom prst="straightConnector1">
            <a:avLst/>
          </a:prstGeom>
          <a:ln w="25400">
            <a:solidFill>
              <a:srgbClr val="00B0F0"/>
            </a:solidFill>
            <a:tailEnd type="stealth"/>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7CDDD86-3322-E5E3-1CF0-357886AC354B}"/>
              </a:ext>
            </a:extLst>
          </p:cNvPr>
          <p:cNvCxnSpPr>
            <a:cxnSpLocks/>
          </p:cNvCxnSpPr>
          <p:nvPr/>
        </p:nvCxnSpPr>
        <p:spPr>
          <a:xfrm flipH="1">
            <a:off x="6711950" y="3091223"/>
            <a:ext cx="1445807" cy="646331"/>
          </a:xfrm>
          <a:prstGeom prst="straightConnector1">
            <a:avLst/>
          </a:prstGeom>
          <a:ln w="25400">
            <a:solidFill>
              <a:srgbClr val="00B0F0"/>
            </a:solidFill>
            <a:tailEnd type="stealth"/>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26E4B01-68AD-D21C-3C91-25B1120B1361}"/>
              </a:ext>
            </a:extLst>
          </p:cNvPr>
          <p:cNvCxnSpPr>
            <a:cxnSpLocks/>
          </p:cNvCxnSpPr>
          <p:nvPr/>
        </p:nvCxnSpPr>
        <p:spPr>
          <a:xfrm>
            <a:off x="6645497" y="4392024"/>
            <a:ext cx="0" cy="249826"/>
          </a:xfrm>
          <a:prstGeom prst="straightConnector1">
            <a:avLst/>
          </a:prstGeom>
          <a:ln w="25400">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0" name="Freeform: Shape 39">
            <a:extLst>
              <a:ext uri="{FF2B5EF4-FFF2-40B4-BE49-F238E27FC236}">
                <a16:creationId xmlns:a16="http://schemas.microsoft.com/office/drawing/2014/main" id="{D132E99A-7020-09A1-E9B3-8F9D22B368AE}"/>
              </a:ext>
            </a:extLst>
          </p:cNvPr>
          <p:cNvSpPr/>
          <p:nvPr/>
        </p:nvSpPr>
        <p:spPr>
          <a:xfrm>
            <a:off x="6705600" y="4514850"/>
            <a:ext cx="1314450" cy="1016000"/>
          </a:xfrm>
          <a:custGeom>
            <a:avLst/>
            <a:gdLst>
              <a:gd name="connsiteX0" fmla="*/ 0 w 1314450"/>
              <a:gd name="connsiteY0" fmla="*/ 0 h 1016000"/>
              <a:gd name="connsiteX1" fmla="*/ 139700 w 1314450"/>
              <a:gd name="connsiteY1" fmla="*/ 25400 h 1016000"/>
              <a:gd name="connsiteX2" fmla="*/ 184150 w 1314450"/>
              <a:gd name="connsiteY2" fmla="*/ 38100 h 1016000"/>
              <a:gd name="connsiteX3" fmla="*/ 254000 w 1314450"/>
              <a:gd name="connsiteY3" fmla="*/ 50800 h 1016000"/>
              <a:gd name="connsiteX4" fmla="*/ 304800 w 1314450"/>
              <a:gd name="connsiteY4" fmla="*/ 69850 h 1016000"/>
              <a:gd name="connsiteX5" fmla="*/ 349250 w 1314450"/>
              <a:gd name="connsiteY5" fmla="*/ 82550 h 1016000"/>
              <a:gd name="connsiteX6" fmla="*/ 374650 w 1314450"/>
              <a:gd name="connsiteY6" fmla="*/ 88900 h 1016000"/>
              <a:gd name="connsiteX7" fmla="*/ 463550 w 1314450"/>
              <a:gd name="connsiteY7" fmla="*/ 127000 h 1016000"/>
              <a:gd name="connsiteX8" fmla="*/ 527050 w 1314450"/>
              <a:gd name="connsiteY8" fmla="*/ 158750 h 1016000"/>
              <a:gd name="connsiteX9" fmla="*/ 622300 w 1314450"/>
              <a:gd name="connsiteY9" fmla="*/ 266700 h 1016000"/>
              <a:gd name="connsiteX10" fmla="*/ 635000 w 1314450"/>
              <a:gd name="connsiteY10" fmla="*/ 292100 h 1016000"/>
              <a:gd name="connsiteX11" fmla="*/ 647700 w 1314450"/>
              <a:gd name="connsiteY11" fmla="*/ 323850 h 1016000"/>
              <a:gd name="connsiteX12" fmla="*/ 660400 w 1314450"/>
              <a:gd name="connsiteY12" fmla="*/ 342900 h 1016000"/>
              <a:gd name="connsiteX13" fmla="*/ 666750 w 1314450"/>
              <a:gd name="connsiteY13" fmla="*/ 361950 h 1016000"/>
              <a:gd name="connsiteX14" fmla="*/ 692150 w 1314450"/>
              <a:gd name="connsiteY14" fmla="*/ 425450 h 1016000"/>
              <a:gd name="connsiteX15" fmla="*/ 704850 w 1314450"/>
              <a:gd name="connsiteY15" fmla="*/ 457200 h 1016000"/>
              <a:gd name="connsiteX16" fmla="*/ 768350 w 1314450"/>
              <a:gd name="connsiteY16" fmla="*/ 565150 h 1016000"/>
              <a:gd name="connsiteX17" fmla="*/ 774700 w 1314450"/>
              <a:gd name="connsiteY17" fmla="*/ 603250 h 1016000"/>
              <a:gd name="connsiteX18" fmla="*/ 787400 w 1314450"/>
              <a:gd name="connsiteY18" fmla="*/ 622300 h 1016000"/>
              <a:gd name="connsiteX19" fmla="*/ 800100 w 1314450"/>
              <a:gd name="connsiteY19" fmla="*/ 647700 h 1016000"/>
              <a:gd name="connsiteX20" fmla="*/ 901700 w 1314450"/>
              <a:gd name="connsiteY20" fmla="*/ 800100 h 1016000"/>
              <a:gd name="connsiteX21" fmla="*/ 920750 w 1314450"/>
              <a:gd name="connsiteY21" fmla="*/ 812800 h 1016000"/>
              <a:gd name="connsiteX22" fmla="*/ 946150 w 1314450"/>
              <a:gd name="connsiteY22" fmla="*/ 844550 h 1016000"/>
              <a:gd name="connsiteX23" fmla="*/ 965200 w 1314450"/>
              <a:gd name="connsiteY23" fmla="*/ 850900 h 1016000"/>
              <a:gd name="connsiteX24" fmla="*/ 1022350 w 1314450"/>
              <a:gd name="connsiteY24" fmla="*/ 889000 h 1016000"/>
              <a:gd name="connsiteX25" fmla="*/ 1066800 w 1314450"/>
              <a:gd name="connsiteY25" fmla="*/ 908050 h 1016000"/>
              <a:gd name="connsiteX26" fmla="*/ 1155700 w 1314450"/>
              <a:gd name="connsiteY26" fmla="*/ 958850 h 1016000"/>
              <a:gd name="connsiteX27" fmla="*/ 1200150 w 1314450"/>
              <a:gd name="connsiteY27" fmla="*/ 971550 h 1016000"/>
              <a:gd name="connsiteX28" fmla="*/ 1270000 w 1314450"/>
              <a:gd name="connsiteY28" fmla="*/ 1003300 h 1016000"/>
              <a:gd name="connsiteX29" fmla="*/ 1314450 w 1314450"/>
              <a:gd name="connsiteY29" fmla="*/ 1016000 h 10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314450" h="1016000">
                <a:moveTo>
                  <a:pt x="0" y="0"/>
                </a:moveTo>
                <a:cubicBezTo>
                  <a:pt x="43043" y="7174"/>
                  <a:pt x="96593" y="15257"/>
                  <a:pt x="139700" y="25400"/>
                </a:cubicBezTo>
                <a:cubicBezTo>
                  <a:pt x="154700" y="28929"/>
                  <a:pt x="169107" y="34757"/>
                  <a:pt x="184150" y="38100"/>
                </a:cubicBezTo>
                <a:cubicBezTo>
                  <a:pt x="207252" y="43234"/>
                  <a:pt x="230860" y="45841"/>
                  <a:pt x="254000" y="50800"/>
                </a:cubicBezTo>
                <a:cubicBezTo>
                  <a:pt x="266484" y="53475"/>
                  <a:pt x="296431" y="67060"/>
                  <a:pt x="304800" y="69850"/>
                </a:cubicBezTo>
                <a:cubicBezTo>
                  <a:pt x="319419" y="74723"/>
                  <a:pt x="334383" y="78495"/>
                  <a:pt x="349250" y="82550"/>
                </a:cubicBezTo>
                <a:cubicBezTo>
                  <a:pt x="357670" y="84846"/>
                  <a:pt x="366371" y="86140"/>
                  <a:pt x="374650" y="88900"/>
                </a:cubicBezTo>
                <a:cubicBezTo>
                  <a:pt x="393784" y="95278"/>
                  <a:pt x="454457" y="122693"/>
                  <a:pt x="463550" y="127000"/>
                </a:cubicBezTo>
                <a:cubicBezTo>
                  <a:pt x="484937" y="137131"/>
                  <a:pt x="508324" y="144280"/>
                  <a:pt x="527050" y="158750"/>
                </a:cubicBezTo>
                <a:cubicBezTo>
                  <a:pt x="579010" y="198901"/>
                  <a:pt x="596096" y="219533"/>
                  <a:pt x="622300" y="266700"/>
                </a:cubicBezTo>
                <a:cubicBezTo>
                  <a:pt x="626897" y="274975"/>
                  <a:pt x="631155" y="283450"/>
                  <a:pt x="635000" y="292100"/>
                </a:cubicBezTo>
                <a:cubicBezTo>
                  <a:pt x="639629" y="302516"/>
                  <a:pt x="642602" y="313655"/>
                  <a:pt x="647700" y="323850"/>
                </a:cubicBezTo>
                <a:cubicBezTo>
                  <a:pt x="651113" y="330676"/>
                  <a:pt x="656987" y="336074"/>
                  <a:pt x="660400" y="342900"/>
                </a:cubicBezTo>
                <a:cubicBezTo>
                  <a:pt x="663393" y="348887"/>
                  <a:pt x="664347" y="355703"/>
                  <a:pt x="666750" y="361950"/>
                </a:cubicBezTo>
                <a:cubicBezTo>
                  <a:pt x="674934" y="383228"/>
                  <a:pt x="683683" y="404283"/>
                  <a:pt x="692150" y="425450"/>
                </a:cubicBezTo>
                <a:cubicBezTo>
                  <a:pt x="696383" y="436033"/>
                  <a:pt x="698876" y="447492"/>
                  <a:pt x="704850" y="457200"/>
                </a:cubicBezTo>
                <a:cubicBezTo>
                  <a:pt x="760611" y="547812"/>
                  <a:pt x="741201" y="510851"/>
                  <a:pt x="768350" y="565150"/>
                </a:cubicBezTo>
                <a:cubicBezTo>
                  <a:pt x="770467" y="577850"/>
                  <a:pt x="770629" y="591036"/>
                  <a:pt x="774700" y="603250"/>
                </a:cubicBezTo>
                <a:cubicBezTo>
                  <a:pt x="777113" y="610490"/>
                  <a:pt x="783614" y="615674"/>
                  <a:pt x="787400" y="622300"/>
                </a:cubicBezTo>
                <a:cubicBezTo>
                  <a:pt x="792096" y="630519"/>
                  <a:pt x="794981" y="639737"/>
                  <a:pt x="800100" y="647700"/>
                </a:cubicBezTo>
                <a:cubicBezTo>
                  <a:pt x="833115" y="699057"/>
                  <a:pt x="850900" y="766233"/>
                  <a:pt x="901700" y="800100"/>
                </a:cubicBezTo>
                <a:cubicBezTo>
                  <a:pt x="908050" y="804333"/>
                  <a:pt x="915354" y="807404"/>
                  <a:pt x="920750" y="812800"/>
                </a:cubicBezTo>
                <a:cubicBezTo>
                  <a:pt x="930334" y="822384"/>
                  <a:pt x="935860" y="835730"/>
                  <a:pt x="946150" y="844550"/>
                </a:cubicBezTo>
                <a:cubicBezTo>
                  <a:pt x="951232" y="848906"/>
                  <a:pt x="959213" y="847907"/>
                  <a:pt x="965200" y="850900"/>
                </a:cubicBezTo>
                <a:cubicBezTo>
                  <a:pt x="1101321" y="918961"/>
                  <a:pt x="905360" y="825187"/>
                  <a:pt x="1022350" y="889000"/>
                </a:cubicBezTo>
                <a:cubicBezTo>
                  <a:pt x="1036502" y="896719"/>
                  <a:pt x="1052520" y="900570"/>
                  <a:pt x="1066800" y="908050"/>
                </a:cubicBezTo>
                <a:cubicBezTo>
                  <a:pt x="1097034" y="923887"/>
                  <a:pt x="1122883" y="949474"/>
                  <a:pt x="1155700" y="958850"/>
                </a:cubicBezTo>
                <a:cubicBezTo>
                  <a:pt x="1170517" y="963083"/>
                  <a:pt x="1185788" y="965965"/>
                  <a:pt x="1200150" y="971550"/>
                </a:cubicBezTo>
                <a:cubicBezTo>
                  <a:pt x="1223987" y="980820"/>
                  <a:pt x="1246163" y="994030"/>
                  <a:pt x="1270000" y="1003300"/>
                </a:cubicBezTo>
                <a:cubicBezTo>
                  <a:pt x="1284362" y="1008885"/>
                  <a:pt x="1314450" y="1016000"/>
                  <a:pt x="1314450" y="1016000"/>
                </a:cubicBezTo>
              </a:path>
            </a:pathLst>
          </a:cu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11211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1253D-FF2E-4322-396B-6311097AC6D8}"/>
              </a:ext>
            </a:extLst>
          </p:cNvPr>
          <p:cNvSpPr>
            <a:spLocks noGrp="1"/>
          </p:cNvSpPr>
          <p:nvPr>
            <p:ph type="title"/>
          </p:nvPr>
        </p:nvSpPr>
        <p:spPr>
          <a:xfrm>
            <a:off x="3069202" y="3333475"/>
            <a:ext cx="7135947" cy="1362075"/>
          </a:xfrm>
        </p:spPr>
        <p:txBody>
          <a:bodyPr/>
          <a:lstStyle/>
          <a:p>
            <a:pPr algn="ctr"/>
            <a:r>
              <a:rPr lang="en-US" dirty="0"/>
              <a:t>LOSOM</a:t>
            </a:r>
          </a:p>
        </p:txBody>
      </p:sp>
      <p:sp>
        <p:nvSpPr>
          <p:cNvPr id="4" name="Slide Number Placeholder 3">
            <a:extLst>
              <a:ext uri="{FF2B5EF4-FFF2-40B4-BE49-F238E27FC236}">
                <a16:creationId xmlns:a16="http://schemas.microsoft.com/office/drawing/2014/main" id="{548228C8-B943-562D-1904-CA8E523AA6DF}"/>
              </a:ext>
            </a:extLst>
          </p:cNvPr>
          <p:cNvSpPr>
            <a:spLocks noGrp="1"/>
          </p:cNvSpPr>
          <p:nvPr>
            <p:ph type="sldNum" sz="quarter" idx="10"/>
          </p:nvPr>
        </p:nvSpPr>
        <p:spPr/>
        <p:txBody>
          <a:bodyPr/>
          <a:lstStyle/>
          <a:p>
            <a:pPr>
              <a:defRPr/>
            </a:pPr>
            <a:fld id="{E957BC4F-0EC4-4404-9BA6-68B2333E1D70}" type="slidenum">
              <a:rPr lang="en-US" altLang="en-US" smtClean="0"/>
              <a:pPr>
                <a:defRPr/>
              </a:pPr>
              <a:t>7</a:t>
            </a:fld>
            <a:endParaRPr lang="en-US" altLang="en-US"/>
          </a:p>
        </p:txBody>
      </p:sp>
    </p:spTree>
    <p:extLst>
      <p:ext uri="{BB962C8B-B14F-4D97-AF65-F5344CB8AC3E}">
        <p14:creationId xmlns:p14="http://schemas.microsoft.com/office/powerpoint/2010/main" val="1400462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578994" y="350412"/>
            <a:ext cx="7651749" cy="644525"/>
          </a:xfrm>
        </p:spPr>
        <p:txBody>
          <a:bodyPr/>
          <a:lstStyle/>
          <a:p>
            <a:r>
              <a:rPr lang="en-US" dirty="0"/>
              <a:t>July 15, 2026 CPA: Lake Okeechobee</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8</a:t>
            </a:fld>
            <a:endParaRPr lang="en-US" altLang="en-US"/>
          </a:p>
        </p:txBody>
      </p:sp>
      <p:sp>
        <p:nvSpPr>
          <p:cNvPr id="9" name="TextBox 8">
            <a:extLst>
              <a:ext uri="{FF2B5EF4-FFF2-40B4-BE49-F238E27FC236}">
                <a16:creationId xmlns:a16="http://schemas.microsoft.com/office/drawing/2014/main" id="{208EE336-72C0-B740-5592-BE0C880186EF}"/>
              </a:ext>
            </a:extLst>
          </p:cNvPr>
          <p:cNvSpPr txBox="1"/>
          <p:nvPr/>
        </p:nvSpPr>
        <p:spPr>
          <a:xfrm>
            <a:off x="1965180" y="1207727"/>
            <a:ext cx="2091193" cy="338554"/>
          </a:xfrm>
          <a:prstGeom prst="rect">
            <a:avLst/>
          </a:prstGeom>
          <a:noFill/>
        </p:spPr>
        <p:txBody>
          <a:bodyPr wrap="square" rtlCol="0">
            <a:spAutoFit/>
          </a:bodyPr>
          <a:lstStyle/>
          <a:p>
            <a:pPr algn="ctr"/>
            <a:r>
              <a:rPr lang="en-US" sz="1600" b="1" dirty="0"/>
              <a:t>CPC</a:t>
            </a:r>
          </a:p>
        </p:txBody>
      </p:sp>
      <p:sp>
        <p:nvSpPr>
          <p:cNvPr id="10" name="TextBox 9">
            <a:extLst>
              <a:ext uri="{FF2B5EF4-FFF2-40B4-BE49-F238E27FC236}">
                <a16:creationId xmlns:a16="http://schemas.microsoft.com/office/drawing/2014/main" id="{E0AEF1BF-4848-4F9C-B86F-45192DAC12AE}"/>
              </a:ext>
            </a:extLst>
          </p:cNvPr>
          <p:cNvSpPr txBox="1"/>
          <p:nvPr/>
        </p:nvSpPr>
        <p:spPr>
          <a:xfrm>
            <a:off x="7968772" y="1193253"/>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258965B0-BE54-03E2-28B4-F648667DEE93}"/>
              </a:ext>
            </a:extLst>
          </p:cNvPr>
          <p:cNvSpPr txBox="1"/>
          <p:nvPr/>
        </p:nvSpPr>
        <p:spPr>
          <a:xfrm>
            <a:off x="1698917" y="6348710"/>
            <a:ext cx="8652775"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(1.30 ft for Lake Okeechobee).</a:t>
            </a:r>
          </a:p>
        </p:txBody>
      </p:sp>
      <p:pic>
        <p:nvPicPr>
          <p:cNvPr id="6" name="Picture 5">
            <a:extLst>
              <a:ext uri="{FF2B5EF4-FFF2-40B4-BE49-F238E27FC236}">
                <a16:creationId xmlns:a16="http://schemas.microsoft.com/office/drawing/2014/main" id="{2E22C4B7-8CF1-8699-A5BE-5CDBDCD7AE18}"/>
              </a:ext>
            </a:extLst>
          </p:cNvPr>
          <p:cNvPicPr preferRelativeResize="0">
            <a:picLocks/>
          </p:cNvPicPr>
          <p:nvPr/>
        </p:nvPicPr>
        <p:blipFill>
          <a:blip r:embed="rId2">
            <a:extLst>
              <a:ext uri="{28A0092B-C50C-407E-A947-70E740481C1C}">
                <a14:useLocalDpi xmlns:a14="http://schemas.microsoft.com/office/drawing/2010/main" val="0"/>
              </a:ext>
            </a:extLst>
          </a:blip>
          <a:srcRect l="5336" b="9432"/>
          <a:stretch>
            <a:fillRect/>
          </a:stretch>
        </p:blipFill>
        <p:spPr>
          <a:xfrm>
            <a:off x="116164" y="1573481"/>
            <a:ext cx="5952744" cy="4297680"/>
          </a:xfrm>
          <a:prstGeom prst="rect">
            <a:avLst/>
          </a:prstGeom>
        </p:spPr>
      </p:pic>
      <p:pic>
        <p:nvPicPr>
          <p:cNvPr id="12" name="Picture 11">
            <a:extLst>
              <a:ext uri="{FF2B5EF4-FFF2-40B4-BE49-F238E27FC236}">
                <a16:creationId xmlns:a16="http://schemas.microsoft.com/office/drawing/2014/main" id="{698B3CB2-1D7E-D8CF-EB0D-6C9F45797E55}"/>
              </a:ext>
            </a:extLst>
          </p:cNvPr>
          <p:cNvPicPr preferRelativeResize="0">
            <a:picLocks/>
          </p:cNvPicPr>
          <p:nvPr/>
        </p:nvPicPr>
        <p:blipFill>
          <a:blip r:embed="rId3">
            <a:extLst>
              <a:ext uri="{28A0092B-C50C-407E-A947-70E740481C1C}">
                <a14:useLocalDpi xmlns:a14="http://schemas.microsoft.com/office/drawing/2010/main" val="0"/>
              </a:ext>
            </a:extLst>
          </a:blip>
          <a:srcRect l="5336" b="9432"/>
          <a:stretch>
            <a:fillRect/>
          </a:stretch>
        </p:blipFill>
        <p:spPr>
          <a:xfrm>
            <a:off x="6123092" y="1573481"/>
            <a:ext cx="5952744" cy="4297680"/>
          </a:xfrm>
          <a:prstGeom prst="rect">
            <a:avLst/>
          </a:prstGeom>
        </p:spPr>
      </p:pic>
    </p:spTree>
    <p:extLst>
      <p:ext uri="{BB962C8B-B14F-4D97-AF65-F5344CB8AC3E}">
        <p14:creationId xmlns:p14="http://schemas.microsoft.com/office/powerpoint/2010/main" val="2808334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D8C8BDC-C1F6-B67F-5780-D35BBFE7D099}"/>
              </a:ext>
            </a:extLst>
          </p:cNvPr>
          <p:cNvPicPr preferRelativeResize="0">
            <a:picLocks/>
          </p:cNvPicPr>
          <p:nvPr/>
        </p:nvPicPr>
        <p:blipFill>
          <a:blip r:embed="rId2">
            <a:extLst>
              <a:ext uri="{28A0092B-C50C-407E-A947-70E740481C1C}">
                <a14:useLocalDpi xmlns:a14="http://schemas.microsoft.com/office/drawing/2010/main" val="0"/>
              </a:ext>
            </a:extLst>
          </a:blip>
          <a:srcRect l="5329" b="9630"/>
          <a:stretch>
            <a:fillRect/>
          </a:stretch>
        </p:blipFill>
        <p:spPr>
          <a:xfrm>
            <a:off x="6152221" y="1692884"/>
            <a:ext cx="5961888" cy="4297680"/>
          </a:xfrm>
          <a:prstGeom prst="rect">
            <a:avLst/>
          </a:prstGeom>
        </p:spPr>
      </p:pic>
      <p:pic>
        <p:nvPicPr>
          <p:cNvPr id="9" name="Picture 8">
            <a:extLst>
              <a:ext uri="{FF2B5EF4-FFF2-40B4-BE49-F238E27FC236}">
                <a16:creationId xmlns:a16="http://schemas.microsoft.com/office/drawing/2014/main" id="{FF0BFAAD-3EAF-4801-493F-8330E668CD87}"/>
              </a:ext>
            </a:extLst>
          </p:cNvPr>
          <p:cNvPicPr preferRelativeResize="0">
            <a:picLocks/>
          </p:cNvPicPr>
          <p:nvPr/>
        </p:nvPicPr>
        <p:blipFill>
          <a:blip r:embed="rId3">
            <a:extLst>
              <a:ext uri="{28A0092B-C50C-407E-A947-70E740481C1C}">
                <a14:useLocalDpi xmlns:a14="http://schemas.microsoft.com/office/drawing/2010/main" val="0"/>
              </a:ext>
            </a:extLst>
          </a:blip>
          <a:srcRect l="5329" b="9432"/>
          <a:stretch>
            <a:fillRect/>
          </a:stretch>
        </p:blipFill>
        <p:spPr>
          <a:xfrm>
            <a:off x="155195" y="1692884"/>
            <a:ext cx="5961888" cy="4297680"/>
          </a:xfrm>
          <a:prstGeom prst="rect">
            <a:avLst/>
          </a:prstGeom>
        </p:spPr>
      </p:pic>
      <p:sp>
        <p:nvSpPr>
          <p:cNvPr id="2" name="Title 1">
            <a:extLst>
              <a:ext uri="{FF2B5EF4-FFF2-40B4-BE49-F238E27FC236}">
                <a16:creationId xmlns:a16="http://schemas.microsoft.com/office/drawing/2014/main" id="{58FA9AFD-8C2E-2000-A583-CAC6D65D18E4}"/>
              </a:ext>
            </a:extLst>
          </p:cNvPr>
          <p:cNvSpPr>
            <a:spLocks noGrp="1"/>
          </p:cNvSpPr>
          <p:nvPr>
            <p:ph type="title"/>
          </p:nvPr>
        </p:nvSpPr>
        <p:spPr>
          <a:xfrm>
            <a:off x="1527233" y="410589"/>
            <a:ext cx="7651749" cy="529685"/>
          </a:xfrm>
        </p:spPr>
        <p:txBody>
          <a:bodyPr/>
          <a:lstStyle/>
          <a:p>
            <a:r>
              <a:rPr lang="en-US" dirty="0"/>
              <a:t>July 15, 2026 CPA: WCA-1 3-Gage Avg.</a:t>
            </a:r>
          </a:p>
        </p:txBody>
      </p:sp>
      <p:sp>
        <p:nvSpPr>
          <p:cNvPr id="3" name="Slide Number Placeholder 2">
            <a:extLst>
              <a:ext uri="{FF2B5EF4-FFF2-40B4-BE49-F238E27FC236}">
                <a16:creationId xmlns:a16="http://schemas.microsoft.com/office/drawing/2014/main" id="{4B046901-76C8-9476-21CB-9B9851CDC03B}"/>
              </a:ext>
            </a:extLst>
          </p:cNvPr>
          <p:cNvSpPr>
            <a:spLocks noGrp="1"/>
          </p:cNvSpPr>
          <p:nvPr>
            <p:ph type="sldNum" sz="quarter" idx="10"/>
          </p:nvPr>
        </p:nvSpPr>
        <p:spPr/>
        <p:txBody>
          <a:bodyPr/>
          <a:lstStyle/>
          <a:p>
            <a:pPr>
              <a:defRPr/>
            </a:pPr>
            <a:fld id="{987604EA-5B4B-4FD2-A684-9A2AF992AFF6}" type="slidenum">
              <a:rPr lang="en-US" altLang="en-US" smtClean="0"/>
              <a:pPr>
                <a:defRPr/>
              </a:pPr>
              <a:t>9</a:t>
            </a:fld>
            <a:endParaRPr lang="en-US" altLang="en-US"/>
          </a:p>
        </p:txBody>
      </p:sp>
      <p:sp>
        <p:nvSpPr>
          <p:cNvPr id="10" name="TextBox 9">
            <a:extLst>
              <a:ext uri="{FF2B5EF4-FFF2-40B4-BE49-F238E27FC236}">
                <a16:creationId xmlns:a16="http://schemas.microsoft.com/office/drawing/2014/main" id="{2DCBBC74-69FB-C96F-DC07-01DE2FD3DAA2}"/>
              </a:ext>
            </a:extLst>
          </p:cNvPr>
          <p:cNvSpPr txBox="1"/>
          <p:nvPr/>
        </p:nvSpPr>
        <p:spPr>
          <a:xfrm>
            <a:off x="1956684" y="1235170"/>
            <a:ext cx="2091193" cy="338554"/>
          </a:xfrm>
          <a:prstGeom prst="rect">
            <a:avLst/>
          </a:prstGeom>
          <a:noFill/>
        </p:spPr>
        <p:txBody>
          <a:bodyPr wrap="square" rtlCol="0">
            <a:spAutoFit/>
          </a:bodyPr>
          <a:lstStyle/>
          <a:p>
            <a:pPr algn="ctr"/>
            <a:r>
              <a:rPr lang="en-US" sz="1600" b="1" dirty="0"/>
              <a:t>CPC</a:t>
            </a:r>
          </a:p>
        </p:txBody>
      </p:sp>
      <p:sp>
        <p:nvSpPr>
          <p:cNvPr id="11" name="TextBox 10">
            <a:extLst>
              <a:ext uri="{FF2B5EF4-FFF2-40B4-BE49-F238E27FC236}">
                <a16:creationId xmlns:a16="http://schemas.microsoft.com/office/drawing/2014/main" id="{BE64E6C9-E572-DA56-C8EE-59C456C69910}"/>
              </a:ext>
            </a:extLst>
          </p:cNvPr>
          <p:cNvSpPr txBox="1"/>
          <p:nvPr/>
        </p:nvSpPr>
        <p:spPr>
          <a:xfrm>
            <a:off x="7965883" y="1235170"/>
            <a:ext cx="2091193" cy="338554"/>
          </a:xfrm>
          <a:prstGeom prst="rect">
            <a:avLst/>
          </a:prstGeom>
          <a:noFill/>
        </p:spPr>
        <p:txBody>
          <a:bodyPr wrap="square" rtlCol="0">
            <a:spAutoFit/>
          </a:bodyPr>
          <a:lstStyle/>
          <a:p>
            <a:pPr algn="ctr"/>
            <a:r>
              <a:rPr lang="en-US" sz="1600" b="1" dirty="0"/>
              <a:t>PrefSce</a:t>
            </a:r>
          </a:p>
        </p:txBody>
      </p:sp>
      <p:sp>
        <p:nvSpPr>
          <p:cNvPr id="4" name="TextBox 3">
            <a:extLst>
              <a:ext uri="{FF2B5EF4-FFF2-40B4-BE49-F238E27FC236}">
                <a16:creationId xmlns:a16="http://schemas.microsoft.com/office/drawing/2014/main" id="{02FFB0F2-BD0C-F95B-CD70-7F29DACCD38A}"/>
              </a:ext>
            </a:extLst>
          </p:cNvPr>
          <p:cNvSpPr txBox="1"/>
          <p:nvPr/>
        </p:nvSpPr>
        <p:spPr>
          <a:xfrm>
            <a:off x="1681183" y="6348710"/>
            <a:ext cx="8497978" cy="46166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1200" b="1" i="1" dirty="0">
                <a:solidFill>
                  <a:schemeClr val="bg1">
                    <a:lumMod val="65000"/>
                  </a:schemeClr>
                </a:solidFill>
              </a:rPr>
              <a:t>Secondary vertical axis shows stages in NAVD88. These stages are based on agreed upon regulation schedule conversion offsets between NGVD29 and NAVD88 (1.5 ft for WCA-1).</a:t>
            </a:r>
          </a:p>
        </p:txBody>
      </p:sp>
      <p:sp>
        <p:nvSpPr>
          <p:cNvPr id="5" name="TextBox 4">
            <a:extLst>
              <a:ext uri="{FF2B5EF4-FFF2-40B4-BE49-F238E27FC236}">
                <a16:creationId xmlns:a16="http://schemas.microsoft.com/office/drawing/2014/main" id="{E4F22E69-145A-58A7-EA9E-C7D41E87C932}"/>
              </a:ext>
            </a:extLst>
          </p:cNvPr>
          <p:cNvSpPr txBox="1"/>
          <p:nvPr/>
        </p:nvSpPr>
        <p:spPr>
          <a:xfrm>
            <a:off x="2179816" y="1708484"/>
            <a:ext cx="1981160" cy="307777"/>
          </a:xfrm>
          <a:prstGeom prst="rect">
            <a:avLst/>
          </a:prstGeom>
          <a:solidFill>
            <a:schemeClr val="bg1"/>
          </a:solidFill>
        </p:spPr>
        <p:txBody>
          <a:bodyPr wrap="square" rtlCol="0">
            <a:spAutoFit/>
          </a:bodyPr>
          <a:lstStyle/>
          <a:p>
            <a:r>
              <a:rPr lang="en-US" sz="1400" b="1" dirty="0"/>
              <a:t>WCA-1 3-Gage Avg.</a:t>
            </a:r>
          </a:p>
        </p:txBody>
      </p:sp>
      <p:sp>
        <p:nvSpPr>
          <p:cNvPr id="7" name="TextBox 6">
            <a:extLst>
              <a:ext uri="{FF2B5EF4-FFF2-40B4-BE49-F238E27FC236}">
                <a16:creationId xmlns:a16="http://schemas.microsoft.com/office/drawing/2014/main" id="{3E06B2E7-D447-E95E-A7FD-C798ACB17206}"/>
              </a:ext>
            </a:extLst>
          </p:cNvPr>
          <p:cNvSpPr txBox="1"/>
          <p:nvPr/>
        </p:nvSpPr>
        <p:spPr>
          <a:xfrm>
            <a:off x="8251752" y="1706430"/>
            <a:ext cx="1912444" cy="307777"/>
          </a:xfrm>
          <a:prstGeom prst="rect">
            <a:avLst/>
          </a:prstGeom>
          <a:solidFill>
            <a:schemeClr val="bg1"/>
          </a:solidFill>
        </p:spPr>
        <p:txBody>
          <a:bodyPr wrap="square" rtlCol="0">
            <a:spAutoFit/>
          </a:bodyPr>
          <a:lstStyle/>
          <a:p>
            <a:r>
              <a:rPr lang="en-US" sz="1400" b="1" dirty="0"/>
              <a:t>WCA-1 3-Gage Avg.</a:t>
            </a:r>
          </a:p>
        </p:txBody>
      </p:sp>
    </p:spTree>
    <p:extLst>
      <p:ext uri="{BB962C8B-B14F-4D97-AF65-F5344CB8AC3E}">
        <p14:creationId xmlns:p14="http://schemas.microsoft.com/office/powerpoint/2010/main" val="2845798160"/>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93F19A8081E041B2E1BD70FD95A6F9" ma:contentTypeVersion="2" ma:contentTypeDescription="Create a new document." ma:contentTypeScope="" ma:versionID="67c9d189b965c0673c6071b650f84b7f">
  <xsd:schema xmlns:xsd="http://www.w3.org/2001/XMLSchema" xmlns:xs="http://www.w3.org/2001/XMLSchema" xmlns:p="http://schemas.microsoft.com/office/2006/metadata/properties" xmlns:ns2="ec2656fc-dd04-47d4-8f5f-bb1f1b5e6f0a" targetNamespace="http://schemas.microsoft.com/office/2006/metadata/properties" ma:root="true" ma:fieldsID="1abc8209aca890304ff3108aab4c1c0a" ns2:_="">
    <xsd:import namespace="ec2656fc-dd04-47d4-8f5f-bb1f1b5e6f0a"/>
    <xsd:element name="properties">
      <xsd:complexType>
        <xsd:sequence>
          <xsd:element name="documentManagement">
            <xsd:complexType>
              <xsd:all>
                <xsd:element ref="ns2:Thumbnail" minOccurs="0"/>
                <xsd:element ref="ns2:Categor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656fc-dd04-47d4-8f5f-bb1f1b5e6f0a" elementFormDefault="qualified">
    <xsd:import namespace="http://schemas.microsoft.com/office/2006/documentManagement/types"/>
    <xsd:import namespace="http://schemas.microsoft.com/office/infopath/2007/PartnerControls"/>
    <xsd:element name="Thumbnail" ma:index="8" nillable="true" ma:displayName="Thumbnail" ma:format="Image" ma:internalName="Thumbnail">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9" ma:displayName="Category" ma:default="Widescreen-Presentation" ma:format="Dropdown" ma:internalName="Category">
      <xsd:simpleType>
        <xsd:restriction base="dms:Choice">
          <xsd:enumeration value="Logo"/>
          <xsd:enumeration value="Presentation"/>
          <xsd:enumeration value="Widescreen-Presentation"/>
          <xsd:enumeration value="Illustration"/>
          <xsd:enumeration value="Map"/>
          <xsd:enumeration value="Speaker’s Bureau Presentation"/>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humbnail xmlns="ec2656fc-dd04-47d4-8f5f-bb1f1b5e6f0a">
      <Url>http://iweb.sfwmd.gov/creative/PublishingImages/Six%20Pic%20District%20Overview%20Widescreen.jpg</Url>
      <Description xsi:nil="true"/>
    </Thumbnail>
    <Category xmlns="ec2656fc-dd04-47d4-8f5f-bb1f1b5e6f0a">Widescreen-Presentation</Category>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2EFD19-CA2D-476E-924A-A6D95EA5F3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656fc-dd04-47d4-8f5f-bb1f1b5e6f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5ED666-EAAE-4D2B-B0A5-8EB1ACB00DA3}">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ec2656fc-dd04-47d4-8f5f-bb1f1b5e6f0a"/>
    <ds:schemaRef ds:uri="http://www.w3.org/XML/1998/namespace"/>
    <ds:schemaRef ds:uri="http://purl.org/dc/dcmitype/"/>
  </ds:schemaRefs>
</ds:datastoreItem>
</file>

<file path=customXml/itemProps3.xml><?xml version="1.0" encoding="utf-8"?>
<ds:datastoreItem xmlns:ds="http://schemas.openxmlformats.org/officeDocument/2006/customXml" ds:itemID="{CD413249-0482-4EB7-B0F0-181887A45F3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17543</TotalTime>
  <Words>1549</Words>
  <Application>Microsoft Office PowerPoint</Application>
  <PresentationFormat>Widescreen</PresentationFormat>
  <Paragraphs>170</Paragraphs>
  <Slides>20</Slides>
  <Notes>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Arial Black</vt:lpstr>
      <vt:lpstr>Wingdings</vt:lpstr>
      <vt:lpstr>Default Design</vt:lpstr>
      <vt:lpstr>1_Default Design</vt:lpstr>
      <vt:lpstr>July 15, 2026: Conditional Position Analysis (CPA) Implementation – LOSOM </vt:lpstr>
      <vt:lpstr>CPA Overview</vt:lpstr>
      <vt:lpstr>CPA Overview</vt:lpstr>
      <vt:lpstr>CPA: Rainfall Scenarios for July 15, 2026</vt:lpstr>
      <vt:lpstr>July 15, 2026 CPA: Rainfall Scenarios</vt:lpstr>
      <vt:lpstr>CPA: Key to Reading Results</vt:lpstr>
      <vt:lpstr>LOSOM</vt:lpstr>
      <vt:lpstr>July 15, 2026 CPA: Lake Okeechobee</vt:lpstr>
      <vt:lpstr>July 15, 2026 CPA: WCA-1 3-Gage Avg.</vt:lpstr>
      <vt:lpstr>July 15, 2026 CPA: WCA-1 Site-8C</vt:lpstr>
      <vt:lpstr>July 15, 2026 CPA: WCA-2A Site-17</vt:lpstr>
      <vt:lpstr>July 15, 2026 CPA: WCA-2A S-11B_H</vt:lpstr>
      <vt:lpstr>July 15, 2026 CPA: WCA-3A 3-Gage Avg.</vt:lpstr>
      <vt:lpstr>July 15, 2026 CPA: WCA-3A Site-69W</vt:lpstr>
      <vt:lpstr>PowerPoint Presentation</vt:lpstr>
      <vt:lpstr>Lake Istokpoga CPA Implementation Overview</vt:lpstr>
      <vt:lpstr>July 15, 2026 CPA: Lake Istokpoga</vt:lpstr>
      <vt:lpstr>July 15, 2026 CPA: Lake Istokpoga</vt:lpstr>
      <vt:lpstr>July 15, 2026 CPA: Lake Istokpoga</vt:lpstr>
      <vt:lpstr>July 15, 2026 CPA: Lake Istokpoga</vt:lpstr>
    </vt:vector>
  </TitlesOfParts>
  <Company>SFWMD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Six Pic District</dc:title>
  <dc:creator>bgomez</dc:creator>
  <cp:lastModifiedBy>Ishtiaq, Khandker Saqib</cp:lastModifiedBy>
  <cp:revision>1137</cp:revision>
  <dcterms:created xsi:type="dcterms:W3CDTF">2006-05-01T14:03:06Z</dcterms:created>
  <dcterms:modified xsi:type="dcterms:W3CDTF">2026-07-22T16:04:32Z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0x0101008093F19A8081E041B2E1BD70FD95A6F9</vt:lpwstr>
  </property>
</Properties>
</file>