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4"/>
  </p:notesMasterIdLst>
  <p:sldIdLst>
    <p:sldId id="331" r:id="rId3"/>
    <p:sldId id="515" r:id="rId4"/>
    <p:sldId id="487" r:id="rId5"/>
    <p:sldId id="423" r:id="rId6"/>
    <p:sldId id="503" r:id="rId7"/>
    <p:sldId id="490" r:id="rId8"/>
    <p:sldId id="555" r:id="rId9"/>
    <p:sldId id="535" r:id="rId10"/>
    <p:sldId id="565" r:id="rId11"/>
    <p:sldId id="586" r:id="rId12"/>
    <p:sldId id="583" r:id="rId13"/>
    <p:sldId id="562" r:id="rId14"/>
    <p:sldId id="575" r:id="rId15"/>
    <p:sldId id="580" r:id="rId16"/>
    <p:sldId id="584" r:id="rId17"/>
    <p:sldId id="588" r:id="rId18"/>
    <p:sldId id="596" r:id="rId19"/>
    <p:sldId id="590" r:id="rId20"/>
    <p:sldId id="597" r:id="rId21"/>
    <p:sldId id="556" r:id="rId22"/>
    <p:sldId id="534" r:id="rId23"/>
    <p:sldId id="533" r:id="rId24"/>
    <p:sldId id="577" r:id="rId25"/>
    <p:sldId id="585" r:id="rId26"/>
    <p:sldId id="578" r:id="rId27"/>
    <p:sldId id="589" r:id="rId28"/>
    <p:sldId id="598" r:id="rId29"/>
    <p:sldId id="587" r:id="rId30"/>
    <p:sldId id="592" r:id="rId31"/>
    <p:sldId id="593" r:id="rId32"/>
    <p:sldId id="594"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394A"/>
    <a:srgbClr val="34BEBA"/>
    <a:srgbClr val="10394B"/>
    <a:srgbClr val="194581"/>
    <a:srgbClr val="4BAEAB"/>
    <a:srgbClr val="1D66D5"/>
    <a:srgbClr val="327BEA"/>
    <a:srgbClr val="125BCA"/>
    <a:srgbClr val="4CA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2" autoAdjust="0"/>
    <p:restoredTop sz="86655" autoAdjust="0"/>
  </p:normalViewPr>
  <p:slideViewPr>
    <p:cSldViewPr snapToGrid="0">
      <p:cViewPr varScale="1">
        <p:scale>
          <a:sx n="99" d="100"/>
          <a:sy n="99" d="100"/>
        </p:scale>
        <p:origin x="16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55" d="100"/>
          <a:sy n="55" d="100"/>
        </p:scale>
        <p:origin x="-155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9D50580-95DB-46CF-A72D-556376B3E18D}" type="datetimeFigureOut">
              <a:rPr lang="en-US" smtClean="0"/>
              <a:t>9/10/2024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142841-66E0-41BE-90F4-A3EF51F934FD}" type="slidenum">
              <a:rPr lang="en-US" smtClean="0"/>
              <a:t>‹#›</a:t>
            </a:fld>
            <a:endParaRPr lang="en-US" dirty="0"/>
          </a:p>
        </p:txBody>
      </p:sp>
    </p:spTree>
    <p:extLst>
      <p:ext uri="{BB962C8B-B14F-4D97-AF65-F5344CB8AC3E}">
        <p14:creationId xmlns:p14="http://schemas.microsoft.com/office/powerpoint/2010/main" val="3522998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http://www.cpc.ncep.noaa.gov/products/analysis_monitoring/lanina/enso_evolution-status-fcsts-web.ppt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http://www.cpc.ncep.noaa.gov/products/analysis_monitoring/enso_advisory/ensodisc.shtml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https://www.cpc.ncep.noaa.gov/products/predictions/90day/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https://www.cpc.ncep.noaa.gov/products/predictions/90day/fxus05.html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a:t>
            </a:fld>
            <a:endParaRPr lang="en-US" dirty="0"/>
          </a:p>
        </p:txBody>
      </p:sp>
    </p:spTree>
    <p:extLst>
      <p:ext uri="{BB962C8B-B14F-4D97-AF65-F5344CB8AC3E}">
        <p14:creationId xmlns:p14="http://schemas.microsoft.com/office/powerpoint/2010/main" val="3275248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BFF4C-819F-5830-96BB-F85F76675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3A758-4FEB-CBDE-31B8-988842CCF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61F78-8C0C-2A6D-ADFD-D11223B34DAF}"/>
              </a:ext>
            </a:extLst>
          </p:cNvPr>
          <p:cNvSpPr>
            <a:spLocks noGrp="1"/>
          </p:cNvSpPr>
          <p:nvPr>
            <p:ph type="body" idx="1"/>
          </p:nvPr>
        </p:nvSpPr>
        <p:spPr/>
        <p:txBody>
          <a:bodyPr/>
          <a:lstStyle/>
          <a:p>
            <a:r>
              <a:rPr lang="en-US" dirty="0"/>
              <a:t>https://tropical.colostate.edu/forecasting.html</a:t>
            </a:r>
          </a:p>
          <a:p>
            <a:r>
              <a:rPr lang="en-US" dirty="0"/>
              <a:t>https://tropical.colostate.edu/Forecast/2024_0903_seasondiscussion.pdf </a:t>
            </a:r>
            <a:r>
              <a:rPr lang="en-US" dirty="0">
                <a:sym typeface="Wingdings" panose="05000000000000000000" pitchFamily="2" charset="2"/>
              </a:rPr>
              <a:t>update about low activity so far in 2024</a:t>
            </a:r>
            <a:endParaRPr lang="en-US" dirty="0"/>
          </a:p>
          <a:p>
            <a:endParaRPr lang="en-US" dirty="0"/>
          </a:p>
        </p:txBody>
      </p:sp>
      <p:sp>
        <p:nvSpPr>
          <p:cNvPr id="4" name="Slide Number Placeholder 3">
            <a:extLst>
              <a:ext uri="{FF2B5EF4-FFF2-40B4-BE49-F238E27FC236}">
                <a16:creationId xmlns:a16="http://schemas.microsoft.com/office/drawing/2014/main" id="{7C99DA8D-FBEC-60DB-1D50-84C8EBD4C6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42841-66E0-41BE-90F4-A3EF51F934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37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11</a:t>
            </a:fld>
            <a:endParaRPr lang="en-US" dirty="0"/>
          </a:p>
        </p:txBody>
      </p:sp>
    </p:spTree>
    <p:extLst>
      <p:ext uri="{BB962C8B-B14F-4D97-AF65-F5344CB8AC3E}">
        <p14:creationId xmlns:p14="http://schemas.microsoft.com/office/powerpoint/2010/main" val="336100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12</a:t>
            </a:fld>
            <a:endParaRPr lang="en-US" dirty="0"/>
          </a:p>
        </p:txBody>
      </p:sp>
    </p:spTree>
    <p:extLst>
      <p:ext uri="{BB962C8B-B14F-4D97-AF65-F5344CB8AC3E}">
        <p14:creationId xmlns:p14="http://schemas.microsoft.com/office/powerpoint/2010/main" val="199305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13</a:t>
            </a:fld>
            <a:endParaRPr lang="en-US" dirty="0"/>
          </a:p>
        </p:txBody>
      </p:sp>
    </p:spTree>
    <p:extLst>
      <p:ext uri="{BB962C8B-B14F-4D97-AF65-F5344CB8AC3E}">
        <p14:creationId xmlns:p14="http://schemas.microsoft.com/office/powerpoint/2010/main" val="321089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14</a:t>
            </a:fld>
            <a:endParaRPr lang="en-US" dirty="0"/>
          </a:p>
        </p:txBody>
      </p:sp>
    </p:spTree>
    <p:extLst>
      <p:ext uri="{BB962C8B-B14F-4D97-AF65-F5344CB8AC3E}">
        <p14:creationId xmlns:p14="http://schemas.microsoft.com/office/powerpoint/2010/main" val="276925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Nina Years</a:t>
            </a:r>
          </a:p>
        </p:txBody>
      </p:sp>
      <p:sp>
        <p:nvSpPr>
          <p:cNvPr id="4" name="Slide Number Placeholder 3"/>
          <p:cNvSpPr>
            <a:spLocks noGrp="1"/>
          </p:cNvSpPr>
          <p:nvPr>
            <p:ph type="sldNum" sz="quarter" idx="10"/>
          </p:nvPr>
        </p:nvSpPr>
        <p:spPr/>
        <p:txBody>
          <a:bodyPr/>
          <a:lstStyle/>
          <a:p>
            <a:fld id="{01142841-66E0-41BE-90F4-A3EF51F934FD}" type="slidenum">
              <a:rPr lang="en-US" smtClean="0"/>
              <a:t>15</a:t>
            </a:fld>
            <a:endParaRPr lang="en-US" dirty="0"/>
          </a:p>
        </p:txBody>
      </p:sp>
    </p:spTree>
    <p:extLst>
      <p:ext uri="{BB962C8B-B14F-4D97-AF65-F5344CB8AC3E}">
        <p14:creationId xmlns:p14="http://schemas.microsoft.com/office/powerpoint/2010/main" val="224179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16</a:t>
            </a:fld>
            <a:endParaRPr lang="en-US" dirty="0"/>
          </a:p>
        </p:txBody>
      </p:sp>
    </p:spTree>
    <p:extLst>
      <p:ext uri="{BB962C8B-B14F-4D97-AF65-F5344CB8AC3E}">
        <p14:creationId xmlns:p14="http://schemas.microsoft.com/office/powerpoint/2010/main" val="3215332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17</a:t>
            </a:fld>
            <a:endParaRPr lang="en-US" dirty="0"/>
          </a:p>
        </p:txBody>
      </p:sp>
    </p:spTree>
    <p:extLst>
      <p:ext uri="{BB962C8B-B14F-4D97-AF65-F5344CB8AC3E}">
        <p14:creationId xmlns:p14="http://schemas.microsoft.com/office/powerpoint/2010/main" val="3498588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18</a:t>
            </a:fld>
            <a:endParaRPr lang="en-US" dirty="0"/>
          </a:p>
        </p:txBody>
      </p:sp>
    </p:spTree>
    <p:extLst>
      <p:ext uri="{BB962C8B-B14F-4D97-AF65-F5344CB8AC3E}">
        <p14:creationId xmlns:p14="http://schemas.microsoft.com/office/powerpoint/2010/main" val="4003818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https://www.esrl.noaa.gov/psd/enso/mei/</a:t>
            </a:r>
          </a:p>
        </p:txBody>
      </p:sp>
      <p:sp>
        <p:nvSpPr>
          <p:cNvPr id="4" name="Slide Number Placeholder 3"/>
          <p:cNvSpPr>
            <a:spLocks noGrp="1"/>
          </p:cNvSpPr>
          <p:nvPr>
            <p:ph type="sldNum" sz="quarter" idx="10"/>
          </p:nvPr>
        </p:nvSpPr>
        <p:spPr/>
        <p:txBody>
          <a:bodyPr/>
          <a:lstStyle/>
          <a:p>
            <a:fld id="{01142841-66E0-41BE-90F4-A3EF51F934FD}" type="slidenum">
              <a:rPr lang="en-US" smtClean="0"/>
              <a:t>20</a:t>
            </a:fld>
            <a:endParaRPr lang="en-US" dirty="0"/>
          </a:p>
        </p:txBody>
      </p:sp>
    </p:spTree>
    <p:extLst>
      <p:ext uri="{BB962C8B-B14F-4D97-AF65-F5344CB8AC3E}">
        <p14:creationId xmlns:p14="http://schemas.microsoft.com/office/powerpoint/2010/main" val="64925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16130" indent="-275434" eaLnBrk="0" hangingPunct="0">
              <a:spcBef>
                <a:spcPct val="30000"/>
              </a:spcBef>
              <a:defRPr sz="1200">
                <a:solidFill>
                  <a:schemeClr val="tx1"/>
                </a:solidFill>
                <a:latin typeface="Times New Roman" pitchFamily="18" charset="0"/>
                <a:ea typeface="MS PGothic" pitchFamily="34" charset="-128"/>
              </a:defRPr>
            </a:lvl2pPr>
            <a:lvl3pPr marL="1101738" indent="-220348" eaLnBrk="0" hangingPunct="0">
              <a:spcBef>
                <a:spcPct val="30000"/>
              </a:spcBef>
              <a:defRPr sz="1200">
                <a:solidFill>
                  <a:schemeClr val="tx1"/>
                </a:solidFill>
                <a:latin typeface="Times New Roman" pitchFamily="18" charset="0"/>
                <a:ea typeface="MS PGothic" pitchFamily="34" charset="-128"/>
              </a:defRPr>
            </a:lvl3pPr>
            <a:lvl4pPr marL="1542433" indent="-220348" eaLnBrk="0" hangingPunct="0">
              <a:spcBef>
                <a:spcPct val="30000"/>
              </a:spcBef>
              <a:defRPr sz="1200">
                <a:solidFill>
                  <a:schemeClr val="tx1"/>
                </a:solidFill>
                <a:latin typeface="Times New Roman" pitchFamily="18" charset="0"/>
                <a:ea typeface="MS PGothic" pitchFamily="34" charset="-128"/>
              </a:defRPr>
            </a:lvl4pPr>
            <a:lvl5pPr marL="1983128" indent="-220348" eaLnBrk="0" hangingPunct="0">
              <a:spcBef>
                <a:spcPct val="30000"/>
              </a:spcBef>
              <a:defRPr sz="1200">
                <a:solidFill>
                  <a:schemeClr val="tx1"/>
                </a:solidFill>
                <a:latin typeface="Times New Roman" pitchFamily="18" charset="0"/>
                <a:ea typeface="MS PGothic" pitchFamily="34" charset="-128"/>
              </a:defRPr>
            </a:lvl5pPr>
            <a:lvl6pPr marL="2423823"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64518"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05213"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745908"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defRPr/>
            </a:pPr>
            <a:fld id="{1FDBDFD7-5FCE-49DE-8E84-22AFAB65780F}" type="slidenum">
              <a:rPr lang="en-US" altLang="en-US" smtClean="0">
                <a:solidFill>
                  <a:prstClr val="black"/>
                </a:solidFill>
              </a:rPr>
              <a:pPr eaLnBrk="1" hangingPunct="1">
                <a:spcBef>
                  <a:spcPct val="0"/>
                </a:spcBef>
                <a:defRPr/>
              </a:pPr>
              <a:t>2</a:t>
            </a:fld>
            <a:endParaRPr lang="en-US" altLang="en-US" dirty="0">
              <a:solidFill>
                <a:prstClr val="black"/>
              </a:solidFill>
            </a:endParaRPr>
          </a:p>
        </p:txBody>
      </p:sp>
      <p:sp>
        <p:nvSpPr>
          <p:cNvPr id="77827" name="Rectangle 2"/>
          <p:cNvSpPr>
            <a:spLocks noGrp="1" noRot="1" noChangeAspect="1" noChangeArrowheads="1" noTextEdit="1"/>
          </p:cNvSpPr>
          <p:nvPr>
            <p:ph type="sldImg"/>
          </p:nvPr>
        </p:nvSpPr>
        <p:spPr>
          <a:xfrm>
            <a:off x="1181100" y="698500"/>
            <a:ext cx="4648200" cy="34861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http://www.cpc.ncep.noaa.gov/products/analysis_monitoring/enso_advisory/ensodisc.shtml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https://www.cpc.ncep.noaa.gov/products/predictions/90day/fxus05.html </a:t>
            </a:r>
            <a:r>
              <a:rPr lang="en-US" dirty="0">
                <a:sym typeface="Wingdings" panose="05000000000000000000" pitchFamily="2" charset="2"/>
              </a:rPr>
              <a:t>Discussion of CPC forecast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http://www.cpc.ncep.noaa.gov/products/analysis_monitoring/lanina/enso_evolution-status-fcsts-web.ppt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http://www.cpc.ncep.noaa.gov/products/expert_assessment/sdo_discussion.php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http://www.cpc.ncep.noaa.gov/products/predictions/long_range/seasonal.php?lead=1 (check to see if it’s the latest one)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http://www.cpc.ncep.noaa.gov/products/precip/CWlink/MJO/enso.shtml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http://www.cpc.ncep.noaa.gov/products/analysis_monitoring/lanina/enso_evolution-status-fcsts-web.ppt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http://www.cpc.ncep.noaa.gov/products/expert_assessment/ (Weekly)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http://www.cpc.ncep.noaa.gov/products/analysis_monitoring/enso_advisory/ (Monthly)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http://www.cpc.ncep.noaa.gov/products/predictions/long_range/seasonal.php?lead=1 (Seasonal)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http://www.cpc.ncep.noaa.gov/products/predictions/30day/ (Monthly)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Tree>
    <p:extLst>
      <p:ext uri="{BB962C8B-B14F-4D97-AF65-F5344CB8AC3E}">
        <p14:creationId xmlns:p14="http://schemas.microsoft.com/office/powerpoint/2010/main" val="19037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https://psl.noaa.gov/pdo/</a:t>
            </a:r>
          </a:p>
          <a:p>
            <a:r>
              <a:rPr lang="en-US" dirty="0"/>
              <a:t>https://www.ncdc.noaa.gov/teleconnections/pdo/</a:t>
            </a:r>
          </a:p>
        </p:txBody>
      </p:sp>
      <p:sp>
        <p:nvSpPr>
          <p:cNvPr id="4" name="Slide Number Placeholder 3"/>
          <p:cNvSpPr>
            <a:spLocks noGrp="1"/>
          </p:cNvSpPr>
          <p:nvPr>
            <p:ph type="sldNum" sz="quarter" idx="10"/>
          </p:nvPr>
        </p:nvSpPr>
        <p:spPr/>
        <p:txBody>
          <a:bodyPr/>
          <a:lstStyle/>
          <a:p>
            <a:fld id="{01142841-66E0-41BE-90F4-A3EF51F934FD}" type="slidenum">
              <a:rPr lang="en-US" smtClean="0"/>
              <a:t>21</a:t>
            </a:fld>
            <a:endParaRPr lang="en-US" dirty="0"/>
          </a:p>
        </p:txBody>
      </p:sp>
    </p:spTree>
    <p:extLst>
      <p:ext uri="{BB962C8B-B14F-4D97-AF65-F5344CB8AC3E}">
        <p14:creationId xmlns:p14="http://schemas.microsoft.com/office/powerpoint/2010/main" val="3483293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https://www1.ncdc.noaa.gov/pub/data/cmb/ersst/v5/index/ersst.v5.amo.dat</a:t>
            </a:r>
          </a:p>
          <a:p>
            <a:r>
              <a:rPr lang="en-US" dirty="0">
                <a:effectLst/>
              </a:rPr>
              <a:t>https://www.esrl.noaa.gov/psd/data/correlation/amon.us.data</a:t>
            </a:r>
          </a:p>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22</a:t>
            </a:fld>
            <a:endParaRPr lang="en-US" dirty="0"/>
          </a:p>
        </p:txBody>
      </p:sp>
    </p:spTree>
    <p:extLst>
      <p:ext uri="{BB962C8B-B14F-4D97-AF65-F5344CB8AC3E}">
        <p14:creationId xmlns:p14="http://schemas.microsoft.com/office/powerpoint/2010/main" val="131455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23</a:t>
            </a:fld>
            <a:endParaRPr lang="en-US" dirty="0"/>
          </a:p>
        </p:txBody>
      </p:sp>
    </p:spTree>
    <p:extLst>
      <p:ext uri="{BB962C8B-B14F-4D97-AF65-F5344CB8AC3E}">
        <p14:creationId xmlns:p14="http://schemas.microsoft.com/office/powerpoint/2010/main" val="31026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5DC4-4698-1CFA-C472-708BC9F7C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2457A-7D6B-8945-03EC-C9CAC9DE5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2C336-1D94-7726-04E2-F4BB55366C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B8F6A1-2A31-2EA0-F1AF-FEDE58C6EF1F}"/>
              </a:ext>
            </a:extLst>
          </p:cNvPr>
          <p:cNvSpPr>
            <a:spLocks noGrp="1"/>
          </p:cNvSpPr>
          <p:nvPr>
            <p:ph type="sldNum" sz="quarter" idx="10"/>
          </p:nvPr>
        </p:nvSpPr>
        <p:spPr/>
        <p:txBody>
          <a:bodyPr/>
          <a:lstStyle/>
          <a:p>
            <a:fld id="{01142841-66E0-41BE-90F4-A3EF51F934FD}" type="slidenum">
              <a:rPr lang="en-US" smtClean="0"/>
              <a:t>24</a:t>
            </a:fld>
            <a:endParaRPr lang="en-US" dirty="0"/>
          </a:p>
        </p:txBody>
      </p:sp>
    </p:spTree>
    <p:extLst>
      <p:ext uri="{BB962C8B-B14F-4D97-AF65-F5344CB8AC3E}">
        <p14:creationId xmlns:p14="http://schemas.microsoft.com/office/powerpoint/2010/main" val="3735718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25</a:t>
            </a:fld>
            <a:endParaRPr lang="en-US" dirty="0"/>
          </a:p>
        </p:txBody>
      </p:sp>
    </p:spTree>
    <p:extLst>
      <p:ext uri="{BB962C8B-B14F-4D97-AF65-F5344CB8AC3E}">
        <p14:creationId xmlns:p14="http://schemas.microsoft.com/office/powerpoint/2010/main" val="3677048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26</a:t>
            </a:fld>
            <a:endParaRPr lang="en-US" dirty="0"/>
          </a:p>
        </p:txBody>
      </p:sp>
    </p:spTree>
    <p:extLst>
      <p:ext uri="{BB962C8B-B14F-4D97-AF65-F5344CB8AC3E}">
        <p14:creationId xmlns:p14="http://schemas.microsoft.com/office/powerpoint/2010/main" val="2154141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27</a:t>
            </a:fld>
            <a:endParaRPr lang="en-US" dirty="0"/>
          </a:p>
        </p:txBody>
      </p:sp>
    </p:spTree>
    <p:extLst>
      <p:ext uri="{BB962C8B-B14F-4D97-AF65-F5344CB8AC3E}">
        <p14:creationId xmlns:p14="http://schemas.microsoft.com/office/powerpoint/2010/main" val="78898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http://www.cpc.ncep.noaa.gov/products/predictions/multi_season/13_seasonal_outlooks/color/p.gif</a:t>
            </a:r>
          </a:p>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3</a:t>
            </a:fld>
            <a:endParaRPr lang="en-US" dirty="0"/>
          </a:p>
        </p:txBody>
      </p:sp>
    </p:spTree>
    <p:extLst>
      <p:ext uri="{BB962C8B-B14F-4D97-AF65-F5344CB8AC3E}">
        <p14:creationId xmlns:p14="http://schemas.microsoft.com/office/powerpoint/2010/main" val="17107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4</a:t>
            </a:fld>
            <a:endParaRPr lang="en-US" dirty="0"/>
          </a:p>
        </p:txBody>
      </p:sp>
    </p:spTree>
    <p:extLst>
      <p:ext uri="{BB962C8B-B14F-4D97-AF65-F5344CB8AC3E}">
        <p14:creationId xmlns:p14="http://schemas.microsoft.com/office/powerpoint/2010/main" val="99247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16130" indent="-275434" eaLnBrk="0" hangingPunct="0">
              <a:spcBef>
                <a:spcPct val="30000"/>
              </a:spcBef>
              <a:defRPr sz="1200">
                <a:solidFill>
                  <a:schemeClr val="tx1"/>
                </a:solidFill>
                <a:latin typeface="Times New Roman" pitchFamily="18" charset="0"/>
                <a:ea typeface="MS PGothic" pitchFamily="34" charset="-128"/>
              </a:defRPr>
            </a:lvl2pPr>
            <a:lvl3pPr marL="1101738" indent="-220348" eaLnBrk="0" hangingPunct="0">
              <a:spcBef>
                <a:spcPct val="30000"/>
              </a:spcBef>
              <a:defRPr sz="1200">
                <a:solidFill>
                  <a:schemeClr val="tx1"/>
                </a:solidFill>
                <a:latin typeface="Times New Roman" pitchFamily="18" charset="0"/>
                <a:ea typeface="MS PGothic" pitchFamily="34" charset="-128"/>
              </a:defRPr>
            </a:lvl3pPr>
            <a:lvl4pPr marL="1542433" indent="-220348" eaLnBrk="0" hangingPunct="0">
              <a:spcBef>
                <a:spcPct val="30000"/>
              </a:spcBef>
              <a:defRPr sz="1200">
                <a:solidFill>
                  <a:schemeClr val="tx1"/>
                </a:solidFill>
                <a:latin typeface="Times New Roman" pitchFamily="18" charset="0"/>
                <a:ea typeface="MS PGothic" pitchFamily="34" charset="-128"/>
              </a:defRPr>
            </a:lvl4pPr>
            <a:lvl5pPr marL="1983128" indent="-220348" eaLnBrk="0" hangingPunct="0">
              <a:spcBef>
                <a:spcPct val="30000"/>
              </a:spcBef>
              <a:defRPr sz="1200">
                <a:solidFill>
                  <a:schemeClr val="tx1"/>
                </a:solidFill>
                <a:latin typeface="Times New Roman" pitchFamily="18" charset="0"/>
                <a:ea typeface="MS PGothic" pitchFamily="34" charset="-128"/>
              </a:defRPr>
            </a:lvl5pPr>
            <a:lvl6pPr marL="2423823"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64518"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05213"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745908" indent="-220348"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defRPr/>
            </a:pPr>
            <a:fld id="{0964E0E3-5FF9-4FB3-B538-9346A4453D18}" type="slidenum">
              <a:rPr lang="en-US" altLang="en-US" smtClean="0">
                <a:solidFill>
                  <a:prstClr val="black"/>
                </a:solidFill>
              </a:rPr>
              <a:pPr eaLnBrk="1" hangingPunct="1">
                <a:spcBef>
                  <a:spcPct val="0"/>
                </a:spcBef>
                <a:defRPr/>
              </a:pPr>
              <a:t>5</a:t>
            </a:fld>
            <a:endParaRPr lang="en-US" altLang="en-US" dirty="0">
              <a:solidFill>
                <a:prstClr val="black"/>
              </a:solidFill>
            </a:endParaRPr>
          </a:p>
        </p:txBody>
      </p:sp>
      <p:sp>
        <p:nvSpPr>
          <p:cNvPr id="51203" name="Rectangle 2"/>
          <p:cNvSpPr>
            <a:spLocks noGrp="1" noRot="1" noChangeAspect="1" noChangeArrowheads="1" noTextEdit="1"/>
          </p:cNvSpPr>
          <p:nvPr>
            <p:ph type="sldImg"/>
          </p:nvPr>
        </p:nvSpPr>
        <p:spPr>
          <a:xfrm>
            <a:off x="1181100" y="696913"/>
            <a:ext cx="46482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http://www.cpc.ncep.noaa.gov/products/precip/CWlink/MJO/enso.shtml</a:t>
            </a:r>
          </a:p>
          <a:p>
            <a:pPr eaLnBrk="1" hangingPunct="1"/>
            <a:r>
              <a:rPr lang="en-US" altLang="en-US" dirty="0"/>
              <a:t>http://www.cpc.ncep.noaa.gov/products/analysis_monitoring/enso_advisory/</a:t>
            </a:r>
          </a:p>
        </p:txBody>
      </p:sp>
    </p:spTree>
    <p:extLst>
      <p:ext uri="{BB962C8B-B14F-4D97-AF65-F5344CB8AC3E}">
        <p14:creationId xmlns:p14="http://schemas.microsoft.com/office/powerpoint/2010/main" val="320073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https://www.pmel.noaa.gov/tao/wwv/gif/wwv_nino.gif</a:t>
            </a:r>
          </a:p>
          <a:p>
            <a:r>
              <a:rPr lang="en-US" dirty="0"/>
              <a:t>Data:  https://www.pmel.noaa.gov/tao/wwv/data/wwv.dat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https://www.pmel.noaa.gov/elnino/upper-ocean-heat-content-and-enso</a:t>
            </a:r>
          </a:p>
          <a:p>
            <a:endParaRPr lang="en-US" dirty="0"/>
          </a:p>
          <a:p>
            <a:r>
              <a:rPr lang="en-US" dirty="0"/>
              <a:t>Volume of Water Above 20 Degree Celsius Isotherm (integrated warm water volume (WWV) above the 20°C isotherm between 5°N-5°S, 120°E to 80°W)</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142841-66E0-41BE-90F4-A3EF51F934FD}" type="slidenum">
              <a:rPr lang="en-US" smtClean="0"/>
              <a:t>6</a:t>
            </a:fld>
            <a:endParaRPr lang="en-US" dirty="0"/>
          </a:p>
        </p:txBody>
      </p:sp>
    </p:spTree>
    <p:extLst>
      <p:ext uri="{BB962C8B-B14F-4D97-AF65-F5344CB8AC3E}">
        <p14:creationId xmlns:p14="http://schemas.microsoft.com/office/powerpoint/2010/main" val="87800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https://www.esrl.noaa.gov/psd/enso/mei/</a:t>
            </a:r>
          </a:p>
          <a:p>
            <a:endParaRPr lang="en-US" dirty="0"/>
          </a:p>
          <a:p>
            <a:r>
              <a:rPr lang="en-US" dirty="0"/>
              <a:t>Years plotted are La Nina events</a:t>
            </a:r>
          </a:p>
        </p:txBody>
      </p:sp>
      <p:sp>
        <p:nvSpPr>
          <p:cNvPr id="4" name="Slide Number Placeholder 3"/>
          <p:cNvSpPr>
            <a:spLocks noGrp="1"/>
          </p:cNvSpPr>
          <p:nvPr>
            <p:ph type="sldNum" sz="quarter" idx="10"/>
          </p:nvPr>
        </p:nvSpPr>
        <p:spPr/>
        <p:txBody>
          <a:bodyPr/>
          <a:lstStyle/>
          <a:p>
            <a:fld id="{01142841-66E0-41BE-90F4-A3EF51F934FD}" type="slidenum">
              <a:rPr lang="en-US" smtClean="0"/>
              <a:t>7</a:t>
            </a:fld>
            <a:endParaRPr lang="en-US" dirty="0"/>
          </a:p>
        </p:txBody>
      </p:sp>
    </p:spTree>
    <p:extLst>
      <p:ext uri="{BB962C8B-B14F-4D97-AF65-F5344CB8AC3E}">
        <p14:creationId xmlns:p14="http://schemas.microsoft.com/office/powerpoint/2010/main" val="401201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http://www.noaa.gov/media-releases</a:t>
            </a:r>
          </a:p>
          <a:p>
            <a:r>
              <a:rPr lang="en-US" dirty="0"/>
              <a:t>https://tropical.colostate.edu/forecasting.html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42841-66E0-41BE-90F4-A3EF51F934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9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http://www.noaa.gov/media-releases</a:t>
            </a:r>
          </a:p>
          <a:p>
            <a:r>
              <a:rPr lang="en-US" b="0" i="0" dirty="0">
                <a:solidFill>
                  <a:srgbClr val="333333"/>
                </a:solidFill>
                <a:effectLst/>
                <a:latin typeface="Nunito Sans" panose="020F0502020204030204" pitchFamily="2" charset="0"/>
              </a:rPr>
              <a:t>near-record warm ocean temperatures in the Atlantic Ocean, development of La Niña conditions in the Pacific, reduced Atlantic trade winds and less wind shear</a:t>
            </a:r>
          </a:p>
          <a:p>
            <a:r>
              <a:rPr lang="en-US" b="0" i="0" dirty="0">
                <a:solidFill>
                  <a:srgbClr val="333333"/>
                </a:solidFill>
                <a:effectLst/>
                <a:latin typeface="Nunito Sans" panose="020F0502020204030204" pitchFamily="2" charset="0"/>
              </a:rPr>
              <a:t>Published around May 25</a:t>
            </a:r>
            <a:r>
              <a:rPr lang="en-US" b="0" i="0" baseline="30000" dirty="0">
                <a:solidFill>
                  <a:srgbClr val="333333"/>
                </a:solidFill>
                <a:effectLst/>
                <a:latin typeface="Nunito Sans" panose="020F0502020204030204" pitchFamily="2" charset="0"/>
              </a:rPr>
              <a:t>th</a:t>
            </a:r>
            <a:r>
              <a:rPr lang="en-US" b="0" i="0" dirty="0">
                <a:solidFill>
                  <a:srgbClr val="333333"/>
                </a:solidFill>
                <a:effectLst/>
                <a:latin typeface="Nunito Sans" panose="020F0502020204030204" pitchFamily="2" charset="0"/>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42841-66E0-41BE-90F4-A3EF51F934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476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E92F63-CEE4-4E9B-AD28-049E678198E1}" type="datetime1">
              <a:rPr lang="en-US" smtClean="0"/>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66247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C00AF-F540-4CFC-919E-124B159F5D1F}" type="datetime1">
              <a:rPr lang="en-US" smtClean="0"/>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402655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B95B32-FFA7-4295-8FDD-B003A651B2A3}" type="datetime1">
              <a:rPr lang="en-US" smtClean="0"/>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7761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304800" y="328273"/>
            <a:ext cx="8532813" cy="6198054"/>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fontAlgn="base">
              <a:spcBef>
                <a:spcPct val="0"/>
              </a:spcBef>
              <a:spcAft>
                <a:spcPct val="0"/>
              </a:spcAft>
              <a:defRPr/>
            </a:pPr>
            <a:endParaRPr lang="en-US" sz="2800" dirty="0">
              <a:solidFill>
                <a:prstClr val="white"/>
              </a:solidFill>
              <a:ea typeface="MS PGothic" pitchFamily="34" charset="-128"/>
            </a:endParaRPr>
          </a:p>
        </p:txBody>
      </p:sp>
      <p:sp>
        <p:nvSpPr>
          <p:cNvPr id="6" name="Rounded Rectangle 5"/>
          <p:cNvSpPr/>
          <p:nvPr/>
        </p:nvSpPr>
        <p:spPr>
          <a:xfrm>
            <a:off x="418597"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a:t>Click to edit Master title style</a:t>
            </a:r>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7" name="Date Placeholder 18"/>
          <p:cNvSpPr>
            <a:spLocks noGrp="1"/>
          </p:cNvSpPr>
          <p:nvPr>
            <p:ph type="dt" sz="half" idx="10"/>
          </p:nvPr>
        </p:nvSpPr>
        <p:spPr/>
        <p:txBody>
          <a:bodyPr/>
          <a:lstStyle>
            <a:lvl1pPr>
              <a:defRPr/>
            </a:lvl1pPr>
            <a:extLst/>
          </a:lstStyle>
          <a:p>
            <a:pPr>
              <a:defRPr/>
            </a:pPr>
            <a:endParaRPr lang="en-US" dirty="0">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dirty="0">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lstStyle>
          <a:p>
            <a:pPr>
              <a:defRPr/>
            </a:pPr>
            <a:fld id="{75041AFB-3100-4F01-887A-3E5862AFAABE}" type="slidenum">
              <a:rPr lang="en-US" altLang="en-US"/>
              <a:pPr>
                <a:defRPr/>
              </a:pPr>
              <a:t>‹#›</a:t>
            </a:fld>
            <a:endParaRPr lang="en-US" altLang="en-US" dirty="0"/>
          </a:p>
        </p:txBody>
      </p:sp>
    </p:spTree>
    <p:extLst>
      <p:ext uri="{BB962C8B-B14F-4D97-AF65-F5344CB8AC3E}">
        <p14:creationId xmlns:p14="http://schemas.microsoft.com/office/powerpoint/2010/main" val="822757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4A8B19ED-645F-48D8-B7D0-F301471A274E}" type="slidenum">
              <a:rPr lang="en-US" altLang="en-US"/>
              <a:pPr>
                <a:defRPr/>
              </a:pPr>
              <a:t>‹#›</a:t>
            </a:fld>
            <a:endParaRPr lang="en-US" altLang="en-US" dirty="0"/>
          </a:p>
        </p:txBody>
      </p:sp>
    </p:spTree>
    <p:extLst>
      <p:ext uri="{BB962C8B-B14F-4D97-AF65-F5344CB8AC3E}">
        <p14:creationId xmlns:p14="http://schemas.microsoft.com/office/powerpoint/2010/main" val="95975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304800" y="328273"/>
            <a:ext cx="8532813" cy="6198054"/>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fontAlgn="base">
              <a:spcBef>
                <a:spcPct val="0"/>
              </a:spcBef>
              <a:spcAft>
                <a:spcPct val="0"/>
              </a:spcAft>
              <a:defRPr/>
            </a:pPr>
            <a:endParaRPr lang="en-US" sz="2800" dirty="0">
              <a:solidFill>
                <a:prstClr val="white"/>
              </a:solidFill>
              <a:ea typeface="MS PGothic" pitchFamily="34" charset="-128"/>
            </a:endParaRPr>
          </a:p>
        </p:txBody>
      </p:sp>
      <p:sp>
        <p:nvSpPr>
          <p:cNvPr id="5" name="Rounded Rectangle 4"/>
          <p:cNvSpPr/>
          <p:nvPr/>
        </p:nvSpPr>
        <p:spPr>
          <a:xfrm>
            <a:off x="418597" y="434170"/>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dirty="0">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dirty="0">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705C3FEF-5E14-4BD8-B5FA-3AC5875BCDE1}" type="slidenum">
              <a:rPr lang="en-US" altLang="en-US"/>
              <a:pPr>
                <a:defRPr/>
              </a:pPr>
              <a:t>‹#›</a:t>
            </a:fld>
            <a:endParaRPr lang="en-US" altLang="en-US" dirty="0"/>
          </a:p>
        </p:txBody>
      </p:sp>
    </p:spTree>
    <p:extLst>
      <p:ext uri="{BB962C8B-B14F-4D97-AF65-F5344CB8AC3E}">
        <p14:creationId xmlns:p14="http://schemas.microsoft.com/office/powerpoint/2010/main" val="1778917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C24EF55D-C9F1-4717-8C89-F8B10C2228BE}" type="slidenum">
              <a:rPr lang="en-US" altLang="en-US"/>
              <a:pPr>
                <a:defRPr/>
              </a:pPr>
              <a:t>‹#›</a:t>
            </a:fld>
            <a:endParaRPr lang="en-US" altLang="en-US" dirty="0"/>
          </a:p>
        </p:txBody>
      </p:sp>
    </p:spTree>
    <p:extLst>
      <p:ext uri="{BB962C8B-B14F-4D97-AF65-F5344CB8AC3E}">
        <p14:creationId xmlns:p14="http://schemas.microsoft.com/office/powerpoint/2010/main" val="370522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a:t>Click to edit Master title style</a:t>
            </a:r>
          </a:p>
        </p:txBody>
      </p:sp>
      <p:sp>
        <p:nvSpPr>
          <p:cNvPr id="3" name="Text Placeholder 2"/>
          <p:cNvSpPr>
            <a:spLocks noGrp="1"/>
          </p:cNvSpPr>
          <p:nvPr>
            <p:ph type="body" idx="1"/>
          </p:nvPr>
        </p:nvSpPr>
        <p:spPr>
          <a:xfrm>
            <a:off x="607224" y="579445"/>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52169" y="579445"/>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9" name="Slide Number Placeholder 4"/>
          <p:cNvSpPr>
            <a:spLocks noGrp="1"/>
          </p:cNvSpPr>
          <p:nvPr>
            <p:ph type="sldNum" sz="quarter" idx="12"/>
          </p:nvPr>
        </p:nvSpPr>
        <p:spPr/>
        <p:txBody>
          <a:bodyPr/>
          <a:lstStyle>
            <a:lvl1pPr>
              <a:defRPr/>
            </a:lvl1pPr>
          </a:lstStyle>
          <a:p>
            <a:pPr>
              <a:defRPr/>
            </a:pPr>
            <a:fld id="{3CA5C61B-BCAF-445A-9C9B-AEF4E97213AD}" type="slidenum">
              <a:rPr lang="en-US" altLang="en-US"/>
              <a:pPr>
                <a:defRPr/>
              </a:pPr>
              <a:t>‹#›</a:t>
            </a:fld>
            <a:endParaRPr lang="en-US" altLang="en-US" dirty="0"/>
          </a:p>
        </p:txBody>
      </p:sp>
    </p:spTree>
    <p:extLst>
      <p:ext uri="{BB962C8B-B14F-4D97-AF65-F5344CB8AC3E}">
        <p14:creationId xmlns:p14="http://schemas.microsoft.com/office/powerpoint/2010/main" val="3966903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A7E0DD04-D4EB-470D-B70F-30DADD8E8793}" type="slidenum">
              <a:rPr lang="en-US" altLang="en-US"/>
              <a:pPr>
                <a:defRPr/>
              </a:pPr>
              <a:t>‹#›</a:t>
            </a:fld>
            <a:endParaRPr lang="en-US" altLang="en-US" dirty="0"/>
          </a:p>
        </p:txBody>
      </p:sp>
    </p:spTree>
    <p:extLst>
      <p:ext uri="{BB962C8B-B14F-4D97-AF65-F5344CB8AC3E}">
        <p14:creationId xmlns:p14="http://schemas.microsoft.com/office/powerpoint/2010/main" val="4135291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304800" y="328273"/>
            <a:ext cx="8532813" cy="6198054"/>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fontAlgn="base">
              <a:spcBef>
                <a:spcPct val="0"/>
              </a:spcBef>
              <a:spcAft>
                <a:spcPct val="0"/>
              </a:spcAft>
              <a:defRPr/>
            </a:pPr>
            <a:endParaRPr lang="en-US" sz="2800" dirty="0">
              <a:solidFill>
                <a:prstClr val="white"/>
              </a:solidFill>
              <a:ea typeface="MS PGothic" pitchFamily="34" charset="-128"/>
            </a:endParaRPr>
          </a:p>
        </p:txBody>
      </p:sp>
      <p:sp>
        <p:nvSpPr>
          <p:cNvPr id="3" name="Date Placeholder 1"/>
          <p:cNvSpPr>
            <a:spLocks noGrp="1"/>
          </p:cNvSpPr>
          <p:nvPr>
            <p:ph type="dt" sz="half" idx="10"/>
          </p:nvPr>
        </p:nvSpPr>
        <p:spPr/>
        <p:txBody>
          <a:bodyPr/>
          <a:lstStyle>
            <a:lvl1pPr>
              <a:defRPr/>
            </a:lvl1pPr>
            <a:extLst/>
          </a:lstStyle>
          <a:p>
            <a:pPr>
              <a:defRPr/>
            </a:pPr>
            <a:endParaRPr lang="en-US" dirty="0">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dirty="0">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7C000420-AAE0-4858-BA84-803BC5EF2324}" type="slidenum">
              <a:rPr lang="en-US" altLang="en-US"/>
              <a:pPr>
                <a:defRPr/>
              </a:pPr>
              <a:t>‹#›</a:t>
            </a:fld>
            <a:endParaRPr lang="en-US" altLang="en-US" dirty="0"/>
          </a:p>
        </p:txBody>
      </p:sp>
    </p:spTree>
    <p:extLst>
      <p:ext uri="{BB962C8B-B14F-4D97-AF65-F5344CB8AC3E}">
        <p14:creationId xmlns:p14="http://schemas.microsoft.com/office/powerpoint/2010/main" val="1478570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a:t>Click to edit Master title style</a:t>
            </a:r>
          </a:p>
        </p:txBody>
      </p:sp>
      <p:sp>
        <p:nvSpPr>
          <p:cNvPr id="3" name="Text Placeholder 2"/>
          <p:cNvSpPr>
            <a:spLocks noGrp="1"/>
          </p:cNvSpPr>
          <p:nvPr>
            <p:ph type="body" idx="2"/>
          </p:nvPr>
        </p:nvSpPr>
        <p:spPr>
          <a:xfrm>
            <a:off x="5538847" y="1447803"/>
            <a:ext cx="2971800" cy="4206111"/>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1"/>
          </p:nvPr>
        </p:nvSpPr>
        <p:spPr>
          <a:xfrm>
            <a:off x="761374" y="930145"/>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B0391163-9399-4923-B0A8-2781867984E7}" type="slidenum">
              <a:rPr lang="en-US" altLang="en-US"/>
              <a:pPr>
                <a:defRPr/>
              </a:pPr>
              <a:t>‹#›</a:t>
            </a:fld>
            <a:endParaRPr lang="en-US" altLang="en-US" dirty="0"/>
          </a:p>
        </p:txBody>
      </p:sp>
    </p:spTree>
    <p:extLst>
      <p:ext uri="{BB962C8B-B14F-4D97-AF65-F5344CB8AC3E}">
        <p14:creationId xmlns:p14="http://schemas.microsoft.com/office/powerpoint/2010/main" val="42860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23C4DD-D760-417B-8772-52CF2268E312}" type="datetime1">
              <a:rPr lang="en-US" smtClean="0"/>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4188764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304800" y="328273"/>
            <a:ext cx="8532813" cy="6198054"/>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fontAlgn="base">
              <a:spcBef>
                <a:spcPct val="0"/>
              </a:spcBef>
              <a:spcAft>
                <a:spcPct val="0"/>
              </a:spcAft>
              <a:defRPr/>
            </a:pPr>
            <a:endParaRPr lang="en-US" sz="2800" dirty="0">
              <a:solidFill>
                <a:prstClr val="white"/>
              </a:solidFill>
              <a:ea typeface="MS PGothic" pitchFamily="34" charset="-128"/>
            </a:endParaRPr>
          </a:p>
        </p:txBody>
      </p:sp>
      <p:sp>
        <p:nvSpPr>
          <p:cNvPr id="6" name="Round Single Corner Rectangle 5"/>
          <p:cNvSpPr/>
          <p:nvPr/>
        </p:nvSpPr>
        <p:spPr>
          <a:xfrm>
            <a:off x="6400800" y="433736"/>
            <a:ext cx="2324100" cy="4342379"/>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a:t>Click to edit Master title style</a:t>
            </a:r>
          </a:p>
        </p:txBody>
      </p:sp>
      <p:sp>
        <p:nvSpPr>
          <p:cNvPr id="4" name="Text Placeholder 3"/>
          <p:cNvSpPr>
            <a:spLocks noGrp="1"/>
          </p:cNvSpPr>
          <p:nvPr>
            <p:ph type="body" sz="half" idx="2"/>
          </p:nvPr>
        </p:nvSpPr>
        <p:spPr bwMode="grayWhite">
          <a:xfrm>
            <a:off x="6462712" y="533406"/>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dirty="0"/>
              <a:t>Click icon to add picture</a:t>
            </a:r>
          </a:p>
        </p:txBody>
      </p:sp>
      <p:sp>
        <p:nvSpPr>
          <p:cNvPr id="7" name="Date Placeholder 4"/>
          <p:cNvSpPr>
            <a:spLocks noGrp="1"/>
          </p:cNvSpPr>
          <p:nvPr>
            <p:ph type="dt" sz="half" idx="10"/>
          </p:nvPr>
        </p:nvSpPr>
        <p:spPr/>
        <p:txBody>
          <a:bodyPr/>
          <a:lstStyle>
            <a:lvl1pPr>
              <a:defRPr/>
            </a:lvl1pPr>
            <a:extLst/>
          </a:lstStyle>
          <a:p>
            <a:pPr>
              <a:defRPr/>
            </a:pPr>
            <a:endParaRPr lang="en-US" dirty="0">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dirty="0">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lstStyle>
          <a:p>
            <a:pPr>
              <a:defRPr/>
            </a:pPr>
            <a:fld id="{684DCF83-78D2-4530-88BD-D5AC3C5B248F}" type="slidenum">
              <a:rPr lang="en-US" altLang="en-US"/>
              <a:pPr>
                <a:defRPr/>
              </a:pPr>
              <a:t>‹#›</a:t>
            </a:fld>
            <a:endParaRPr lang="en-US" altLang="en-US" dirty="0"/>
          </a:p>
        </p:txBody>
      </p:sp>
    </p:spTree>
    <p:extLst>
      <p:ext uri="{BB962C8B-B14F-4D97-AF65-F5344CB8AC3E}">
        <p14:creationId xmlns:p14="http://schemas.microsoft.com/office/powerpoint/2010/main" val="1127824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42133B9E-5233-4DBC-8DA4-0059971E9E85}" type="slidenum">
              <a:rPr lang="en-US" altLang="en-US"/>
              <a:pPr>
                <a:defRPr/>
              </a:pPr>
              <a:t>‹#›</a:t>
            </a:fld>
            <a:endParaRPr lang="en-US" altLang="en-US" dirty="0"/>
          </a:p>
        </p:txBody>
      </p:sp>
    </p:spTree>
    <p:extLst>
      <p:ext uri="{BB962C8B-B14F-4D97-AF65-F5344CB8AC3E}">
        <p14:creationId xmlns:p14="http://schemas.microsoft.com/office/powerpoint/2010/main" val="2418041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13"/>
            <a:ext cx="1981200" cy="52577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11"/>
            <a:ext cx="5943600" cy="5257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dirty="0">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dirty="0">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A9F83E4B-4456-485B-BA4D-C70C4DE98A5B}" type="slidenum">
              <a:rPr lang="en-US" altLang="en-US"/>
              <a:pPr>
                <a:defRPr/>
              </a:pPr>
              <a:t>‹#›</a:t>
            </a:fld>
            <a:endParaRPr lang="en-US" altLang="en-US" dirty="0"/>
          </a:p>
        </p:txBody>
      </p:sp>
    </p:spTree>
    <p:extLst>
      <p:ext uri="{BB962C8B-B14F-4D97-AF65-F5344CB8AC3E}">
        <p14:creationId xmlns:p14="http://schemas.microsoft.com/office/powerpoint/2010/main" val="390610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C68F8-F7EA-4D38-8042-50CD11A809A3}" type="datetime1">
              <a:rPr lang="en-US" smtClean="0"/>
              <a:t>9/10/2024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342029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80DE06-2817-4965-A953-71C228B3B287}" type="datetime1">
              <a:rPr lang="en-US" smtClean="0"/>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338736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7CF459-6F11-4D16-9842-3AD535A6BD2F}" type="datetime1">
              <a:rPr lang="en-US" smtClean="0"/>
              <a:t>9/10/2024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140244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11E838-AF89-4C28-808F-19C750D1664B}" type="datetime1">
              <a:rPr lang="en-US" smtClean="0"/>
              <a:t>9/10/2024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295137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1D471-24B7-43F4-9EFA-C2CEFFFAB843}" type="datetime1">
              <a:rPr lang="en-US" smtClean="0"/>
              <a:t>9/10/2024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244276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1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FE85EB-1E75-4ADE-AC32-6AC9878BBB43}" type="datetime1">
              <a:rPr lang="en-US" smtClean="0"/>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256829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515C16-F6D0-420A-AE19-19950EB91E84}" type="datetime1">
              <a:rPr lang="en-US" smtClean="0"/>
              <a:t>9/10/2024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72106C-DB17-4062-A893-B559D07E58C6}" type="slidenum">
              <a:rPr lang="en-US" smtClean="0"/>
              <a:t>‹#›</a:t>
            </a:fld>
            <a:endParaRPr lang="en-US" dirty="0"/>
          </a:p>
        </p:txBody>
      </p:sp>
    </p:spTree>
    <p:extLst>
      <p:ext uri="{BB962C8B-B14F-4D97-AF65-F5344CB8AC3E}">
        <p14:creationId xmlns:p14="http://schemas.microsoft.com/office/powerpoint/2010/main" val="349308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77D17-56F7-4546-AA39-243563503E52}" type="datetime1">
              <a:rPr lang="en-US" smtClean="0"/>
              <a:t>9/10/2024</a:t>
            </a:fld>
            <a:endParaRPr lang="en-US" dirty="0"/>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2106C-DB17-4062-A893-B559D07E58C6}" type="slidenum">
              <a:rPr lang="en-US" smtClean="0"/>
              <a:t>‹#›</a:t>
            </a:fld>
            <a:endParaRPr lang="en-US" dirty="0"/>
          </a:p>
        </p:txBody>
      </p:sp>
    </p:spTree>
    <p:extLst>
      <p:ext uri="{BB962C8B-B14F-4D97-AF65-F5344CB8AC3E}">
        <p14:creationId xmlns:p14="http://schemas.microsoft.com/office/powerpoint/2010/main" val="1912594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7" name="Rounded Rectangle 6"/>
          <p:cNvSpPr>
            <a:spLocks noChangeArrowheads="1"/>
          </p:cNvSpPr>
          <p:nvPr/>
        </p:nvSpPr>
        <p:spPr bwMode="auto">
          <a:xfrm>
            <a:off x="304800" y="328273"/>
            <a:ext cx="8532813" cy="6198054"/>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76200" dist="50800" dir="5400000" algn="tl" rotWithShape="0">
              <a:srgbClr val="808080">
                <a:alpha val="25000"/>
              </a:srgbClr>
            </a:outerShdw>
          </a:effectLst>
        </p:spPr>
        <p:txBody>
          <a:bodyPr anchor="ctr"/>
          <a:lstStyle/>
          <a:p>
            <a:pPr algn="ctr" fontAlgn="base">
              <a:spcBef>
                <a:spcPct val="0"/>
              </a:spcBef>
              <a:spcAft>
                <a:spcPct val="0"/>
              </a:spcAft>
              <a:defRPr/>
            </a:pPr>
            <a:endParaRPr lang="en-US" sz="2800" dirty="0">
              <a:solidFill>
                <a:prstClr val="white"/>
              </a:solidFill>
              <a:ea typeface="MS PGothic" pitchFamily="34" charset="-128"/>
            </a:endParaRPr>
          </a:p>
        </p:txBody>
      </p:sp>
      <p:sp>
        <p:nvSpPr>
          <p:cNvPr id="9" name="Rounded Rectangle 8"/>
          <p:cNvSpPr/>
          <p:nvPr/>
        </p:nvSpPr>
        <p:spPr>
          <a:xfrm>
            <a:off x="418597"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13" name="Title Placeholder 12"/>
          <p:cNvSpPr>
            <a:spLocks noGrp="1"/>
          </p:cNvSpPr>
          <p:nvPr>
            <p:ph type="title"/>
          </p:nvPr>
        </p:nvSpPr>
        <p:spPr>
          <a:xfrm>
            <a:off x="503238" y="4987018"/>
            <a:ext cx="8183562" cy="1049451"/>
          </a:xfrm>
          <a:prstGeom prst="rect">
            <a:avLst/>
          </a:prstGeom>
        </p:spPr>
        <p:txBody>
          <a:bodyPr vert="horz" anchor="b">
            <a:normAutofit/>
          </a:bodyPr>
          <a:lstStyle/>
          <a:p>
            <a:r>
              <a:rPr lang="en-US"/>
              <a:t>Click to edit Master title style</a:t>
            </a:r>
          </a:p>
        </p:txBody>
      </p:sp>
      <p:sp>
        <p:nvSpPr>
          <p:cNvPr id="1031" name="Text Placeholder 3"/>
          <p:cNvSpPr>
            <a:spLocks noGrp="1"/>
          </p:cNvSpPr>
          <p:nvPr>
            <p:ph type="body" idx="1"/>
          </p:nvPr>
        </p:nvSpPr>
        <p:spPr bwMode="auto">
          <a:xfrm>
            <a:off x="503238" y="530679"/>
            <a:ext cx="8183562" cy="418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 name="Date Placeholder 24"/>
          <p:cNvSpPr>
            <a:spLocks noGrp="1"/>
          </p:cNvSpPr>
          <p:nvPr>
            <p:ph type="dt" sz="half" idx="2"/>
          </p:nvPr>
        </p:nvSpPr>
        <p:spPr>
          <a:xfrm>
            <a:off x="3776663" y="6111312"/>
            <a:ext cx="2286000" cy="365691"/>
          </a:xfrm>
          <a:prstGeom prst="rect">
            <a:avLst/>
          </a:prstGeom>
        </p:spPr>
        <p:txBody>
          <a:bodyPr vert="horz" anchor="b"/>
          <a:lstStyle>
            <a:lvl1pPr algn="r" eaLnBrk="1" latinLnBrk="0" hangingPunct="1">
              <a:defRPr kumimoji="0" sz="1000">
                <a:solidFill>
                  <a:schemeClr val="bg2">
                    <a:shade val="50000"/>
                  </a:schemeClr>
                </a:solidFill>
                <a:latin typeface="Times New Roman" pitchFamily="18" charset="0"/>
                <a:ea typeface="MS PGothic" pitchFamily="34" charset="-128"/>
                <a:cs typeface="+mn-cs"/>
              </a:defRPr>
            </a:lvl1pPr>
            <a:extLst/>
          </a:lstStyle>
          <a:p>
            <a:pPr fontAlgn="base">
              <a:spcBef>
                <a:spcPct val="0"/>
              </a:spcBef>
              <a:spcAft>
                <a:spcPct val="0"/>
              </a:spcAft>
              <a:defRPr/>
            </a:pPr>
            <a:endParaRPr lang="en-US" dirty="0">
              <a:solidFill>
                <a:srgbClr val="E3DED1">
                  <a:shade val="50000"/>
                </a:srgbClr>
              </a:solidFill>
            </a:endParaRPr>
          </a:p>
        </p:txBody>
      </p:sp>
      <p:sp>
        <p:nvSpPr>
          <p:cNvPr id="18" name="Footer Placeholder 17"/>
          <p:cNvSpPr>
            <a:spLocks noGrp="1"/>
          </p:cNvSpPr>
          <p:nvPr>
            <p:ph type="ftr" sz="quarter" idx="3"/>
          </p:nvPr>
        </p:nvSpPr>
        <p:spPr>
          <a:xfrm>
            <a:off x="6062663" y="6111312"/>
            <a:ext cx="2286000" cy="365691"/>
          </a:xfrm>
          <a:prstGeom prst="rect">
            <a:avLst/>
          </a:prstGeom>
        </p:spPr>
        <p:txBody>
          <a:bodyPr vert="horz" anchor="b"/>
          <a:lstStyle>
            <a:lvl1pPr algn="l" eaLnBrk="1" latinLnBrk="0" hangingPunct="1">
              <a:defRPr kumimoji="0" sz="1000">
                <a:solidFill>
                  <a:schemeClr val="bg2">
                    <a:shade val="50000"/>
                  </a:schemeClr>
                </a:solidFill>
                <a:latin typeface="Times New Roman" pitchFamily="18" charset="0"/>
                <a:ea typeface="MS PGothic" pitchFamily="34" charset="-128"/>
                <a:cs typeface="+mn-cs"/>
              </a:defRPr>
            </a:lvl1pPr>
            <a:extLst/>
          </a:lstStyle>
          <a:p>
            <a:pPr fontAlgn="base">
              <a:spcBef>
                <a:spcPct val="0"/>
              </a:spcBef>
              <a:spcAft>
                <a:spcPct val="0"/>
              </a:spcAft>
              <a:defRPr/>
            </a:pPr>
            <a:endParaRPr lang="en-US" dirty="0">
              <a:solidFill>
                <a:srgbClr val="E3DED1">
                  <a:shade val="50000"/>
                </a:srgbClr>
              </a:solidFill>
            </a:endParaRPr>
          </a:p>
        </p:txBody>
      </p:sp>
      <p:sp>
        <p:nvSpPr>
          <p:cNvPr id="5" name="Slide Number Placeholder 4"/>
          <p:cNvSpPr>
            <a:spLocks noGrp="1"/>
          </p:cNvSpPr>
          <p:nvPr>
            <p:ph type="sldNum" sz="quarter" idx="4"/>
          </p:nvPr>
        </p:nvSpPr>
        <p:spPr>
          <a:xfrm>
            <a:off x="8348663" y="6111312"/>
            <a:ext cx="457200" cy="365691"/>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A7A399"/>
                </a:solidFill>
                <a:cs typeface="+mn-cs"/>
              </a:defRPr>
            </a:lvl1pPr>
          </a:lstStyle>
          <a:p>
            <a:pPr fontAlgn="base">
              <a:spcBef>
                <a:spcPct val="0"/>
              </a:spcBef>
              <a:spcAft>
                <a:spcPct val="0"/>
              </a:spcAft>
              <a:defRPr/>
            </a:pPr>
            <a:fld id="{8A5C144C-36D6-4E29-8214-4CB28F79F1E2}" type="slidenum">
              <a:rPr lang="en-US" altLang="en-US">
                <a:latin typeface="Times New Roman" pitchFamily="18" charset="0"/>
                <a:ea typeface="MS PGothic" pitchFamily="34" charset="-128"/>
              </a:rPr>
              <a:pPr fontAlgn="base">
                <a:spcBef>
                  <a:spcPct val="0"/>
                </a:spcBef>
                <a:spcAft>
                  <a:spcPct val="0"/>
                </a:spcAft>
                <a:defRPr/>
              </a:pPr>
              <a:t>‹#›</a:t>
            </a:fld>
            <a:endParaRPr lang="en-US" altLang="en-US" dirty="0">
              <a:latin typeface="Times New Roman" pitchFamily="18" charset="0"/>
              <a:ea typeface="MS PGothic" pitchFamily="34" charset="-128"/>
            </a:endParaRPr>
          </a:p>
        </p:txBody>
      </p:sp>
    </p:spTree>
    <p:extLst>
      <p:ext uri="{BB962C8B-B14F-4D97-AF65-F5344CB8AC3E}">
        <p14:creationId xmlns:p14="http://schemas.microsoft.com/office/powerpoint/2010/main" val="346315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S PGothic" pitchFamily="34" charset="-128"/>
          <a:cs typeface="+mj-cs"/>
        </a:defRPr>
      </a:lvl1pPr>
      <a:lvl2pPr algn="l" rtl="0" eaLnBrk="0" fontAlgn="base" hangingPunct="0">
        <a:spcBef>
          <a:spcPct val="0"/>
        </a:spcBef>
        <a:spcAft>
          <a:spcPct val="0"/>
        </a:spcAft>
        <a:defRPr sz="3600" b="1">
          <a:solidFill>
            <a:srgbClr val="FF8D3E"/>
          </a:solidFill>
          <a:latin typeface="Verdana" pitchFamily="34" charset="0"/>
          <a:ea typeface="MS PGothic" pitchFamily="34" charset="-128"/>
        </a:defRPr>
      </a:lvl2pPr>
      <a:lvl3pPr algn="l" rtl="0" eaLnBrk="0" fontAlgn="base" hangingPunct="0">
        <a:spcBef>
          <a:spcPct val="0"/>
        </a:spcBef>
        <a:spcAft>
          <a:spcPct val="0"/>
        </a:spcAft>
        <a:defRPr sz="3600" b="1">
          <a:solidFill>
            <a:srgbClr val="FF8D3E"/>
          </a:solidFill>
          <a:latin typeface="Verdana" pitchFamily="34" charset="0"/>
          <a:ea typeface="MS PGothic" pitchFamily="34" charset="-128"/>
        </a:defRPr>
      </a:lvl3pPr>
      <a:lvl4pPr algn="l" rtl="0" eaLnBrk="0" fontAlgn="base" hangingPunct="0">
        <a:spcBef>
          <a:spcPct val="0"/>
        </a:spcBef>
        <a:spcAft>
          <a:spcPct val="0"/>
        </a:spcAft>
        <a:defRPr sz="3600" b="1">
          <a:solidFill>
            <a:srgbClr val="FF8D3E"/>
          </a:solidFill>
          <a:latin typeface="Verdana" pitchFamily="34" charset="0"/>
          <a:ea typeface="MS PGothic" pitchFamily="34" charset="-128"/>
        </a:defRPr>
      </a:lvl4pPr>
      <a:lvl5pPr algn="l" rtl="0" eaLnBrk="0" fontAlgn="base" hangingPunct="0">
        <a:spcBef>
          <a:spcPct val="0"/>
        </a:spcBef>
        <a:spcAft>
          <a:spcPct val="0"/>
        </a:spcAft>
        <a:defRPr sz="3600" b="1">
          <a:solidFill>
            <a:srgbClr val="FF8D3E"/>
          </a:solidFill>
          <a:latin typeface="Verdana" pitchFamily="34" charset="0"/>
          <a:ea typeface="MS PGothic" pitchFamily="34" charset="-128"/>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S PGothic" pitchFamily="34" charset="-128"/>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S PGothic" pitchFamily="34" charset="-128"/>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S PGothic" pitchFamily="34" charset="-128"/>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S PGothic" pitchFamily="34" charset="-128"/>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S PGothic" pitchFamily="34" charset="-128"/>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psl.noaa.gov/enso/mei/#datacomp" TargetMode="External"/><Relationship Id="rId4" Type="http://schemas.openxmlformats.org/officeDocument/2006/relationships/hyperlink" Target="https://jra.kishou.go.jp/JRA-55/index_en.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psl.noaa.gov/enso/mei/#datacomp" TargetMode="External"/><Relationship Id="rId4" Type="http://schemas.openxmlformats.org/officeDocument/2006/relationships/hyperlink" Target="https://jra.kishou.go.jp/JRA-55/index_e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44" y="169276"/>
            <a:ext cx="9073662" cy="6555641"/>
          </a:xfrm>
          <a:prstGeom prst="rect">
            <a:avLst/>
          </a:prstGeom>
          <a:noFill/>
        </p:spPr>
        <p:txBody>
          <a:bodyPr wrap="square" rtlCol="0">
            <a:spAutoFit/>
          </a:bodyPr>
          <a:lstStyle/>
          <a:p>
            <a:pPr algn="ctr"/>
            <a:r>
              <a:rPr lang="en-US" sz="3200" b="1" dirty="0">
                <a:solidFill>
                  <a:schemeClr val="bg1"/>
                </a:solidFill>
              </a:rPr>
              <a:t>Extended Hydrologic Outlook</a:t>
            </a:r>
          </a:p>
          <a:p>
            <a:pPr algn="ctr">
              <a:spcAft>
                <a:spcPts val="600"/>
              </a:spcAft>
            </a:pPr>
            <a:r>
              <a:rPr lang="en-US" sz="3200" b="1" dirty="0">
                <a:solidFill>
                  <a:schemeClr val="bg1"/>
                </a:solidFill>
              </a:rPr>
              <a:t>September 10, 2024</a:t>
            </a:r>
          </a:p>
          <a:p>
            <a:pPr marL="514350" indent="-514350">
              <a:spcAft>
                <a:spcPts val="600"/>
              </a:spcAft>
              <a:buFont typeface="Wingdings" panose="05000000000000000000" pitchFamily="2" charset="2"/>
              <a:buChar char="§"/>
            </a:pPr>
            <a:r>
              <a:rPr lang="en-US" sz="2800" b="1" dirty="0">
                <a:solidFill>
                  <a:schemeClr val="bg1"/>
                </a:solidFill>
              </a:rPr>
              <a:t>The Climate Prediction Center (CPC) is forecasting </a:t>
            </a:r>
            <a:r>
              <a:rPr lang="en-US" sz="2800" b="1" u="sng" dirty="0">
                <a:solidFill>
                  <a:schemeClr val="bg1"/>
                </a:solidFill>
              </a:rPr>
              <a:t>above normal</a:t>
            </a:r>
            <a:r>
              <a:rPr lang="en-US" sz="2800" b="1" dirty="0">
                <a:solidFill>
                  <a:schemeClr val="bg1"/>
                </a:solidFill>
              </a:rPr>
              <a:t> rainfall for </a:t>
            </a:r>
            <a:r>
              <a:rPr lang="en-US" sz="2800" b="1" u="sng" dirty="0">
                <a:solidFill>
                  <a:schemeClr val="bg1"/>
                </a:solidFill>
              </a:rPr>
              <a:t>September through November</a:t>
            </a:r>
            <a:r>
              <a:rPr lang="en-US" sz="2800" b="1" dirty="0">
                <a:solidFill>
                  <a:schemeClr val="bg1"/>
                </a:solidFill>
              </a:rPr>
              <a:t>.</a:t>
            </a:r>
          </a:p>
          <a:p>
            <a:pPr marL="514350" indent="-514350">
              <a:spcAft>
                <a:spcPts val="600"/>
              </a:spcAft>
              <a:buFont typeface="Wingdings" panose="05000000000000000000" pitchFamily="2" charset="2"/>
              <a:buChar char="§"/>
            </a:pPr>
            <a:r>
              <a:rPr lang="en-US" sz="2800" b="1" u="sng" dirty="0">
                <a:solidFill>
                  <a:schemeClr val="bg1"/>
                </a:solidFill>
              </a:rPr>
              <a:t>ENSO-neutral conditions are present</a:t>
            </a:r>
            <a:r>
              <a:rPr lang="en-US" sz="2800" b="1" dirty="0">
                <a:solidFill>
                  <a:schemeClr val="bg1"/>
                </a:solidFill>
              </a:rPr>
              <a:t>. ENSO-neutral is expected to continue for the next several months, with La Niña favored to emerge during September-November (66% chance) and persist through winter 2024-25 (74% chance during November-January).</a:t>
            </a:r>
          </a:p>
          <a:p>
            <a:pPr marL="514350" indent="-514350">
              <a:spcAft>
                <a:spcPts val="600"/>
              </a:spcAft>
              <a:buFont typeface="Wingdings" panose="05000000000000000000" pitchFamily="2" charset="2"/>
              <a:buChar char="§"/>
            </a:pPr>
            <a:r>
              <a:rPr lang="en-US" sz="2800" b="1" dirty="0">
                <a:solidFill>
                  <a:schemeClr val="bg1"/>
                </a:solidFill>
              </a:rPr>
              <a:t>Atlantic Multidecadal Oscillation (AMO) is </a:t>
            </a:r>
            <a:r>
              <a:rPr lang="en-US" sz="2800" b="1" u="sng" dirty="0">
                <a:solidFill>
                  <a:schemeClr val="bg1"/>
                </a:solidFill>
              </a:rPr>
              <a:t>currently in the warm phase</a:t>
            </a:r>
            <a:r>
              <a:rPr lang="en-US" sz="2800" b="1" dirty="0">
                <a:solidFill>
                  <a:schemeClr val="bg1"/>
                </a:solidFill>
              </a:rPr>
              <a:t>:</a:t>
            </a:r>
          </a:p>
          <a:p>
            <a:pPr marL="971550" lvl="1" indent="-514350">
              <a:spcAft>
                <a:spcPts val="600"/>
              </a:spcAft>
              <a:buFont typeface="Wingdings" panose="05000000000000000000" pitchFamily="2" charset="2"/>
              <a:buChar char="§"/>
            </a:pPr>
            <a:r>
              <a:rPr lang="en-US" sz="2800" b="1" dirty="0">
                <a:solidFill>
                  <a:schemeClr val="bg1"/>
                </a:solidFill>
              </a:rPr>
              <a:t>Average annual inflow to Lake Okeechobee is nearly 50% greater during the warm phase compared to the cold phase.</a:t>
            </a:r>
          </a:p>
        </p:txBody>
      </p:sp>
    </p:spTree>
    <p:extLst>
      <p:ext uri="{BB962C8B-B14F-4D97-AF65-F5344CB8AC3E}">
        <p14:creationId xmlns:p14="http://schemas.microsoft.com/office/powerpoint/2010/main" val="1834909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67A95CF-4120-E8B7-A882-6ADE34E5D38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4F7B91-95E0-D5C8-C730-9848C2356372}"/>
              </a:ext>
            </a:extLst>
          </p:cNvPr>
          <p:cNvSpPr txBox="1"/>
          <p:nvPr/>
        </p:nvSpPr>
        <p:spPr>
          <a:xfrm>
            <a:off x="2750625" y="6488668"/>
            <a:ext cx="6358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Source: Colorado State University (Tropical Meteorology Project)</a:t>
            </a:r>
          </a:p>
        </p:txBody>
      </p:sp>
      <p:sp>
        <p:nvSpPr>
          <p:cNvPr id="7" name="TextBox 6">
            <a:extLst>
              <a:ext uri="{FF2B5EF4-FFF2-40B4-BE49-F238E27FC236}">
                <a16:creationId xmlns:a16="http://schemas.microsoft.com/office/drawing/2014/main" id="{02758DC0-7DF6-291F-1691-75B2DC42D172}"/>
              </a:ext>
            </a:extLst>
          </p:cNvPr>
          <p:cNvSpPr txBox="1"/>
          <p:nvPr/>
        </p:nvSpPr>
        <p:spPr>
          <a:xfrm>
            <a:off x="626724" y="3954646"/>
            <a:ext cx="7996651"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dirty="0"/>
              <a:t>Recent Quiet Period for Atlantic Hurricane Activity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Northward-shifted monsoon trough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Upper-tropospheric warming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Too much easterly shear in the eastern Atlantic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Recent unfavorable large-scale conditions from the Madden-Julian oscillation</a:t>
            </a:r>
          </a:p>
          <a:p>
            <a:pPr marR="0" lvl="0" algn="l" defTabSz="914400" rtl="0" eaLnBrk="1" fontAlgn="auto" latinLnBrk="0" hangingPunct="1">
              <a:lnSpc>
                <a:spcPct val="100000"/>
              </a:lnSpc>
              <a:spcBef>
                <a:spcPts val="0"/>
              </a:spcBef>
              <a:spcAft>
                <a:spcPts val="0"/>
              </a:spcAft>
              <a:buClrTx/>
              <a:buSzTx/>
              <a:tabLst/>
              <a:defRPr/>
            </a:pPr>
            <a:r>
              <a:rPr lang="en-US" sz="1600" dirty="0"/>
              <a:t>(Source: https://tropical.colostate.edu/Forecast/2024_0903_seasondiscussion.pdf)</a:t>
            </a:r>
          </a:p>
        </p:txBody>
      </p:sp>
      <p:pic>
        <p:nvPicPr>
          <p:cNvPr id="5" name="Picture 4">
            <a:extLst>
              <a:ext uri="{FF2B5EF4-FFF2-40B4-BE49-F238E27FC236}">
                <a16:creationId xmlns:a16="http://schemas.microsoft.com/office/drawing/2014/main" id="{A1D3214E-9735-6BA3-0576-B5501416E571}"/>
              </a:ext>
            </a:extLst>
          </p:cNvPr>
          <p:cNvPicPr>
            <a:picLocks noChangeAspect="1"/>
          </p:cNvPicPr>
          <p:nvPr/>
        </p:nvPicPr>
        <p:blipFill rotWithShape="1">
          <a:blip r:embed="rId3"/>
          <a:srcRect l="2545" r="6565" b="11887"/>
          <a:stretch/>
        </p:blipFill>
        <p:spPr>
          <a:xfrm>
            <a:off x="1510302" y="372224"/>
            <a:ext cx="6400800" cy="3347022"/>
          </a:xfrm>
          <a:prstGeom prst="rect">
            <a:avLst/>
          </a:prstGeom>
        </p:spPr>
      </p:pic>
    </p:spTree>
    <p:extLst>
      <p:ext uri="{BB962C8B-B14F-4D97-AF65-F5344CB8AC3E}">
        <p14:creationId xmlns:p14="http://schemas.microsoft.com/office/powerpoint/2010/main" val="139626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93700" y="954417"/>
            <a:ext cx="8458200" cy="5762224"/>
          </a:xfrm>
          <a:prstGeom prst="rect">
            <a:avLst/>
          </a:prstGeom>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sz="1800" b="1" dirty="0">
                <a:solidFill>
                  <a:schemeClr val="bg1"/>
                </a:solidFill>
              </a:rPr>
              <a:t>The September 1, 2024 Dynamic Position Analysis (DPA) simulation is based on historical climatic conditions spanning the period 1965-2016.  This DPA posting is made with the South Florida Water Management Model (SFWMM) v7.3.3.</a:t>
            </a:r>
          </a:p>
          <a:p>
            <a:pPr>
              <a:spcBef>
                <a:spcPts val="0"/>
              </a:spcBef>
              <a:spcAft>
                <a:spcPts val="600"/>
              </a:spcAft>
            </a:pPr>
            <a:r>
              <a:rPr lang="en-US" sz="1800" b="1" dirty="0">
                <a:solidFill>
                  <a:schemeClr val="bg1"/>
                </a:solidFill>
              </a:rPr>
              <a:t>The September 1, 2024 DPA resets the initial stages for Lake Okeechobee (LOK) and the Water Conservation Areas (WCAs) on August 1st of each year of the DPA simulation and conditions the simulation to real time data during August to achieve real time stages on September 1st for LOK and WCAs. </a:t>
            </a:r>
          </a:p>
          <a:p>
            <a:pPr>
              <a:spcBef>
                <a:spcPts val="0"/>
              </a:spcBef>
              <a:spcAft>
                <a:spcPts val="600"/>
              </a:spcAft>
            </a:pPr>
            <a:r>
              <a:rPr lang="en-US" sz="1800" b="1" dirty="0">
                <a:solidFill>
                  <a:schemeClr val="bg1"/>
                </a:solidFill>
              </a:rPr>
              <a:t>The Lake Okeechobee operations follow the Lake Okeechobee System Operating Manual (LOSOM). Modeling assumptions are consistent with modeling performed for LOSOM Supplemental Environmental Impact Statement (SEIS).</a:t>
            </a:r>
          </a:p>
          <a:p>
            <a:pPr>
              <a:spcBef>
                <a:spcPts val="0"/>
              </a:spcBef>
              <a:spcAft>
                <a:spcPts val="600"/>
              </a:spcAft>
            </a:pPr>
            <a:r>
              <a:rPr lang="en-US" sz="1800" b="1" dirty="0">
                <a:solidFill>
                  <a:schemeClr val="bg1"/>
                </a:solidFill>
              </a:rPr>
              <a:t>LOK Temporary Forward Pump operations will be in place, whenever necessary, to improve water supply deliveries from LOK under low LOK stages.</a:t>
            </a:r>
          </a:p>
          <a:p>
            <a:pPr>
              <a:spcBef>
                <a:spcPts val="0"/>
              </a:spcBef>
              <a:spcAft>
                <a:spcPts val="600"/>
              </a:spcAft>
            </a:pPr>
            <a:r>
              <a:rPr lang="en-US" sz="1800" b="1" dirty="0">
                <a:solidFill>
                  <a:schemeClr val="bg1"/>
                </a:solidFill>
              </a:rPr>
              <a:t>STA surface area values are modified to reflect current </a:t>
            </a:r>
            <a:r>
              <a:rPr lang="en-US" sz="1800" b="1" dirty="0" err="1">
                <a:solidFill>
                  <a:schemeClr val="bg1"/>
                </a:solidFill>
              </a:rPr>
              <a:t>flowways</a:t>
            </a:r>
            <a:r>
              <a:rPr lang="en-US" sz="1800" b="1" dirty="0">
                <a:solidFill>
                  <a:schemeClr val="bg1"/>
                </a:solidFill>
              </a:rPr>
              <a:t> under operation.  STA depths are maintained to a minimum of 6 inches using Lake Okeechobee releases.</a:t>
            </a:r>
          </a:p>
          <a:p>
            <a:pPr>
              <a:spcBef>
                <a:spcPts val="0"/>
              </a:spcBef>
              <a:spcAft>
                <a:spcPts val="600"/>
              </a:spcAft>
            </a:pPr>
            <a:r>
              <a:rPr lang="en-US" sz="1800" b="1" dirty="0">
                <a:solidFill>
                  <a:schemeClr val="bg1"/>
                </a:solidFill>
              </a:rPr>
              <a:t>Lake Okeechobee Water Shortage Management (LOWSM) is included in the simulation which reflects the currently approved  40E-21 and 40E-22 water shortage rules. </a:t>
            </a:r>
          </a:p>
          <a:p>
            <a:pPr>
              <a:spcBef>
                <a:spcPts val="0"/>
              </a:spcBef>
              <a:spcAft>
                <a:spcPts val="600"/>
              </a:spcAft>
            </a:pPr>
            <a:endParaRPr lang="en-US" sz="1800" b="1" dirty="0">
              <a:solidFill>
                <a:schemeClr val="bg1"/>
              </a:solidFill>
            </a:endParaRPr>
          </a:p>
        </p:txBody>
      </p:sp>
      <p:sp>
        <p:nvSpPr>
          <p:cNvPr id="6" name="Title 1"/>
          <p:cNvSpPr txBox="1">
            <a:spLocks/>
          </p:cNvSpPr>
          <p:nvPr/>
        </p:nvSpPr>
        <p:spPr>
          <a:xfrm>
            <a:off x="520700" y="250481"/>
            <a:ext cx="8229600" cy="7039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September 2024 DPA Assumptions</a:t>
            </a:r>
          </a:p>
        </p:txBody>
      </p:sp>
    </p:spTree>
    <p:extLst>
      <p:ext uri="{BB962C8B-B14F-4D97-AF65-F5344CB8AC3E}">
        <p14:creationId xmlns:p14="http://schemas.microsoft.com/office/powerpoint/2010/main" val="295330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F8241-E095-AE84-CCC9-43897CF126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472" y="0"/>
            <a:ext cx="8875048" cy="6857992"/>
          </a:xfrm>
          <a:prstGeom prst="rect">
            <a:avLst/>
          </a:prstGeom>
        </p:spPr>
      </p:pic>
    </p:spTree>
    <p:extLst>
      <p:ext uri="{BB962C8B-B14F-4D97-AF65-F5344CB8AC3E}">
        <p14:creationId xmlns:p14="http://schemas.microsoft.com/office/powerpoint/2010/main" val="355322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1E6FAA-F647-F3BA-B4AE-F7D32735CFE9}"/>
              </a:ext>
            </a:extLst>
          </p:cNvPr>
          <p:cNvPicPr>
            <a:picLocks noChangeAspect="1"/>
          </p:cNvPicPr>
          <p:nvPr/>
        </p:nvPicPr>
        <p:blipFill>
          <a:blip r:embed="rId3"/>
          <a:stretch>
            <a:fillRect/>
          </a:stretch>
        </p:blipFill>
        <p:spPr>
          <a:xfrm>
            <a:off x="136169" y="0"/>
            <a:ext cx="8871661" cy="6858000"/>
          </a:xfrm>
          <a:prstGeom prst="rect">
            <a:avLst/>
          </a:prstGeom>
        </p:spPr>
      </p:pic>
    </p:spTree>
    <p:extLst>
      <p:ext uri="{BB962C8B-B14F-4D97-AF65-F5344CB8AC3E}">
        <p14:creationId xmlns:p14="http://schemas.microsoft.com/office/powerpoint/2010/main" val="57317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82FF0-7A7E-DA22-C17A-9A488A8F70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472" y="0"/>
            <a:ext cx="8875048" cy="6857992"/>
          </a:xfrm>
          <a:prstGeom prst="rect">
            <a:avLst/>
          </a:prstGeom>
        </p:spPr>
      </p:pic>
    </p:spTree>
    <p:extLst>
      <p:ext uri="{BB962C8B-B14F-4D97-AF65-F5344CB8AC3E}">
        <p14:creationId xmlns:p14="http://schemas.microsoft.com/office/powerpoint/2010/main" val="259480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FCECB-0BCC-1C37-91D9-665E00C9E482}"/>
              </a:ext>
            </a:extLst>
          </p:cNvPr>
          <p:cNvPicPr>
            <a:picLocks noChangeAspect="1"/>
          </p:cNvPicPr>
          <p:nvPr/>
        </p:nvPicPr>
        <p:blipFill>
          <a:blip r:embed="rId3"/>
          <a:stretch>
            <a:fillRect/>
          </a:stretch>
        </p:blipFill>
        <p:spPr>
          <a:xfrm>
            <a:off x="136169" y="0"/>
            <a:ext cx="8871661" cy="6858000"/>
          </a:xfrm>
          <a:prstGeom prst="rect">
            <a:avLst/>
          </a:prstGeom>
        </p:spPr>
      </p:pic>
    </p:spTree>
    <p:extLst>
      <p:ext uri="{BB962C8B-B14F-4D97-AF65-F5344CB8AC3E}">
        <p14:creationId xmlns:p14="http://schemas.microsoft.com/office/powerpoint/2010/main" val="367918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93700" y="954417"/>
            <a:ext cx="4186575" cy="5065384"/>
          </a:xfrm>
          <a:prstGeom prst="rect">
            <a:avLst/>
          </a:prstGeom>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sz="1800" b="1" dirty="0">
                <a:solidFill>
                  <a:schemeClr val="bg1"/>
                </a:solidFill>
              </a:rPr>
              <a:t>CPA is a stochastic framework that transforms stages obtained from Dynamic Position Analysis (DPA) based on forecasted rainfall conditions over the next twelve months (Ali, 2016). </a:t>
            </a:r>
          </a:p>
          <a:p>
            <a:pPr>
              <a:spcBef>
                <a:spcPts val="0"/>
              </a:spcBef>
              <a:spcAft>
                <a:spcPts val="600"/>
              </a:spcAft>
            </a:pPr>
            <a:endParaRPr lang="en-US" sz="1800" b="1" dirty="0">
              <a:solidFill>
                <a:schemeClr val="bg1"/>
              </a:solidFill>
            </a:endParaRPr>
          </a:p>
          <a:p>
            <a:pPr>
              <a:spcBef>
                <a:spcPts val="0"/>
              </a:spcBef>
              <a:spcAft>
                <a:spcPts val="600"/>
              </a:spcAft>
            </a:pPr>
            <a:r>
              <a:rPr lang="en-US" sz="1800" b="1" dirty="0">
                <a:solidFill>
                  <a:schemeClr val="bg1"/>
                </a:solidFill>
              </a:rPr>
              <a:t>CPA depends on DPA - DPA stage outputs are used as inputs to CPA.</a:t>
            </a:r>
          </a:p>
          <a:p>
            <a:pPr>
              <a:spcBef>
                <a:spcPts val="0"/>
              </a:spcBef>
              <a:spcAft>
                <a:spcPts val="600"/>
              </a:spcAft>
            </a:pPr>
            <a:endParaRPr lang="en-US" sz="1800" b="1" dirty="0">
              <a:solidFill>
                <a:schemeClr val="bg1"/>
              </a:solidFill>
            </a:endParaRPr>
          </a:p>
          <a:p>
            <a:pPr>
              <a:spcBef>
                <a:spcPts val="0"/>
              </a:spcBef>
              <a:spcAft>
                <a:spcPts val="600"/>
              </a:spcAft>
            </a:pPr>
            <a:r>
              <a:rPr lang="en-US" sz="1800" b="1" dirty="0">
                <a:solidFill>
                  <a:schemeClr val="bg1"/>
                </a:solidFill>
              </a:rPr>
              <a:t>CPA is implemented for 200+ locations in the Everglades including Lake Okeechobee.</a:t>
            </a:r>
          </a:p>
          <a:p>
            <a:pPr>
              <a:spcBef>
                <a:spcPts val="0"/>
              </a:spcBef>
              <a:spcAft>
                <a:spcPts val="600"/>
              </a:spcAft>
            </a:pPr>
            <a:endParaRPr lang="en-US" sz="1800" b="1" dirty="0">
              <a:solidFill>
                <a:schemeClr val="bg1"/>
              </a:solidFill>
            </a:endParaRPr>
          </a:p>
        </p:txBody>
      </p:sp>
      <p:sp>
        <p:nvSpPr>
          <p:cNvPr id="6" name="Title 1"/>
          <p:cNvSpPr txBox="1">
            <a:spLocks/>
          </p:cNvSpPr>
          <p:nvPr/>
        </p:nvSpPr>
        <p:spPr>
          <a:xfrm>
            <a:off x="520700" y="250481"/>
            <a:ext cx="8229600" cy="7039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CPA Overview</a:t>
            </a:r>
          </a:p>
        </p:txBody>
      </p:sp>
      <p:pic>
        <p:nvPicPr>
          <p:cNvPr id="2" name="Picture 1">
            <a:extLst>
              <a:ext uri="{FF2B5EF4-FFF2-40B4-BE49-F238E27FC236}">
                <a16:creationId xmlns:a16="http://schemas.microsoft.com/office/drawing/2014/main" id="{01125087-32C7-E0A6-6DD7-A3378AC30C5F}"/>
              </a:ext>
            </a:extLst>
          </p:cNvPr>
          <p:cNvPicPr>
            <a:picLocks noChangeAspect="1"/>
          </p:cNvPicPr>
          <p:nvPr/>
        </p:nvPicPr>
        <p:blipFill>
          <a:blip r:embed="rId3"/>
          <a:stretch>
            <a:fillRect/>
          </a:stretch>
        </p:blipFill>
        <p:spPr>
          <a:xfrm>
            <a:off x="4811087" y="954417"/>
            <a:ext cx="4170025" cy="5779509"/>
          </a:xfrm>
          <a:prstGeom prst="rect">
            <a:avLst/>
          </a:prstGeom>
        </p:spPr>
      </p:pic>
    </p:spTree>
    <p:extLst>
      <p:ext uri="{BB962C8B-B14F-4D97-AF65-F5344CB8AC3E}">
        <p14:creationId xmlns:p14="http://schemas.microsoft.com/office/powerpoint/2010/main" val="336237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93700" y="954417"/>
            <a:ext cx="8229600" cy="2626983"/>
          </a:xfrm>
          <a:prstGeom prst="rect">
            <a:avLst/>
          </a:prstGeom>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sz="1800" b="1" dirty="0">
                <a:solidFill>
                  <a:schemeClr val="bg1"/>
                </a:solidFill>
              </a:rPr>
              <a:t>Rainfall probabilities are calculated based on historical data and projected Niño-3.4 Index (Climate Prediction Center - El Nino Southern Oscillation (noaa.gov) published by CPC. </a:t>
            </a:r>
          </a:p>
          <a:p>
            <a:pPr>
              <a:spcBef>
                <a:spcPts val="0"/>
              </a:spcBef>
              <a:spcAft>
                <a:spcPts val="600"/>
              </a:spcAft>
            </a:pPr>
            <a:endParaRPr lang="en-US" sz="1800" b="1" dirty="0">
              <a:solidFill>
                <a:schemeClr val="bg1"/>
              </a:solidFill>
            </a:endParaRPr>
          </a:p>
          <a:p>
            <a:pPr marL="0" indent="0">
              <a:spcBef>
                <a:spcPts val="0"/>
              </a:spcBef>
              <a:spcAft>
                <a:spcPts val="600"/>
              </a:spcAft>
              <a:buNone/>
            </a:pPr>
            <a:endParaRPr lang="en-US" sz="1800" b="1" dirty="0">
              <a:solidFill>
                <a:schemeClr val="bg1"/>
              </a:solidFill>
            </a:endParaRPr>
          </a:p>
        </p:txBody>
      </p:sp>
      <p:sp>
        <p:nvSpPr>
          <p:cNvPr id="6" name="Title 1"/>
          <p:cNvSpPr txBox="1">
            <a:spLocks/>
          </p:cNvSpPr>
          <p:nvPr/>
        </p:nvSpPr>
        <p:spPr>
          <a:xfrm>
            <a:off x="393700" y="0"/>
            <a:ext cx="8229600" cy="7039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September 2024 CPA: Rainfall Scenarios</a:t>
            </a:r>
          </a:p>
        </p:txBody>
      </p:sp>
      <p:pic>
        <p:nvPicPr>
          <p:cNvPr id="3" name="Picture 2">
            <a:extLst>
              <a:ext uri="{FF2B5EF4-FFF2-40B4-BE49-F238E27FC236}">
                <a16:creationId xmlns:a16="http://schemas.microsoft.com/office/drawing/2014/main" id="{65814161-B677-5858-33E1-DF255F51A249}"/>
              </a:ext>
            </a:extLst>
          </p:cNvPr>
          <p:cNvPicPr>
            <a:picLocks noChangeAspect="1"/>
          </p:cNvPicPr>
          <p:nvPr/>
        </p:nvPicPr>
        <p:blipFill>
          <a:blip r:embed="rId3"/>
          <a:stretch>
            <a:fillRect/>
          </a:stretch>
        </p:blipFill>
        <p:spPr>
          <a:xfrm>
            <a:off x="2908161" y="2469260"/>
            <a:ext cx="3200677" cy="3792041"/>
          </a:xfrm>
          <a:prstGeom prst="rect">
            <a:avLst/>
          </a:prstGeom>
        </p:spPr>
      </p:pic>
    </p:spTree>
    <p:extLst>
      <p:ext uri="{BB962C8B-B14F-4D97-AF65-F5344CB8AC3E}">
        <p14:creationId xmlns:p14="http://schemas.microsoft.com/office/powerpoint/2010/main" val="412666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BDCD0-BC21-19B4-5474-E83C828B4943}"/>
              </a:ext>
            </a:extLst>
          </p:cNvPr>
          <p:cNvPicPr>
            <a:picLocks noChangeAspect="1"/>
          </p:cNvPicPr>
          <p:nvPr/>
        </p:nvPicPr>
        <p:blipFill>
          <a:blip r:embed="rId3"/>
          <a:stretch>
            <a:fillRect/>
          </a:stretch>
        </p:blipFill>
        <p:spPr>
          <a:xfrm>
            <a:off x="1272941" y="1578542"/>
            <a:ext cx="6858000" cy="4892041"/>
          </a:xfrm>
          <a:prstGeom prst="rect">
            <a:avLst/>
          </a:prstGeom>
        </p:spPr>
      </p:pic>
      <p:sp>
        <p:nvSpPr>
          <p:cNvPr id="2" name="TextBox 1">
            <a:extLst>
              <a:ext uri="{FF2B5EF4-FFF2-40B4-BE49-F238E27FC236}">
                <a16:creationId xmlns:a16="http://schemas.microsoft.com/office/drawing/2014/main" id="{72BDDFAB-F1A6-B3F2-9BFC-2BFBCCB05379}"/>
              </a:ext>
            </a:extLst>
          </p:cNvPr>
          <p:cNvSpPr txBox="1"/>
          <p:nvPr/>
        </p:nvSpPr>
        <p:spPr>
          <a:xfrm>
            <a:off x="567891" y="487542"/>
            <a:ext cx="8268101" cy="92333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b="1" dirty="0">
                <a:solidFill>
                  <a:schemeClr val="bg1"/>
                </a:solidFill>
              </a:rPr>
              <a:t>Lake Okeechobee – LOSOM CPA implementation shows the percentile lines slightly shift upward until March 2025, though the stage recession rate are slightly higher from November 2024 compared to DPA percentile lines.</a:t>
            </a:r>
          </a:p>
        </p:txBody>
      </p:sp>
    </p:spTree>
    <p:extLst>
      <p:ext uri="{BB962C8B-B14F-4D97-AF65-F5344CB8AC3E}">
        <p14:creationId xmlns:p14="http://schemas.microsoft.com/office/powerpoint/2010/main" val="6522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D7A190-A017-2D1F-6ED8-D7F639B76E3B}"/>
              </a:ext>
            </a:extLst>
          </p:cNvPr>
          <p:cNvSpPr>
            <a:spLocks noGrp="1"/>
          </p:cNvSpPr>
          <p:nvPr>
            <p:ph type="sldNum" sz="quarter" idx="12"/>
          </p:nvPr>
        </p:nvSpPr>
        <p:spPr/>
        <p:txBody>
          <a:bodyPr/>
          <a:lstStyle/>
          <a:p>
            <a:fld id="{3872106C-DB17-4062-A893-B559D07E58C6}" type="slidenum">
              <a:rPr lang="en-US" smtClean="0"/>
              <a:t>19</a:t>
            </a:fld>
            <a:endParaRPr lang="en-US" dirty="0"/>
          </a:p>
        </p:txBody>
      </p:sp>
      <p:sp>
        <p:nvSpPr>
          <p:cNvPr id="4" name="Title 1">
            <a:extLst>
              <a:ext uri="{FF2B5EF4-FFF2-40B4-BE49-F238E27FC236}">
                <a16:creationId xmlns:a16="http://schemas.microsoft.com/office/drawing/2014/main" id="{DE1B3E76-AF30-2D9C-FD13-DE3F9B1DFF69}"/>
              </a:ext>
            </a:extLst>
          </p:cNvPr>
          <p:cNvSpPr txBox="1">
            <a:spLocks/>
          </p:cNvSpPr>
          <p:nvPr/>
        </p:nvSpPr>
        <p:spPr>
          <a:xfrm>
            <a:off x="457200" y="2994819"/>
            <a:ext cx="82296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Additional slides</a:t>
            </a:r>
          </a:p>
        </p:txBody>
      </p:sp>
    </p:spTree>
    <p:extLst>
      <p:ext uri="{BB962C8B-B14F-4D97-AF65-F5344CB8AC3E}">
        <p14:creationId xmlns:p14="http://schemas.microsoft.com/office/powerpoint/2010/main" val="428464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703954" y="6531429"/>
            <a:ext cx="5327741" cy="369332"/>
          </a:xfrm>
          <a:prstGeom prst="rect">
            <a:avLst/>
          </a:prstGeom>
          <a:noFill/>
        </p:spPr>
        <p:txBody>
          <a:bodyPr wrap="none" rtlCol="0">
            <a:spAutoFit/>
          </a:bodyPr>
          <a:lstStyle/>
          <a:p>
            <a:r>
              <a:rPr lang="en-US" b="1" dirty="0">
                <a:solidFill>
                  <a:schemeClr val="tx2">
                    <a:lumMod val="75000"/>
                    <a:lumOff val="25000"/>
                  </a:schemeClr>
                </a:solidFill>
                <a:latin typeface="Trebuchet MS" panose="020B0603020202020204" pitchFamily="34" charset="0"/>
              </a:rPr>
              <a:t>Prepared by: </a:t>
            </a:r>
            <a:r>
              <a:rPr lang="en-US" altLang="en-US" b="1" dirty="0">
                <a:solidFill>
                  <a:schemeClr val="tx2">
                    <a:lumMod val="75000"/>
                    <a:lumOff val="25000"/>
                  </a:schemeClr>
                </a:solidFill>
                <a:latin typeface="Trebuchet MS" panose="020B0603020202020204" pitchFamily="34" charset="0"/>
              </a:rPr>
              <a:t>Climate Prediction Center/NCEP </a:t>
            </a:r>
            <a:endParaRPr lang="en-US" b="1" dirty="0">
              <a:solidFill>
                <a:schemeClr val="tx2">
                  <a:lumMod val="75000"/>
                  <a:lumOff val="25000"/>
                </a:schemeClr>
              </a:solidFill>
              <a:latin typeface="Trebuchet MS" panose="020B0603020202020204" pitchFamily="34" charset="0"/>
            </a:endParaRPr>
          </a:p>
        </p:txBody>
      </p:sp>
      <p:sp>
        <p:nvSpPr>
          <p:cNvPr id="4" name="Rounded Rectangle 7">
            <a:extLst>
              <a:ext uri="{FF2B5EF4-FFF2-40B4-BE49-F238E27FC236}">
                <a16:creationId xmlns:a16="http://schemas.microsoft.com/office/drawing/2014/main" id="{268AB34F-0BB6-F48E-D221-49063183B281}"/>
              </a:ext>
            </a:extLst>
          </p:cNvPr>
          <p:cNvSpPr/>
          <p:nvPr/>
        </p:nvSpPr>
        <p:spPr>
          <a:xfrm>
            <a:off x="381000" y="2092325"/>
            <a:ext cx="8382000" cy="4003675"/>
          </a:xfrm>
          <a:prstGeom prst="roundRect">
            <a:avLst>
              <a:gd name="adj" fmla="val 3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defRPr/>
            </a:pPr>
            <a:endParaRPr lang="en-US" altLang="en-US">
              <a:solidFill>
                <a:srgbClr val="FFFFFF"/>
              </a:solidFill>
              <a:latin typeface="Verdana" pitchFamily="34" charset="0"/>
            </a:endParaRPr>
          </a:p>
        </p:txBody>
      </p:sp>
      <p:sp>
        <p:nvSpPr>
          <p:cNvPr id="6" name="Rectangle 5">
            <a:extLst>
              <a:ext uri="{FF2B5EF4-FFF2-40B4-BE49-F238E27FC236}">
                <a16:creationId xmlns:a16="http://schemas.microsoft.com/office/drawing/2014/main" id="{88B8B1EF-3C3F-77E2-B73F-23C9ADAB1CB5}"/>
              </a:ext>
            </a:extLst>
          </p:cNvPr>
          <p:cNvSpPr/>
          <p:nvPr/>
        </p:nvSpPr>
        <p:spPr>
          <a:xfrm>
            <a:off x="2930" y="212725"/>
            <a:ext cx="9144000" cy="992187"/>
          </a:xfrm>
          <a:prstGeom prst="rect">
            <a:avLst/>
          </a:prstGeom>
          <a:solidFill>
            <a:schemeClr val="bg1">
              <a:lumMod val="50000"/>
            </a:schemeClr>
          </a:solidFill>
          <a:ln>
            <a:noFill/>
          </a:ln>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2">
            <a:extLst>
              <a:ext uri="{FF2B5EF4-FFF2-40B4-BE49-F238E27FC236}">
                <a16:creationId xmlns:a16="http://schemas.microsoft.com/office/drawing/2014/main" id="{7D8F03D4-3697-3E22-7C4E-683B85EA39B2}"/>
              </a:ext>
            </a:extLst>
          </p:cNvPr>
          <p:cNvSpPr>
            <a:spLocks noGrp="1" noChangeArrowheads="1"/>
          </p:cNvSpPr>
          <p:nvPr>
            <p:ph type="title"/>
          </p:nvPr>
        </p:nvSpPr>
        <p:spPr>
          <a:xfrm>
            <a:off x="304800" y="304800"/>
            <a:ext cx="8153400" cy="457200"/>
          </a:xfrm>
        </p:spPr>
        <p:txBody>
          <a:bodyPr wrap="square" lIns="91440" tIns="45720" rIns="91440" bIns="45720" numCol="1" anchorCtr="0" compatLnSpc="1">
            <a:prstTxWarp prst="textNoShape">
              <a:avLst/>
            </a:prstTxWarp>
            <a:noAutofit/>
          </a:bodyPr>
          <a:lstStyle/>
          <a:p>
            <a:pPr eaLnBrk="1" hangingPunct="1">
              <a:defRPr/>
            </a:pPr>
            <a:r>
              <a:rPr lang="en-US" altLang="en-US" sz="2400">
                <a:solidFill>
                  <a:schemeClr val="bg1"/>
                </a:solidFill>
                <a:effectLst>
                  <a:outerShdw blurRad="38100" dist="38100" dir="2700000" algn="tl">
                    <a:srgbClr val="000000"/>
                  </a:outerShdw>
                </a:effectLst>
                <a:latin typeface="Trebuchet MS" panose="020B0603020202020204" pitchFamily="34" charset="0"/>
              </a:rPr>
              <a:t>U. S. Seasonal Outlooks</a:t>
            </a:r>
          </a:p>
        </p:txBody>
      </p:sp>
      <p:sp>
        <p:nvSpPr>
          <p:cNvPr id="8" name="Text Box 4">
            <a:extLst>
              <a:ext uri="{FF2B5EF4-FFF2-40B4-BE49-F238E27FC236}">
                <a16:creationId xmlns:a16="http://schemas.microsoft.com/office/drawing/2014/main" id="{800D476C-24D9-A36D-C4AC-E6E82729A8BA}"/>
              </a:ext>
            </a:extLst>
          </p:cNvPr>
          <p:cNvSpPr txBox="1">
            <a:spLocks noChangeArrowheads="1"/>
          </p:cNvSpPr>
          <p:nvPr/>
        </p:nvSpPr>
        <p:spPr bwMode="auto">
          <a:xfrm>
            <a:off x="1966913" y="2206625"/>
            <a:ext cx="1257300" cy="307975"/>
          </a:xfrm>
          <a:prstGeom prst="rect">
            <a:avLst/>
          </a:prstGeom>
          <a:noFill/>
          <a:ln>
            <a:noFill/>
          </a:ln>
        </p:spPr>
        <p:txBody>
          <a:bodyPr>
            <a:spAutoFit/>
          </a:bodyP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eaLnBrk="1" hangingPunct="1">
              <a:spcBef>
                <a:spcPct val="50000"/>
              </a:spcBef>
              <a:buClrTx/>
              <a:buSzTx/>
              <a:buFontTx/>
              <a:buNone/>
              <a:defRPr/>
            </a:pPr>
            <a:r>
              <a:rPr lang="en-US" altLang="en-US" sz="1400" b="1" dirty="0">
                <a:solidFill>
                  <a:schemeClr val="tx1">
                    <a:lumMod val="65000"/>
                    <a:lumOff val="35000"/>
                  </a:schemeClr>
                </a:solidFill>
                <a:latin typeface="Trebuchet MS" pitchFamily="34" charset="0"/>
                <a:cs typeface="Times New Roman" pitchFamily="18" charset="0"/>
              </a:rPr>
              <a:t>Precipitation</a:t>
            </a:r>
          </a:p>
        </p:txBody>
      </p:sp>
      <p:sp>
        <p:nvSpPr>
          <p:cNvPr id="9" name="Text Box 4">
            <a:extLst>
              <a:ext uri="{FF2B5EF4-FFF2-40B4-BE49-F238E27FC236}">
                <a16:creationId xmlns:a16="http://schemas.microsoft.com/office/drawing/2014/main" id="{29DE89D9-24C5-8B79-0FD6-33BF778F9A94}"/>
              </a:ext>
            </a:extLst>
          </p:cNvPr>
          <p:cNvSpPr txBox="1">
            <a:spLocks noChangeArrowheads="1"/>
          </p:cNvSpPr>
          <p:nvPr/>
        </p:nvSpPr>
        <p:spPr bwMode="auto">
          <a:xfrm>
            <a:off x="5921375" y="2206625"/>
            <a:ext cx="1252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sz="1400" b="1">
                <a:solidFill>
                  <a:srgbClr val="595959"/>
                </a:solidFill>
                <a:latin typeface="Trebuchet MS" panose="020B0603020202020204" pitchFamily="34" charset="0"/>
                <a:cs typeface="Times New Roman" panose="02020603050405020304" pitchFamily="18" charset="0"/>
              </a:rPr>
              <a:t>Temperature</a:t>
            </a:r>
            <a:endParaRPr lang="en-US" altLang="en-US" sz="1100" b="1">
              <a:solidFill>
                <a:srgbClr val="595959"/>
              </a:solidFill>
              <a:latin typeface="Trebuchet MS" panose="020B0603020202020204" pitchFamily="34" charset="0"/>
              <a:cs typeface="Times New Roman" panose="02020603050405020304" pitchFamily="18" charset="0"/>
            </a:endParaRPr>
          </a:p>
        </p:txBody>
      </p:sp>
      <p:sp>
        <p:nvSpPr>
          <p:cNvPr id="10" name="Rectangle 2">
            <a:extLst>
              <a:ext uri="{FF2B5EF4-FFF2-40B4-BE49-F238E27FC236}">
                <a16:creationId xmlns:a16="http://schemas.microsoft.com/office/drawing/2014/main" id="{9A1EF6D3-41DD-F227-DAF8-0BB1B3B628D7}"/>
              </a:ext>
            </a:extLst>
          </p:cNvPr>
          <p:cNvSpPr txBox="1">
            <a:spLocks noChangeArrowheads="1"/>
          </p:cNvSpPr>
          <p:nvPr/>
        </p:nvSpPr>
        <p:spPr>
          <a:xfrm>
            <a:off x="304800" y="665163"/>
            <a:ext cx="4038600" cy="457200"/>
          </a:xfrm>
          <a:prstGeom prst="rect">
            <a:avLst/>
          </a:prstGeom>
        </p:spPr>
        <p:txBody>
          <a:bodyPr anchor="b"/>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1800" b="1" dirty="0">
                <a:solidFill>
                  <a:schemeClr val="bg1"/>
                </a:solidFill>
                <a:effectLst>
                  <a:outerShdw blurRad="38100" dist="38100" dir="2700000" algn="tl">
                    <a:srgbClr val="000000"/>
                  </a:outerShdw>
                </a:effectLst>
                <a:latin typeface="Trebuchet MS" panose="020B0603020202020204" pitchFamily="34" charset="0"/>
              </a:rPr>
              <a:t>September– November 2024</a:t>
            </a:r>
          </a:p>
        </p:txBody>
      </p:sp>
      <p:sp>
        <p:nvSpPr>
          <p:cNvPr id="11" name="Rectangle 6">
            <a:extLst>
              <a:ext uri="{FF2B5EF4-FFF2-40B4-BE49-F238E27FC236}">
                <a16:creationId xmlns:a16="http://schemas.microsoft.com/office/drawing/2014/main" id="{D96B3BDA-A43B-1721-E9BA-FFFAA4675EDE}"/>
              </a:ext>
            </a:extLst>
          </p:cNvPr>
          <p:cNvSpPr>
            <a:spLocks noChangeArrowheads="1"/>
          </p:cNvSpPr>
          <p:nvPr/>
        </p:nvSpPr>
        <p:spPr bwMode="auto">
          <a:xfrm>
            <a:off x="609600" y="1397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chemeClr val="bg1"/>
                </a:solidFill>
                <a:latin typeface="Trebuchet MS" panose="020B0603020202020204" pitchFamily="34" charset="0"/>
                <a:cs typeface="Arial" panose="020B0604020202020204" pitchFamily="34" charset="0"/>
              </a:rPr>
              <a:t>The seasonal outlooks combine the effects of long-term trends, soil moisture, and, when appropriate, ENSO.</a:t>
            </a:r>
          </a:p>
        </p:txBody>
      </p:sp>
      <p:pic>
        <p:nvPicPr>
          <p:cNvPr id="12" name="Picture 3">
            <a:extLst>
              <a:ext uri="{FF2B5EF4-FFF2-40B4-BE49-F238E27FC236}">
                <a16:creationId xmlns:a16="http://schemas.microsoft.com/office/drawing/2014/main" id="{3E57C530-B27A-691A-9690-B677BFC51BEE}"/>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2476500"/>
            <a:ext cx="3924300" cy="347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5EF9C4BC-9B54-BA8D-EA9F-5AAE7EAFF4A5}"/>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476500"/>
            <a:ext cx="3924300" cy="347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36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00A485-7B28-4748-B868-938F5AD87CFE}"/>
              </a:ext>
            </a:extLst>
          </p:cNvPr>
          <p:cNvSpPr txBox="1"/>
          <p:nvPr/>
        </p:nvSpPr>
        <p:spPr>
          <a:xfrm>
            <a:off x="3703954" y="6531429"/>
            <a:ext cx="5436938" cy="369332"/>
          </a:xfrm>
          <a:prstGeom prst="rect">
            <a:avLst/>
          </a:prstGeom>
          <a:noFill/>
        </p:spPr>
        <p:txBody>
          <a:bodyPr wrap="none" rtlCol="0">
            <a:spAutoFit/>
          </a:bodyPr>
          <a:lstStyle/>
          <a:p>
            <a:r>
              <a:rPr lang="en-US" b="1" dirty="0">
                <a:solidFill>
                  <a:schemeClr val="tx1">
                    <a:lumMod val="75000"/>
                    <a:lumOff val="25000"/>
                  </a:schemeClr>
                </a:solidFill>
                <a:latin typeface="Trebuchet MS" panose="020B0603020202020204" pitchFamily="34" charset="0"/>
              </a:rPr>
              <a:t>Prepared by: </a:t>
            </a:r>
            <a:r>
              <a:rPr lang="en-US" altLang="en-US" b="1" dirty="0">
                <a:solidFill>
                  <a:schemeClr val="tx1">
                    <a:lumMod val="75000"/>
                    <a:lumOff val="25000"/>
                  </a:schemeClr>
                </a:solidFill>
                <a:latin typeface="Trebuchet MS" panose="020B0603020202020204" pitchFamily="34" charset="0"/>
              </a:rPr>
              <a:t>NOAA Physical Sciences Laboratory</a:t>
            </a:r>
            <a:endParaRPr lang="en-US" b="1" dirty="0">
              <a:solidFill>
                <a:schemeClr val="tx1">
                  <a:lumMod val="75000"/>
                  <a:lumOff val="25000"/>
                </a:schemeClr>
              </a:solidFill>
              <a:latin typeface="Trebuchet MS" panose="020B0603020202020204" pitchFamily="34" charset="0"/>
            </a:endParaRPr>
          </a:p>
        </p:txBody>
      </p:sp>
      <p:pic>
        <p:nvPicPr>
          <p:cNvPr id="4" name="Picture 3" descr="A graph with red and blue lines&#10;&#10;Description automatically generated">
            <a:extLst>
              <a:ext uri="{FF2B5EF4-FFF2-40B4-BE49-F238E27FC236}">
                <a16:creationId xmlns:a16="http://schemas.microsoft.com/office/drawing/2014/main" id="{F6ADDC29-3675-7CA9-2C81-58F0CDAA0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 y="246222"/>
            <a:ext cx="8448675" cy="5667375"/>
          </a:xfrm>
          <a:prstGeom prst="rect">
            <a:avLst/>
          </a:prstGeom>
        </p:spPr>
      </p:pic>
      <p:sp>
        <p:nvSpPr>
          <p:cNvPr id="3" name="TextBox 2">
            <a:extLst>
              <a:ext uri="{FF2B5EF4-FFF2-40B4-BE49-F238E27FC236}">
                <a16:creationId xmlns:a16="http://schemas.microsoft.com/office/drawing/2014/main" id="{32ED995B-5E6B-FB00-0D5B-266AA9C726E3}"/>
              </a:ext>
            </a:extLst>
          </p:cNvPr>
          <p:cNvSpPr txBox="1"/>
          <p:nvPr/>
        </p:nvSpPr>
        <p:spPr>
          <a:xfrm>
            <a:off x="416026" y="5263971"/>
            <a:ext cx="8363165" cy="523220"/>
          </a:xfrm>
          <a:prstGeom prst="rect">
            <a:avLst/>
          </a:prstGeom>
          <a:noFill/>
        </p:spPr>
        <p:txBody>
          <a:bodyPr wrap="square" rtlCol="0">
            <a:spAutoFit/>
          </a:bodyPr>
          <a:lstStyle/>
          <a:p>
            <a:r>
              <a:rPr lang="en-US" sz="1400" b="1" i="1" dirty="0">
                <a:effectLst/>
                <a:latin typeface="Roboto" panose="02000000000000000000" pitchFamily="2" charset="0"/>
              </a:rPr>
              <a:t>*The JRA-55 dataset used for the MEI V2 </a:t>
            </a:r>
            <a:r>
              <a:rPr lang="en-US" sz="1400" b="1" i="1" u="none" strike="noStrike" dirty="0">
                <a:effectLst/>
                <a:latin typeface="Roboto" panose="02000000000000000000" pitchFamily="2" charset="0"/>
                <a:hlinkClick r:id="rId4">
                  <a:extLst>
                    <a:ext uri="{A12FA001-AC4F-418D-AE19-62706E023703}">
                      <ahyp:hlinkClr xmlns:ahyp="http://schemas.microsoft.com/office/drawing/2018/hyperlinkcolor" val="tx"/>
                    </a:ext>
                  </a:extLst>
                </a:hlinkClick>
              </a:rPr>
              <a:t>has been discontinued</a:t>
            </a:r>
            <a:r>
              <a:rPr lang="en-US" sz="1400" b="1" i="1" dirty="0">
                <a:effectLst/>
                <a:latin typeface="Roboto" panose="02000000000000000000" pitchFamily="2" charset="0"/>
              </a:rPr>
              <a:t> by the Japanese Meteorological Agency as of January 2024. We have switched to using the </a:t>
            </a:r>
            <a:r>
              <a:rPr lang="en-US" sz="1400" b="1" i="1" u="none" strike="noStrike" dirty="0">
                <a:effectLst/>
                <a:latin typeface="Roboto" panose="02000000000000000000" pitchFamily="2" charset="0"/>
                <a:hlinkClick r:id="rId5">
                  <a:extLst>
                    <a:ext uri="{A12FA001-AC4F-418D-AE19-62706E023703}">
                      <ahyp:hlinkClr xmlns:ahyp="http://schemas.microsoft.com/office/drawing/2018/hyperlinkcolor" val="tx"/>
                    </a:ext>
                  </a:extLst>
                </a:hlinkClick>
              </a:rPr>
              <a:t>JRA3Q reanalysis</a:t>
            </a:r>
            <a:r>
              <a:rPr lang="en-US" sz="1400" b="1" i="1" dirty="0">
                <a:effectLst/>
                <a:latin typeface="Roboto" panose="02000000000000000000" pitchFamily="2" charset="0"/>
              </a:rPr>
              <a:t> which yields very similar results.</a:t>
            </a:r>
            <a:endParaRPr lang="en-US" sz="1400" b="1" i="1" dirty="0"/>
          </a:p>
        </p:txBody>
      </p:sp>
    </p:spTree>
    <p:extLst>
      <p:ext uri="{BB962C8B-B14F-4D97-AF65-F5344CB8AC3E}">
        <p14:creationId xmlns:p14="http://schemas.microsoft.com/office/powerpoint/2010/main" val="181007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D79B8-BE41-9E64-0C26-0AC627C3048B}"/>
              </a:ext>
            </a:extLst>
          </p:cNvPr>
          <p:cNvPicPr>
            <a:picLocks noChangeAspect="1"/>
          </p:cNvPicPr>
          <p:nvPr/>
        </p:nvPicPr>
        <p:blipFill>
          <a:blip r:embed="rId3"/>
          <a:stretch>
            <a:fillRect/>
          </a:stretch>
        </p:blipFill>
        <p:spPr>
          <a:xfrm>
            <a:off x="238125" y="276225"/>
            <a:ext cx="8667750" cy="6305550"/>
          </a:xfrm>
          <a:prstGeom prst="rect">
            <a:avLst/>
          </a:prstGeom>
        </p:spPr>
      </p:pic>
    </p:spTree>
    <p:extLst>
      <p:ext uri="{BB962C8B-B14F-4D97-AF65-F5344CB8AC3E}">
        <p14:creationId xmlns:p14="http://schemas.microsoft.com/office/powerpoint/2010/main" val="4117545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1EDEF-6892-7984-60B3-7A61E4A4E356}"/>
              </a:ext>
            </a:extLst>
          </p:cNvPr>
          <p:cNvPicPr>
            <a:picLocks noChangeAspect="1"/>
          </p:cNvPicPr>
          <p:nvPr/>
        </p:nvPicPr>
        <p:blipFill>
          <a:blip r:embed="rId3"/>
          <a:stretch>
            <a:fillRect/>
          </a:stretch>
        </p:blipFill>
        <p:spPr>
          <a:xfrm>
            <a:off x="242887" y="285750"/>
            <a:ext cx="8658225" cy="6286500"/>
          </a:xfrm>
          <a:prstGeom prst="rect">
            <a:avLst/>
          </a:prstGeom>
        </p:spPr>
      </p:pic>
    </p:spTree>
    <p:extLst>
      <p:ext uri="{BB962C8B-B14F-4D97-AF65-F5344CB8AC3E}">
        <p14:creationId xmlns:p14="http://schemas.microsoft.com/office/powerpoint/2010/main" val="178184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53E18-6A32-312A-E3ED-C2973E548E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472" y="0"/>
            <a:ext cx="8875048" cy="6857991"/>
          </a:xfrm>
          <a:prstGeom prst="rect">
            <a:avLst/>
          </a:prstGeom>
        </p:spPr>
      </p:pic>
    </p:spTree>
    <p:extLst>
      <p:ext uri="{BB962C8B-B14F-4D97-AF65-F5344CB8AC3E}">
        <p14:creationId xmlns:p14="http://schemas.microsoft.com/office/powerpoint/2010/main" val="174256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9027A3-1E6F-F331-9870-D015CFC819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D3D09B-A27F-5B4C-6988-27EDB55C92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472" y="0"/>
            <a:ext cx="8875048" cy="6857991"/>
          </a:xfrm>
          <a:prstGeom prst="rect">
            <a:avLst/>
          </a:prstGeom>
        </p:spPr>
      </p:pic>
    </p:spTree>
    <p:extLst>
      <p:ext uri="{BB962C8B-B14F-4D97-AF65-F5344CB8AC3E}">
        <p14:creationId xmlns:p14="http://schemas.microsoft.com/office/powerpoint/2010/main" val="178004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879FA-EFE7-54F8-79D9-36549F9571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472" y="0"/>
            <a:ext cx="8875048" cy="6857991"/>
          </a:xfrm>
          <a:prstGeom prst="rect">
            <a:avLst/>
          </a:prstGeom>
        </p:spPr>
      </p:pic>
    </p:spTree>
    <p:extLst>
      <p:ext uri="{BB962C8B-B14F-4D97-AF65-F5344CB8AC3E}">
        <p14:creationId xmlns:p14="http://schemas.microsoft.com/office/powerpoint/2010/main" val="3751705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54BC1-B9F6-60F2-9F10-EF0012B22B29}"/>
              </a:ext>
            </a:extLst>
          </p:cNvPr>
          <p:cNvPicPr>
            <a:picLocks noChangeAspect="1"/>
          </p:cNvPicPr>
          <p:nvPr/>
        </p:nvPicPr>
        <p:blipFill>
          <a:blip r:embed="rId3"/>
          <a:stretch>
            <a:fillRect/>
          </a:stretch>
        </p:blipFill>
        <p:spPr>
          <a:xfrm>
            <a:off x="914400" y="806782"/>
            <a:ext cx="7315200" cy="5244435"/>
          </a:xfrm>
          <a:prstGeom prst="rect">
            <a:avLst/>
          </a:prstGeom>
        </p:spPr>
      </p:pic>
    </p:spTree>
    <p:extLst>
      <p:ext uri="{BB962C8B-B14F-4D97-AF65-F5344CB8AC3E}">
        <p14:creationId xmlns:p14="http://schemas.microsoft.com/office/powerpoint/2010/main" val="2414161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87568-D390-613E-034D-102831B2C9BD}"/>
              </a:ext>
            </a:extLst>
          </p:cNvPr>
          <p:cNvPicPr>
            <a:picLocks noChangeAspect="1"/>
          </p:cNvPicPr>
          <p:nvPr/>
        </p:nvPicPr>
        <p:blipFill>
          <a:blip r:embed="rId3"/>
          <a:stretch>
            <a:fillRect/>
          </a:stretch>
        </p:blipFill>
        <p:spPr>
          <a:xfrm>
            <a:off x="914400" y="851798"/>
            <a:ext cx="7315200" cy="5154403"/>
          </a:xfrm>
          <a:prstGeom prst="rect">
            <a:avLst/>
          </a:prstGeom>
        </p:spPr>
      </p:pic>
    </p:spTree>
    <p:extLst>
      <p:ext uri="{BB962C8B-B14F-4D97-AF65-F5344CB8AC3E}">
        <p14:creationId xmlns:p14="http://schemas.microsoft.com/office/powerpoint/2010/main" val="74117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4B7AB6-F8C9-B070-4BD8-D16C2B87BF5E}"/>
              </a:ext>
            </a:extLst>
          </p:cNvPr>
          <p:cNvSpPr>
            <a:spLocks noGrp="1"/>
          </p:cNvSpPr>
          <p:nvPr>
            <p:ph type="sldNum" sz="quarter" idx="12"/>
          </p:nvPr>
        </p:nvSpPr>
        <p:spPr/>
        <p:txBody>
          <a:bodyPr/>
          <a:lstStyle/>
          <a:p>
            <a:fld id="{3872106C-DB17-4062-A893-B559D07E58C6}" type="slidenum">
              <a:rPr lang="en-US" smtClean="0"/>
              <a:t>28</a:t>
            </a:fld>
            <a:endParaRPr lang="en-US" dirty="0"/>
          </a:p>
        </p:txBody>
      </p:sp>
      <p:pic>
        <p:nvPicPr>
          <p:cNvPr id="3" name="Picture 2">
            <a:extLst>
              <a:ext uri="{FF2B5EF4-FFF2-40B4-BE49-F238E27FC236}">
                <a16:creationId xmlns:a16="http://schemas.microsoft.com/office/drawing/2014/main" id="{04749352-C89E-5779-C338-A1E1E4BCD023}"/>
              </a:ext>
            </a:extLst>
          </p:cNvPr>
          <p:cNvPicPr>
            <a:picLocks noChangeAspect="1"/>
          </p:cNvPicPr>
          <p:nvPr/>
        </p:nvPicPr>
        <p:blipFill>
          <a:blip r:embed="rId2"/>
          <a:stretch>
            <a:fillRect/>
          </a:stretch>
        </p:blipFill>
        <p:spPr>
          <a:xfrm>
            <a:off x="914400" y="836793"/>
            <a:ext cx="7315200" cy="5184414"/>
          </a:xfrm>
          <a:prstGeom prst="rect">
            <a:avLst/>
          </a:prstGeom>
        </p:spPr>
      </p:pic>
    </p:spTree>
    <p:extLst>
      <p:ext uri="{BB962C8B-B14F-4D97-AF65-F5344CB8AC3E}">
        <p14:creationId xmlns:p14="http://schemas.microsoft.com/office/powerpoint/2010/main" val="262778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FF48E-DDC2-7464-5E25-B30C2C97EB25}"/>
              </a:ext>
            </a:extLst>
          </p:cNvPr>
          <p:cNvSpPr>
            <a:spLocks noGrp="1"/>
          </p:cNvSpPr>
          <p:nvPr>
            <p:ph type="sldNum" sz="quarter" idx="12"/>
          </p:nvPr>
        </p:nvSpPr>
        <p:spPr/>
        <p:txBody>
          <a:bodyPr/>
          <a:lstStyle/>
          <a:p>
            <a:fld id="{3872106C-DB17-4062-A893-B559D07E58C6}" type="slidenum">
              <a:rPr lang="en-US" smtClean="0"/>
              <a:t>29</a:t>
            </a:fld>
            <a:endParaRPr lang="en-US" dirty="0"/>
          </a:p>
        </p:txBody>
      </p:sp>
      <p:pic>
        <p:nvPicPr>
          <p:cNvPr id="3" name="Picture 2" descr="A graph showing the different colored lines&#10;&#10;Description automatically generated with medium confidence">
            <a:extLst>
              <a:ext uri="{FF2B5EF4-FFF2-40B4-BE49-F238E27FC236}">
                <a16:creationId xmlns:a16="http://schemas.microsoft.com/office/drawing/2014/main" id="{85867CB9-EB8D-6B30-54E1-3BAEBEAF3ED4}"/>
              </a:ext>
            </a:extLst>
          </p:cNvPr>
          <p:cNvPicPr>
            <a:picLocks noChangeAspect="1"/>
          </p:cNvPicPr>
          <p:nvPr/>
        </p:nvPicPr>
        <p:blipFill rotWithShape="1">
          <a:blip r:embed="rId2">
            <a:extLst>
              <a:ext uri="{28A0092B-C50C-407E-A947-70E740481C1C}">
                <a14:useLocalDpi xmlns:a14="http://schemas.microsoft.com/office/drawing/2010/main" val="0"/>
              </a:ext>
            </a:extLst>
          </a:blip>
          <a:srcRect l="5577" b="9333"/>
          <a:stretch/>
        </p:blipFill>
        <p:spPr>
          <a:xfrm>
            <a:off x="914400" y="793918"/>
            <a:ext cx="7315200" cy="5270164"/>
          </a:xfrm>
          <a:prstGeom prst="rect">
            <a:avLst/>
          </a:prstGeom>
        </p:spPr>
      </p:pic>
    </p:spTree>
    <p:extLst>
      <p:ext uri="{BB962C8B-B14F-4D97-AF65-F5344CB8AC3E}">
        <p14:creationId xmlns:p14="http://schemas.microsoft.com/office/powerpoint/2010/main" val="38707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43295" y="1491028"/>
            <a:ext cx="461665" cy="5097549"/>
          </a:xfrm>
          <a:prstGeom prst="rect">
            <a:avLst/>
          </a:prstGeom>
          <a:noFill/>
        </p:spPr>
        <p:txBody>
          <a:bodyPr vert="vert270" wrap="none" rtlCol="0">
            <a:spAutoFit/>
          </a:bodyPr>
          <a:lstStyle/>
          <a:p>
            <a:r>
              <a:rPr lang="en-US" b="1" dirty="0">
                <a:solidFill>
                  <a:schemeClr val="bg1">
                    <a:lumMod val="85000"/>
                  </a:schemeClr>
                </a:solidFill>
                <a:latin typeface="Trebuchet MS" panose="020B0603020202020204" pitchFamily="34" charset="0"/>
              </a:rPr>
              <a:t>Prepared by: </a:t>
            </a:r>
            <a:r>
              <a:rPr lang="en-US" altLang="en-US" b="1" dirty="0">
                <a:solidFill>
                  <a:schemeClr val="bg1">
                    <a:lumMod val="85000"/>
                  </a:schemeClr>
                </a:solidFill>
                <a:latin typeface="Trebuchet MS" panose="020B0603020202020204" pitchFamily="34" charset="0"/>
              </a:rPr>
              <a:t>Climate Prediction Center/NCEP </a:t>
            </a:r>
            <a:endParaRPr lang="en-US" b="1" dirty="0">
              <a:solidFill>
                <a:schemeClr val="bg1">
                  <a:lumMod val="85000"/>
                </a:schemeClr>
              </a:solidFill>
              <a:latin typeface="Trebuchet MS" panose="020B0603020202020204" pitchFamily="34" charset="0"/>
            </a:endParaRPr>
          </a:p>
        </p:txBody>
      </p:sp>
      <p:pic>
        <p:nvPicPr>
          <p:cNvPr id="3" name="Picture 2" descr="A map of the united states&#10;&#10;Description automatically generated">
            <a:extLst>
              <a:ext uri="{FF2B5EF4-FFF2-40B4-BE49-F238E27FC236}">
                <a16:creationId xmlns:a16="http://schemas.microsoft.com/office/drawing/2014/main" id="{83985AB0-F549-2DA4-B85F-029C75C7E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128"/>
          <a:stretch/>
        </p:blipFill>
        <p:spPr>
          <a:xfrm>
            <a:off x="304819" y="165533"/>
            <a:ext cx="8469298" cy="6533217"/>
          </a:xfrm>
          <a:prstGeom prst="rect">
            <a:avLst/>
          </a:prstGeom>
        </p:spPr>
      </p:pic>
    </p:spTree>
    <p:extLst>
      <p:ext uri="{BB962C8B-B14F-4D97-AF65-F5344CB8AC3E}">
        <p14:creationId xmlns:p14="http://schemas.microsoft.com/office/powerpoint/2010/main" val="247949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432098-D12A-53A5-C840-82B2B5CBAA0F}"/>
              </a:ext>
            </a:extLst>
          </p:cNvPr>
          <p:cNvSpPr>
            <a:spLocks noGrp="1"/>
          </p:cNvSpPr>
          <p:nvPr>
            <p:ph type="sldNum" sz="quarter" idx="12"/>
          </p:nvPr>
        </p:nvSpPr>
        <p:spPr/>
        <p:txBody>
          <a:bodyPr/>
          <a:lstStyle/>
          <a:p>
            <a:fld id="{3872106C-DB17-4062-A893-B559D07E58C6}" type="slidenum">
              <a:rPr lang="en-US" smtClean="0"/>
              <a:t>30</a:t>
            </a:fld>
            <a:endParaRPr lang="en-US" dirty="0"/>
          </a:p>
        </p:txBody>
      </p:sp>
      <p:pic>
        <p:nvPicPr>
          <p:cNvPr id="3" name="Picture 2">
            <a:extLst>
              <a:ext uri="{FF2B5EF4-FFF2-40B4-BE49-F238E27FC236}">
                <a16:creationId xmlns:a16="http://schemas.microsoft.com/office/drawing/2014/main" id="{0DC90E52-B3EA-3BE5-EC2D-8E4FD3A77028}"/>
              </a:ext>
            </a:extLst>
          </p:cNvPr>
          <p:cNvPicPr>
            <a:picLocks noChangeAspect="1"/>
          </p:cNvPicPr>
          <p:nvPr/>
        </p:nvPicPr>
        <p:blipFill>
          <a:blip r:embed="rId2"/>
          <a:stretch>
            <a:fillRect/>
          </a:stretch>
        </p:blipFill>
        <p:spPr>
          <a:xfrm>
            <a:off x="914400" y="803030"/>
            <a:ext cx="7315200" cy="5251939"/>
          </a:xfrm>
          <a:prstGeom prst="rect">
            <a:avLst/>
          </a:prstGeom>
        </p:spPr>
      </p:pic>
    </p:spTree>
    <p:extLst>
      <p:ext uri="{BB962C8B-B14F-4D97-AF65-F5344CB8AC3E}">
        <p14:creationId xmlns:p14="http://schemas.microsoft.com/office/powerpoint/2010/main" val="144034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E1E25-5D0A-3736-01AC-7E416A4CE50B}"/>
              </a:ext>
            </a:extLst>
          </p:cNvPr>
          <p:cNvSpPr>
            <a:spLocks noGrp="1"/>
          </p:cNvSpPr>
          <p:nvPr>
            <p:ph type="sldNum" sz="quarter" idx="12"/>
          </p:nvPr>
        </p:nvSpPr>
        <p:spPr/>
        <p:txBody>
          <a:bodyPr/>
          <a:lstStyle/>
          <a:p>
            <a:fld id="{3872106C-DB17-4062-A893-B559D07E58C6}" type="slidenum">
              <a:rPr lang="en-US" smtClean="0"/>
              <a:t>31</a:t>
            </a:fld>
            <a:endParaRPr lang="en-US" dirty="0"/>
          </a:p>
        </p:txBody>
      </p:sp>
      <p:pic>
        <p:nvPicPr>
          <p:cNvPr id="3" name="Picture 2">
            <a:extLst>
              <a:ext uri="{FF2B5EF4-FFF2-40B4-BE49-F238E27FC236}">
                <a16:creationId xmlns:a16="http://schemas.microsoft.com/office/drawing/2014/main" id="{601038AA-F66F-0742-FC6F-70056FD566D4}"/>
              </a:ext>
            </a:extLst>
          </p:cNvPr>
          <p:cNvPicPr>
            <a:picLocks noChangeAspect="1"/>
          </p:cNvPicPr>
          <p:nvPr/>
        </p:nvPicPr>
        <p:blipFill>
          <a:blip r:embed="rId2"/>
          <a:stretch>
            <a:fillRect/>
          </a:stretch>
        </p:blipFill>
        <p:spPr>
          <a:xfrm>
            <a:off x="914400" y="938080"/>
            <a:ext cx="7315200" cy="4981839"/>
          </a:xfrm>
          <a:prstGeom prst="rect">
            <a:avLst/>
          </a:prstGeom>
        </p:spPr>
      </p:pic>
    </p:spTree>
    <p:extLst>
      <p:ext uri="{BB962C8B-B14F-4D97-AF65-F5344CB8AC3E}">
        <p14:creationId xmlns:p14="http://schemas.microsoft.com/office/powerpoint/2010/main" val="74552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a:xfrm>
            <a:off x="6553200" y="6356361"/>
            <a:ext cx="2133600" cy="365125"/>
          </a:xfrm>
        </p:spPr>
        <p:txBody>
          <a:bodyPr/>
          <a:lstStyle/>
          <a:p>
            <a:fld id="{3872106C-DB17-4062-A893-B559D07E58C6}" type="slidenum">
              <a:rPr lang="en-US" smtClean="0"/>
              <a:t>4</a:t>
            </a:fld>
            <a:endParaRPr lang="en-US" dirty="0"/>
          </a:p>
        </p:txBody>
      </p:sp>
      <p:sp>
        <p:nvSpPr>
          <p:cNvPr id="6" name="Title 2"/>
          <p:cNvSpPr txBox="1">
            <a:spLocks/>
          </p:cNvSpPr>
          <p:nvPr/>
        </p:nvSpPr>
        <p:spPr>
          <a:xfrm>
            <a:off x="261551" y="4929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rPr>
              <a:t>Teleconnections to South Florida</a:t>
            </a:r>
          </a:p>
        </p:txBody>
      </p:sp>
      <p:sp>
        <p:nvSpPr>
          <p:cNvPr id="7" name="Content Placeholder 3"/>
          <p:cNvSpPr txBox="1">
            <a:spLocks/>
          </p:cNvSpPr>
          <p:nvPr/>
        </p:nvSpPr>
        <p:spPr>
          <a:xfrm>
            <a:off x="261551" y="1102059"/>
            <a:ext cx="8773298" cy="50595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bg1"/>
                </a:solidFill>
              </a:rPr>
              <a:t>Climate anomalies being related to each other at large distances: </a:t>
            </a:r>
          </a:p>
          <a:p>
            <a:pPr marL="0" indent="0">
              <a:buFont typeface="Arial" panose="020B0604020202020204" pitchFamily="34" charset="0"/>
              <a:buNone/>
            </a:pPr>
            <a:r>
              <a:rPr lang="en-US" sz="2000" b="1" u="sng" dirty="0">
                <a:solidFill>
                  <a:schemeClr val="bg1"/>
                </a:solidFill>
              </a:rPr>
              <a:t>El Niño Southern Oscillation (ENSO)</a:t>
            </a:r>
            <a:r>
              <a:rPr lang="en-US" sz="2000" b="1" dirty="0">
                <a:solidFill>
                  <a:schemeClr val="bg1"/>
                </a:solidFill>
              </a:rPr>
              <a:t>  </a:t>
            </a:r>
          </a:p>
          <a:p>
            <a:pPr lvl="1" indent="-342900">
              <a:buFont typeface="Arial" panose="020B0604020202020204" pitchFamily="34" charset="0"/>
              <a:buChar char="•"/>
            </a:pPr>
            <a:r>
              <a:rPr lang="en-US" sz="2000" b="1" dirty="0">
                <a:solidFill>
                  <a:schemeClr val="bg1"/>
                </a:solidFill>
              </a:rPr>
              <a:t>El Niño increases the chances of a wetter-than-normal dry season and decreased tropical activity, La Niña increases the chances of a drier-than-normal dry season and increased tropical activity (both have most influence in south Florida from November through March)</a:t>
            </a:r>
          </a:p>
          <a:p>
            <a:pPr marL="0" indent="0">
              <a:buFont typeface="Arial" panose="020B0604020202020204" pitchFamily="34" charset="0"/>
              <a:buNone/>
            </a:pPr>
            <a:r>
              <a:rPr lang="en-US" sz="2000" b="1" u="sng" dirty="0">
                <a:solidFill>
                  <a:schemeClr val="bg1"/>
                </a:solidFill>
              </a:rPr>
              <a:t>Pacific Decadal Oscillation (PDO)</a:t>
            </a:r>
          </a:p>
          <a:p>
            <a:pPr lvl="1" indent="-342900">
              <a:buFont typeface="Arial" panose="020B0604020202020204" pitchFamily="34" charset="0"/>
              <a:buChar char="•"/>
            </a:pPr>
            <a:r>
              <a:rPr lang="en-US" sz="2000" b="1" dirty="0">
                <a:solidFill>
                  <a:schemeClr val="bg1"/>
                </a:solidFill>
              </a:rPr>
              <a:t>Increases variations in south Florida dry season rainfall, positive leads to more El Niño events, negative leads to more La Niña events</a:t>
            </a:r>
          </a:p>
          <a:p>
            <a:pPr lvl="1" indent="-342900">
              <a:buFont typeface="Arial" panose="020B0604020202020204" pitchFamily="34" charset="0"/>
              <a:buChar char="•"/>
            </a:pPr>
            <a:r>
              <a:rPr lang="en-US" sz="2000" b="1" dirty="0">
                <a:solidFill>
                  <a:schemeClr val="bg1"/>
                </a:solidFill>
              </a:rPr>
              <a:t>The current PDO is negative</a:t>
            </a:r>
          </a:p>
          <a:p>
            <a:pPr marL="0" indent="0">
              <a:buFont typeface="Arial" panose="020B0604020202020204" pitchFamily="34" charset="0"/>
              <a:buNone/>
            </a:pPr>
            <a:r>
              <a:rPr lang="en-US" sz="2000" b="1" u="sng" dirty="0">
                <a:solidFill>
                  <a:schemeClr val="bg1"/>
                </a:solidFill>
              </a:rPr>
              <a:t>Atlantic Multidecadal Oscillation (AMO)</a:t>
            </a:r>
            <a:r>
              <a:rPr lang="en-US" sz="2000" b="1" dirty="0">
                <a:solidFill>
                  <a:schemeClr val="bg1"/>
                </a:solidFill>
              </a:rPr>
              <a:t> </a:t>
            </a:r>
          </a:p>
          <a:p>
            <a:pPr lvl="1" indent="-342900">
              <a:buFont typeface="Arial" panose="020B0604020202020204" pitchFamily="34" charset="0"/>
              <a:buChar char="•"/>
            </a:pPr>
            <a:r>
              <a:rPr lang="en-US" sz="2000" b="1" dirty="0">
                <a:solidFill>
                  <a:schemeClr val="bg1"/>
                </a:solidFill>
              </a:rPr>
              <a:t>Average annual inflow to Lake Okeechobee is nearly 50% greater during the warm phase compared to the cold phase of the AMO, easterly flow toward south Florida affected by phase</a:t>
            </a:r>
          </a:p>
          <a:p>
            <a:pPr lvl="1" indent="-342900">
              <a:buFont typeface="Arial" panose="020B0604020202020204" pitchFamily="34" charset="0"/>
              <a:buChar char="•"/>
            </a:pPr>
            <a:r>
              <a:rPr lang="en-US" sz="2000" b="1" dirty="0">
                <a:solidFill>
                  <a:schemeClr val="bg1"/>
                </a:solidFill>
              </a:rPr>
              <a:t>The AMO is currently in the warm phase</a:t>
            </a:r>
          </a:p>
        </p:txBody>
      </p:sp>
    </p:spTree>
    <p:extLst>
      <p:ext uri="{BB962C8B-B14F-4D97-AF65-F5344CB8AC3E}">
        <p14:creationId xmlns:p14="http://schemas.microsoft.com/office/powerpoint/2010/main" val="179165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21"/>
          <p:cNvSpPr txBox="1"/>
          <p:nvPr/>
        </p:nvSpPr>
        <p:spPr>
          <a:xfrm>
            <a:off x="3703954" y="6531429"/>
            <a:ext cx="5327741" cy="369332"/>
          </a:xfrm>
          <a:prstGeom prst="rect">
            <a:avLst/>
          </a:prstGeom>
          <a:noFill/>
        </p:spPr>
        <p:txBody>
          <a:bodyPr wrap="none" rtlCol="0">
            <a:spAutoFit/>
          </a:bodyPr>
          <a:lstStyle/>
          <a:p>
            <a:r>
              <a:rPr lang="en-US" b="1" dirty="0">
                <a:solidFill>
                  <a:schemeClr val="tx2">
                    <a:lumMod val="75000"/>
                    <a:lumOff val="25000"/>
                  </a:schemeClr>
                </a:solidFill>
                <a:latin typeface="Trebuchet MS" panose="020B0603020202020204" pitchFamily="34" charset="0"/>
              </a:rPr>
              <a:t>Prepared by: </a:t>
            </a:r>
            <a:r>
              <a:rPr lang="en-US" altLang="en-US" b="1" dirty="0">
                <a:solidFill>
                  <a:schemeClr val="tx2">
                    <a:lumMod val="75000"/>
                    <a:lumOff val="25000"/>
                  </a:schemeClr>
                </a:solidFill>
                <a:latin typeface="Trebuchet MS" panose="020B0603020202020204" pitchFamily="34" charset="0"/>
              </a:rPr>
              <a:t>Climate Prediction Center/NCEP </a:t>
            </a:r>
            <a:endParaRPr lang="en-US" b="1" dirty="0">
              <a:solidFill>
                <a:schemeClr val="tx2">
                  <a:lumMod val="75000"/>
                  <a:lumOff val="25000"/>
                </a:schemeClr>
              </a:solidFill>
              <a:latin typeface="Trebuchet MS" panose="020B0603020202020204" pitchFamily="34" charset="0"/>
            </a:endParaRPr>
          </a:p>
        </p:txBody>
      </p:sp>
      <p:sp>
        <p:nvSpPr>
          <p:cNvPr id="42" name="TextBox 41">
            <a:extLst>
              <a:ext uri="{FF2B5EF4-FFF2-40B4-BE49-F238E27FC236}">
                <a16:creationId xmlns:a16="http://schemas.microsoft.com/office/drawing/2014/main" id="{A1AB09A4-86A3-473D-BCC6-87C349127D5B}"/>
              </a:ext>
            </a:extLst>
          </p:cNvPr>
          <p:cNvSpPr txBox="1"/>
          <p:nvPr/>
        </p:nvSpPr>
        <p:spPr>
          <a:xfrm>
            <a:off x="304800" y="6204209"/>
            <a:ext cx="7146878" cy="307777"/>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1400" dirty="0">
                <a:latin typeface="Trebuchet MS" panose="020B0603020202020204" pitchFamily="34" charset="0"/>
              </a:rPr>
              <a:t>This weekly sea surface temperature data is based on OISSTv2.1 (Huang et al., 2021).  </a:t>
            </a:r>
          </a:p>
        </p:txBody>
      </p:sp>
      <p:sp>
        <p:nvSpPr>
          <p:cNvPr id="23" name="Rectangle 22">
            <a:extLst>
              <a:ext uri="{FF2B5EF4-FFF2-40B4-BE49-F238E27FC236}">
                <a16:creationId xmlns:a16="http://schemas.microsoft.com/office/drawing/2014/main" id="{CA914FEE-56E3-004A-06D4-CC151AC323C0}"/>
              </a:ext>
            </a:extLst>
          </p:cNvPr>
          <p:cNvSpPr/>
          <p:nvPr/>
        </p:nvSpPr>
        <p:spPr>
          <a:xfrm>
            <a:off x="0" y="209258"/>
            <a:ext cx="9144000" cy="1296987"/>
          </a:xfrm>
          <a:prstGeom prst="rect">
            <a:avLst/>
          </a:prstGeom>
          <a:solidFill>
            <a:schemeClr val="bg1">
              <a:lumMod val="50000"/>
            </a:schemeClr>
          </a:solidFill>
          <a:ln>
            <a:noFill/>
          </a:ln>
          <a:effectLst>
            <a:reflection blurRad="6350" stA="50000" endA="295" endPos="92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Rounded Rectangle 20">
            <a:extLst>
              <a:ext uri="{FF2B5EF4-FFF2-40B4-BE49-F238E27FC236}">
                <a16:creationId xmlns:a16="http://schemas.microsoft.com/office/drawing/2014/main" id="{8CDE12A8-ACDC-A5C4-2843-2B6C659412B0}"/>
              </a:ext>
            </a:extLst>
          </p:cNvPr>
          <p:cNvSpPr/>
          <p:nvPr/>
        </p:nvSpPr>
        <p:spPr>
          <a:xfrm>
            <a:off x="4495800" y="685800"/>
            <a:ext cx="4191000" cy="5364163"/>
          </a:xfrm>
          <a:prstGeom prst="roundRect">
            <a:avLst>
              <a:gd name="adj" fmla="val 2183"/>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defRPr/>
            </a:pPr>
            <a:endParaRPr lang="en-US" altLang="en-US">
              <a:solidFill>
                <a:srgbClr val="FFFFFF"/>
              </a:solidFill>
              <a:latin typeface="Verdana" pitchFamily="34" charset="0"/>
            </a:endParaRPr>
          </a:p>
        </p:txBody>
      </p:sp>
      <p:sp>
        <p:nvSpPr>
          <p:cNvPr id="25" name="Rounded Rectangle 5">
            <a:extLst>
              <a:ext uri="{FF2B5EF4-FFF2-40B4-BE49-F238E27FC236}">
                <a16:creationId xmlns:a16="http://schemas.microsoft.com/office/drawing/2014/main" id="{7F126FBB-A846-784B-7BB0-7831CFD11A78}"/>
              </a:ext>
            </a:extLst>
          </p:cNvPr>
          <p:cNvSpPr/>
          <p:nvPr/>
        </p:nvSpPr>
        <p:spPr>
          <a:xfrm>
            <a:off x="304800" y="3886200"/>
            <a:ext cx="3505200" cy="1600200"/>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defRPr/>
            </a:pPr>
            <a:endParaRPr lang="en-US" altLang="en-US">
              <a:solidFill>
                <a:srgbClr val="FFFFFF"/>
              </a:solidFill>
              <a:latin typeface="Verdana" pitchFamily="34" charset="0"/>
            </a:endParaRPr>
          </a:p>
        </p:txBody>
      </p:sp>
      <p:sp>
        <p:nvSpPr>
          <p:cNvPr id="26" name="Rectangle 2">
            <a:extLst>
              <a:ext uri="{FF2B5EF4-FFF2-40B4-BE49-F238E27FC236}">
                <a16:creationId xmlns:a16="http://schemas.microsoft.com/office/drawing/2014/main" id="{5A8F3A82-8AA9-CAFF-3DCB-E765AF1BEA1D}"/>
              </a:ext>
            </a:extLst>
          </p:cNvPr>
          <p:cNvSpPr>
            <a:spLocks noGrp="1" noChangeArrowheads="1"/>
          </p:cNvSpPr>
          <p:nvPr>
            <p:ph type="title"/>
          </p:nvPr>
        </p:nvSpPr>
        <p:spPr>
          <a:xfrm>
            <a:off x="228600" y="304800"/>
            <a:ext cx="4071938" cy="1143000"/>
          </a:xfrm>
        </p:spPr>
        <p:txBody>
          <a:bodyPr wrap="square" lIns="91440" tIns="45720" rIns="91440" bIns="45720" numCol="1" anchorCtr="0" compatLnSpc="1">
            <a:prstTxWarp prst="textNoShape">
              <a:avLst/>
            </a:prstTxWarp>
            <a:noAutofit/>
          </a:bodyPr>
          <a:lstStyle/>
          <a:p>
            <a:pPr eaLnBrk="1" hangingPunct="1">
              <a:defRPr/>
            </a:pPr>
            <a:r>
              <a:rPr lang="en-US" altLang="en-US" sz="2400">
                <a:solidFill>
                  <a:schemeClr val="bg1"/>
                </a:solidFill>
                <a:effectLst>
                  <a:outerShdw blurRad="38100" dist="38100" dir="2700000" algn="tl">
                    <a:srgbClr val="000000"/>
                  </a:outerShdw>
                </a:effectLst>
                <a:latin typeface="Trebuchet MS" pitchFamily="34" charset="0"/>
              </a:rPr>
              <a:t>Ni</a:t>
            </a:r>
            <a:r>
              <a:rPr lang="en-US" altLang="en-US" sz="2400">
                <a:solidFill>
                  <a:schemeClr val="bg1"/>
                </a:solidFill>
                <a:effectLst>
                  <a:outerShdw blurRad="38100" dist="38100" dir="2700000" algn="tl">
                    <a:srgbClr val="000000"/>
                  </a:outerShdw>
                </a:effectLst>
                <a:latin typeface="Trebuchet MS" pitchFamily="34" charset="0"/>
                <a:cs typeface="Times New Roman" pitchFamily="18" charset="0"/>
              </a:rPr>
              <a:t>ño Region SST Departures (</a:t>
            </a:r>
            <a:r>
              <a:rPr lang="en-US" altLang="en-US" sz="2400" baseline="30000">
                <a:solidFill>
                  <a:schemeClr val="bg1"/>
                </a:solidFill>
                <a:effectLst>
                  <a:outerShdw blurRad="38100" dist="38100" dir="2700000" algn="tl">
                    <a:srgbClr val="000000"/>
                  </a:outerShdw>
                </a:effectLst>
                <a:latin typeface="Trebuchet MS" pitchFamily="34" charset="0"/>
                <a:cs typeface="Times New Roman" pitchFamily="18" charset="0"/>
              </a:rPr>
              <a:t>o</a:t>
            </a:r>
            <a:r>
              <a:rPr lang="en-US" altLang="en-US" sz="2400">
                <a:solidFill>
                  <a:schemeClr val="bg1"/>
                </a:solidFill>
                <a:effectLst>
                  <a:outerShdw blurRad="38100" dist="38100" dir="2700000" algn="tl">
                    <a:srgbClr val="000000"/>
                  </a:outerShdw>
                </a:effectLst>
                <a:latin typeface="Trebuchet MS" pitchFamily="34" charset="0"/>
                <a:cs typeface="Times New Roman" pitchFamily="18" charset="0"/>
              </a:rPr>
              <a:t>C) Recent Evolution</a:t>
            </a:r>
            <a:endParaRPr lang="en-US" altLang="en-US" sz="2400">
              <a:solidFill>
                <a:schemeClr val="bg1"/>
              </a:solidFill>
              <a:effectLst>
                <a:outerShdw blurRad="38100" dist="38100" dir="2700000" algn="tl">
                  <a:srgbClr val="000000"/>
                </a:outerShdw>
              </a:effectLst>
              <a:latin typeface="Trebuchet MS" pitchFamily="34" charset="0"/>
            </a:endParaRPr>
          </a:p>
        </p:txBody>
      </p:sp>
      <p:sp>
        <p:nvSpPr>
          <p:cNvPr id="27" name="Rectangle 108" descr="ENAreaGraphic">
            <a:extLst>
              <a:ext uri="{FF2B5EF4-FFF2-40B4-BE49-F238E27FC236}">
                <a16:creationId xmlns:a16="http://schemas.microsoft.com/office/drawing/2014/main" id="{8E373F7D-DD66-15AA-A414-75104A0FB04C}"/>
              </a:ext>
            </a:extLst>
          </p:cNvPr>
          <p:cNvSpPr>
            <a:spLocks noChangeArrowheads="1"/>
          </p:cNvSpPr>
          <p:nvPr/>
        </p:nvSpPr>
        <p:spPr bwMode="auto">
          <a:xfrm>
            <a:off x="457200" y="3965575"/>
            <a:ext cx="3251200" cy="1444625"/>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28" name="Text Box 4">
            <a:extLst>
              <a:ext uri="{FF2B5EF4-FFF2-40B4-BE49-F238E27FC236}">
                <a16:creationId xmlns:a16="http://schemas.microsoft.com/office/drawing/2014/main" id="{DF267171-9916-F073-7BA1-15BA2F00F363}"/>
              </a:ext>
            </a:extLst>
          </p:cNvPr>
          <p:cNvSpPr txBox="1">
            <a:spLocks noChangeArrowheads="1"/>
          </p:cNvSpPr>
          <p:nvPr/>
        </p:nvSpPr>
        <p:spPr bwMode="auto">
          <a:xfrm>
            <a:off x="333375" y="1908175"/>
            <a:ext cx="240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sz="1800" b="1">
                <a:solidFill>
                  <a:schemeClr val="bg1"/>
                </a:solidFill>
                <a:latin typeface="Trebuchet MS" panose="020B0603020202020204" pitchFamily="34" charset="0"/>
                <a:cs typeface="Times New Roman" panose="02020603050405020304" pitchFamily="18" charset="0"/>
              </a:rPr>
              <a:t>The latest weekly SST departures are:</a:t>
            </a:r>
          </a:p>
        </p:txBody>
      </p:sp>
      <p:grpSp>
        <p:nvGrpSpPr>
          <p:cNvPr id="29" name="Group 4">
            <a:extLst>
              <a:ext uri="{FF2B5EF4-FFF2-40B4-BE49-F238E27FC236}">
                <a16:creationId xmlns:a16="http://schemas.microsoft.com/office/drawing/2014/main" id="{D53DF055-D91F-BB90-D731-32E25DD8E49A}"/>
              </a:ext>
            </a:extLst>
          </p:cNvPr>
          <p:cNvGrpSpPr>
            <a:grpSpLocks/>
          </p:cNvGrpSpPr>
          <p:nvPr/>
        </p:nvGrpSpPr>
        <p:grpSpPr bwMode="auto">
          <a:xfrm>
            <a:off x="955675" y="2667000"/>
            <a:ext cx="2262188" cy="339725"/>
            <a:chOff x="712075" y="4129086"/>
            <a:chExt cx="2261793" cy="338556"/>
          </a:xfrm>
        </p:grpSpPr>
        <p:sp>
          <p:nvSpPr>
            <p:cNvPr id="30" name="Rectangle 3">
              <a:extLst>
                <a:ext uri="{FF2B5EF4-FFF2-40B4-BE49-F238E27FC236}">
                  <a16:creationId xmlns:a16="http://schemas.microsoft.com/office/drawing/2014/main" id="{4DD56920-EAFC-80C5-DD7A-C85F0E1D5499}"/>
                </a:ext>
              </a:extLst>
            </p:cNvPr>
            <p:cNvSpPr>
              <a:spLocks noChangeArrowheads="1"/>
            </p:cNvSpPr>
            <p:nvPr/>
          </p:nvSpPr>
          <p:spPr bwMode="auto">
            <a:xfrm>
              <a:off x="712075" y="4129088"/>
              <a:ext cx="9627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chemeClr val="bg1"/>
                  </a:solidFill>
                  <a:latin typeface="Trebuchet MS" panose="020B0603020202020204" pitchFamily="34" charset="0"/>
                  <a:cs typeface="Times New Roman" panose="02020603050405020304" pitchFamily="18" charset="0"/>
                </a:rPr>
                <a:t>Niño 4</a:t>
              </a:r>
              <a:endParaRPr lang="en-US" altLang="en-US" sz="1600">
                <a:solidFill>
                  <a:schemeClr val="bg1"/>
                </a:solidFill>
                <a:cs typeface="Arial" panose="020B0604020202020204" pitchFamily="34" charset="0"/>
              </a:endParaRPr>
            </a:p>
          </p:txBody>
        </p:sp>
        <p:sp>
          <p:nvSpPr>
            <p:cNvPr id="31" name="Rectangle 7">
              <a:extLst>
                <a:ext uri="{FF2B5EF4-FFF2-40B4-BE49-F238E27FC236}">
                  <a16:creationId xmlns:a16="http://schemas.microsoft.com/office/drawing/2014/main" id="{A86EF48C-9C7A-32A2-084C-04A4215E44FB}"/>
                </a:ext>
              </a:extLst>
            </p:cNvPr>
            <p:cNvSpPr>
              <a:spLocks noChangeArrowheads="1"/>
            </p:cNvSpPr>
            <p:nvPr/>
          </p:nvSpPr>
          <p:spPr bwMode="auto">
            <a:xfrm>
              <a:off x="2118450" y="4129086"/>
              <a:ext cx="855418" cy="33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50000"/>
                </a:spcBef>
              </a:pPr>
              <a:r>
                <a:rPr lang="en-US" altLang="en-US" sz="1600" b="1">
                  <a:solidFill>
                    <a:schemeClr val="bg1"/>
                  </a:solidFill>
                  <a:latin typeface="Trebuchet MS" panose="020B0603020202020204" pitchFamily="34" charset="0"/>
                  <a:cs typeface="Times New Roman" panose="02020603050405020304" pitchFamily="18" charset="0"/>
                </a:rPr>
                <a:t> 0.2ºC</a:t>
              </a:r>
            </a:p>
          </p:txBody>
        </p:sp>
      </p:grpSp>
      <p:grpSp>
        <p:nvGrpSpPr>
          <p:cNvPr id="32" name="Group 3">
            <a:extLst>
              <a:ext uri="{FF2B5EF4-FFF2-40B4-BE49-F238E27FC236}">
                <a16:creationId xmlns:a16="http://schemas.microsoft.com/office/drawing/2014/main" id="{89E7F6CE-16A2-11B2-C56D-F96D5E7B4C79}"/>
              </a:ext>
            </a:extLst>
          </p:cNvPr>
          <p:cNvGrpSpPr>
            <a:grpSpLocks/>
          </p:cNvGrpSpPr>
          <p:nvPr/>
        </p:nvGrpSpPr>
        <p:grpSpPr bwMode="auto">
          <a:xfrm>
            <a:off x="900113" y="2916238"/>
            <a:ext cx="2306637" cy="339725"/>
            <a:chOff x="687474" y="4510087"/>
            <a:chExt cx="2306393" cy="338555"/>
          </a:xfrm>
        </p:grpSpPr>
        <p:sp>
          <p:nvSpPr>
            <p:cNvPr id="33" name="Rectangle 4">
              <a:extLst>
                <a:ext uri="{FF2B5EF4-FFF2-40B4-BE49-F238E27FC236}">
                  <a16:creationId xmlns:a16="http://schemas.microsoft.com/office/drawing/2014/main" id="{FEBE5C52-8758-C2AD-83A3-366735854F6D}"/>
                </a:ext>
              </a:extLst>
            </p:cNvPr>
            <p:cNvSpPr>
              <a:spLocks noChangeArrowheads="1"/>
            </p:cNvSpPr>
            <p:nvPr/>
          </p:nvSpPr>
          <p:spPr bwMode="auto">
            <a:xfrm>
              <a:off x="687474" y="4510088"/>
              <a:ext cx="12037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chemeClr val="bg1"/>
                  </a:solidFill>
                  <a:latin typeface="Trebuchet MS" panose="020B0603020202020204" pitchFamily="34" charset="0"/>
                  <a:cs typeface="Times New Roman" panose="02020603050405020304" pitchFamily="18" charset="0"/>
                </a:rPr>
                <a:t> Niño 3.4</a:t>
              </a:r>
              <a:endParaRPr lang="en-US" altLang="en-US" sz="1600">
                <a:solidFill>
                  <a:schemeClr val="bg1"/>
                </a:solidFill>
                <a:cs typeface="Arial" panose="020B0604020202020204" pitchFamily="34" charset="0"/>
              </a:endParaRPr>
            </a:p>
          </p:txBody>
        </p:sp>
        <p:sp>
          <p:nvSpPr>
            <p:cNvPr id="34" name="Rectangle 9">
              <a:extLst>
                <a:ext uri="{FF2B5EF4-FFF2-40B4-BE49-F238E27FC236}">
                  <a16:creationId xmlns:a16="http://schemas.microsoft.com/office/drawing/2014/main" id="{CE0D730B-7107-F41F-0F11-5CE1826A1F1A}"/>
                </a:ext>
              </a:extLst>
            </p:cNvPr>
            <p:cNvSpPr>
              <a:spLocks noChangeArrowheads="1"/>
            </p:cNvSpPr>
            <p:nvPr/>
          </p:nvSpPr>
          <p:spPr bwMode="auto">
            <a:xfrm>
              <a:off x="2138449" y="4510087"/>
              <a:ext cx="8554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50000"/>
                </a:spcBef>
              </a:pPr>
              <a:r>
                <a:rPr lang="en-US" altLang="en-US" sz="1600" b="1">
                  <a:solidFill>
                    <a:schemeClr val="bg1"/>
                  </a:solidFill>
                  <a:latin typeface="Trebuchet MS" panose="020B0603020202020204" pitchFamily="34" charset="0"/>
                  <a:cs typeface="Times New Roman" panose="02020603050405020304" pitchFamily="18" charset="0"/>
                </a:rPr>
                <a:t> -0.1ºC</a:t>
              </a:r>
            </a:p>
          </p:txBody>
        </p:sp>
      </p:grpSp>
      <p:grpSp>
        <p:nvGrpSpPr>
          <p:cNvPr id="35" name="Group 2">
            <a:extLst>
              <a:ext uri="{FF2B5EF4-FFF2-40B4-BE49-F238E27FC236}">
                <a16:creationId xmlns:a16="http://schemas.microsoft.com/office/drawing/2014/main" id="{68A1C8BC-2432-C6BD-41F8-72BA553D2A8B}"/>
              </a:ext>
            </a:extLst>
          </p:cNvPr>
          <p:cNvGrpSpPr>
            <a:grpSpLocks/>
          </p:cNvGrpSpPr>
          <p:nvPr/>
        </p:nvGrpSpPr>
        <p:grpSpPr bwMode="auto">
          <a:xfrm>
            <a:off x="955675" y="3167063"/>
            <a:ext cx="2279650" cy="363537"/>
            <a:chOff x="712075" y="4884678"/>
            <a:chExt cx="2278612" cy="364014"/>
          </a:xfrm>
        </p:grpSpPr>
        <p:sp>
          <p:nvSpPr>
            <p:cNvPr id="36" name="Rectangle 5">
              <a:extLst>
                <a:ext uri="{FF2B5EF4-FFF2-40B4-BE49-F238E27FC236}">
                  <a16:creationId xmlns:a16="http://schemas.microsoft.com/office/drawing/2014/main" id="{07923BA9-E6E0-DBF5-B6D5-55FFB54BA43D}"/>
                </a:ext>
              </a:extLst>
            </p:cNvPr>
            <p:cNvSpPr>
              <a:spLocks noChangeArrowheads="1"/>
            </p:cNvSpPr>
            <p:nvPr/>
          </p:nvSpPr>
          <p:spPr bwMode="auto">
            <a:xfrm>
              <a:off x="712075" y="4910138"/>
              <a:ext cx="9627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chemeClr val="bg1"/>
                  </a:solidFill>
                  <a:latin typeface="Trebuchet MS" panose="020B0603020202020204" pitchFamily="34" charset="0"/>
                  <a:cs typeface="Times New Roman" panose="02020603050405020304" pitchFamily="18" charset="0"/>
                </a:rPr>
                <a:t>Niño 3</a:t>
              </a:r>
              <a:endParaRPr lang="en-US" altLang="en-US" sz="1600">
                <a:solidFill>
                  <a:schemeClr val="bg1"/>
                </a:solidFill>
                <a:cs typeface="Arial" panose="020B0604020202020204" pitchFamily="34" charset="0"/>
              </a:endParaRPr>
            </a:p>
          </p:txBody>
        </p:sp>
        <p:sp>
          <p:nvSpPr>
            <p:cNvPr id="37" name="Rectangle 11">
              <a:extLst>
                <a:ext uri="{FF2B5EF4-FFF2-40B4-BE49-F238E27FC236}">
                  <a16:creationId xmlns:a16="http://schemas.microsoft.com/office/drawing/2014/main" id="{ADFBF269-9BCC-340B-1E8B-EB5E3E3E7D7C}"/>
                </a:ext>
              </a:extLst>
            </p:cNvPr>
            <p:cNvSpPr>
              <a:spLocks noChangeArrowheads="1"/>
            </p:cNvSpPr>
            <p:nvPr/>
          </p:nvSpPr>
          <p:spPr bwMode="auto">
            <a:xfrm>
              <a:off x="2042022" y="4884678"/>
              <a:ext cx="9486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50000"/>
                </a:spcBef>
              </a:pPr>
              <a:r>
                <a:rPr lang="en-US" altLang="en-US" sz="1600" b="1">
                  <a:solidFill>
                    <a:schemeClr val="bg1"/>
                  </a:solidFill>
                  <a:latin typeface="Trebuchet MS" panose="020B0603020202020204" pitchFamily="34" charset="0"/>
                  <a:cs typeface="Times New Roman" panose="02020603050405020304" pitchFamily="18" charset="0"/>
                </a:rPr>
                <a:t>-0.2ºC</a:t>
              </a:r>
            </a:p>
          </p:txBody>
        </p:sp>
      </p:grpSp>
      <p:grpSp>
        <p:nvGrpSpPr>
          <p:cNvPr id="38" name="Group 1">
            <a:extLst>
              <a:ext uri="{FF2B5EF4-FFF2-40B4-BE49-F238E27FC236}">
                <a16:creationId xmlns:a16="http://schemas.microsoft.com/office/drawing/2014/main" id="{4DA30BF7-6CEE-D7B3-44E0-324273D82809}"/>
              </a:ext>
            </a:extLst>
          </p:cNvPr>
          <p:cNvGrpSpPr>
            <a:grpSpLocks/>
          </p:cNvGrpSpPr>
          <p:nvPr/>
        </p:nvGrpSpPr>
        <p:grpSpPr bwMode="auto">
          <a:xfrm>
            <a:off x="955675" y="3429000"/>
            <a:ext cx="2279650" cy="361950"/>
            <a:chOff x="685800" y="5265665"/>
            <a:chExt cx="2278612" cy="364027"/>
          </a:xfrm>
        </p:grpSpPr>
        <p:sp>
          <p:nvSpPr>
            <p:cNvPr id="39" name="Rectangle 6">
              <a:extLst>
                <a:ext uri="{FF2B5EF4-FFF2-40B4-BE49-F238E27FC236}">
                  <a16:creationId xmlns:a16="http://schemas.microsoft.com/office/drawing/2014/main" id="{6F186DBE-48DA-3EBD-CD78-B042D4721AC1}"/>
                </a:ext>
              </a:extLst>
            </p:cNvPr>
            <p:cNvSpPr>
              <a:spLocks noChangeArrowheads="1"/>
            </p:cNvSpPr>
            <p:nvPr/>
          </p:nvSpPr>
          <p:spPr bwMode="auto">
            <a:xfrm>
              <a:off x="685800" y="5291138"/>
              <a:ext cx="1258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chemeClr val="bg1"/>
                  </a:solidFill>
                  <a:latin typeface="Trebuchet MS" panose="020B0603020202020204" pitchFamily="34" charset="0"/>
                  <a:cs typeface="Times New Roman" panose="02020603050405020304" pitchFamily="18" charset="0"/>
                </a:rPr>
                <a:t>Niño 1+2</a:t>
              </a:r>
              <a:endParaRPr lang="en-US" altLang="en-US" sz="1600">
                <a:solidFill>
                  <a:schemeClr val="bg1"/>
                </a:solidFill>
                <a:cs typeface="Arial" panose="020B0604020202020204" pitchFamily="34" charset="0"/>
              </a:endParaRPr>
            </a:p>
          </p:txBody>
        </p:sp>
        <p:sp>
          <p:nvSpPr>
            <p:cNvPr id="40" name="Rectangle 12">
              <a:extLst>
                <a:ext uri="{FF2B5EF4-FFF2-40B4-BE49-F238E27FC236}">
                  <a16:creationId xmlns:a16="http://schemas.microsoft.com/office/drawing/2014/main" id="{CF08BC7B-417F-61F0-96CC-614892E6D359}"/>
                </a:ext>
              </a:extLst>
            </p:cNvPr>
            <p:cNvSpPr>
              <a:spLocks noChangeArrowheads="1"/>
            </p:cNvSpPr>
            <p:nvPr/>
          </p:nvSpPr>
          <p:spPr bwMode="auto">
            <a:xfrm>
              <a:off x="2015747" y="5265665"/>
              <a:ext cx="948665" cy="33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50000"/>
                </a:spcBef>
              </a:pPr>
              <a:r>
                <a:rPr lang="en-US" altLang="en-US" sz="1600" b="1">
                  <a:solidFill>
                    <a:schemeClr val="bg1"/>
                  </a:solidFill>
                  <a:latin typeface="Trebuchet MS" panose="020B0603020202020204" pitchFamily="34" charset="0"/>
                  <a:cs typeface="Times New Roman" panose="02020603050405020304" pitchFamily="18" charset="0"/>
                </a:rPr>
                <a:t> -0.4ºC</a:t>
              </a:r>
            </a:p>
          </p:txBody>
        </p:sp>
      </p:grpSp>
      <p:pic>
        <p:nvPicPr>
          <p:cNvPr id="41" name="Picture 2">
            <a:extLst>
              <a:ext uri="{FF2B5EF4-FFF2-40B4-BE49-F238E27FC236}">
                <a16:creationId xmlns:a16="http://schemas.microsoft.com/office/drawing/2014/main" id="{7B4E5AEA-1DFD-3F67-AD84-DF2728B8070C}"/>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648200" y="774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9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aph with red and blue lines&#10;&#10;Description automatically generated">
            <a:extLst>
              <a:ext uri="{FF2B5EF4-FFF2-40B4-BE49-F238E27FC236}">
                <a16:creationId xmlns:a16="http://schemas.microsoft.com/office/drawing/2014/main" id="{B63360DA-DD24-1C5B-5C1B-5035E33A3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274813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C21113-7E55-4F7E-9E5A-231316479683}"/>
              </a:ext>
            </a:extLst>
          </p:cNvPr>
          <p:cNvSpPr txBox="1"/>
          <p:nvPr/>
        </p:nvSpPr>
        <p:spPr>
          <a:xfrm>
            <a:off x="3703954" y="6510163"/>
            <a:ext cx="5436938" cy="369332"/>
          </a:xfrm>
          <a:prstGeom prst="rect">
            <a:avLst/>
          </a:prstGeom>
          <a:noFill/>
        </p:spPr>
        <p:txBody>
          <a:bodyPr wrap="none" rtlCol="0">
            <a:spAutoFit/>
          </a:bodyPr>
          <a:lstStyle/>
          <a:p>
            <a:r>
              <a:rPr lang="en-US" b="1" dirty="0">
                <a:solidFill>
                  <a:schemeClr val="tx1">
                    <a:lumMod val="75000"/>
                    <a:lumOff val="25000"/>
                  </a:schemeClr>
                </a:solidFill>
                <a:latin typeface="Trebuchet MS" panose="020B0603020202020204" pitchFamily="34" charset="0"/>
              </a:rPr>
              <a:t>Prepared by: </a:t>
            </a:r>
            <a:r>
              <a:rPr lang="en-US" altLang="en-US" b="1" dirty="0">
                <a:solidFill>
                  <a:schemeClr val="tx1">
                    <a:lumMod val="75000"/>
                    <a:lumOff val="25000"/>
                  </a:schemeClr>
                </a:solidFill>
                <a:latin typeface="Trebuchet MS" panose="020B0603020202020204" pitchFamily="34" charset="0"/>
              </a:rPr>
              <a:t>NOAA Physical Sciences Laboratory</a:t>
            </a:r>
            <a:endParaRPr lang="en-US" b="1" dirty="0">
              <a:solidFill>
                <a:schemeClr val="tx1">
                  <a:lumMod val="75000"/>
                  <a:lumOff val="25000"/>
                </a:schemeClr>
              </a:solidFill>
              <a:latin typeface="Trebuchet MS" panose="020B0603020202020204" pitchFamily="34" charset="0"/>
            </a:endParaRPr>
          </a:p>
        </p:txBody>
      </p:sp>
      <p:pic>
        <p:nvPicPr>
          <p:cNvPr id="4" name="Picture 3" descr="A graph of different colored lines&#10;&#10;Description automatically generated">
            <a:extLst>
              <a:ext uri="{FF2B5EF4-FFF2-40B4-BE49-F238E27FC236}">
                <a16:creationId xmlns:a16="http://schemas.microsoft.com/office/drawing/2014/main" id="{70760D42-4526-3B94-9CCC-4AFD32A4A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103"/>
            <a:ext cx="9144000" cy="5144568"/>
          </a:xfrm>
          <a:prstGeom prst="rect">
            <a:avLst/>
          </a:prstGeom>
        </p:spPr>
      </p:pic>
      <p:sp>
        <p:nvSpPr>
          <p:cNvPr id="2" name="TextBox 1">
            <a:extLst>
              <a:ext uri="{FF2B5EF4-FFF2-40B4-BE49-F238E27FC236}">
                <a16:creationId xmlns:a16="http://schemas.microsoft.com/office/drawing/2014/main" id="{EF7A704C-7148-0FC1-3B03-8B4BBE57167A}"/>
              </a:ext>
            </a:extLst>
          </p:cNvPr>
          <p:cNvSpPr txBox="1"/>
          <p:nvPr/>
        </p:nvSpPr>
        <p:spPr>
          <a:xfrm>
            <a:off x="226031" y="5657671"/>
            <a:ext cx="8363165" cy="523220"/>
          </a:xfrm>
          <a:prstGeom prst="rect">
            <a:avLst/>
          </a:prstGeom>
          <a:noFill/>
        </p:spPr>
        <p:txBody>
          <a:bodyPr wrap="square" rtlCol="0">
            <a:spAutoFit/>
          </a:bodyPr>
          <a:lstStyle/>
          <a:p>
            <a:r>
              <a:rPr lang="en-US" sz="1400" b="1" i="1" dirty="0">
                <a:effectLst/>
                <a:latin typeface="Roboto" panose="02000000000000000000" pitchFamily="2" charset="0"/>
              </a:rPr>
              <a:t>*The JRA-55 dataset used for the MEI V2 </a:t>
            </a:r>
            <a:r>
              <a:rPr lang="en-US" sz="1400" b="1" i="1" u="none" strike="noStrike" dirty="0">
                <a:effectLst/>
                <a:latin typeface="Roboto" panose="02000000000000000000" pitchFamily="2" charset="0"/>
                <a:hlinkClick r:id="rId4">
                  <a:extLst>
                    <a:ext uri="{A12FA001-AC4F-418D-AE19-62706E023703}">
                      <ahyp:hlinkClr xmlns:ahyp="http://schemas.microsoft.com/office/drawing/2018/hyperlinkcolor" val="tx"/>
                    </a:ext>
                  </a:extLst>
                </a:hlinkClick>
              </a:rPr>
              <a:t>has been discontinued</a:t>
            </a:r>
            <a:r>
              <a:rPr lang="en-US" sz="1400" b="1" i="1" dirty="0">
                <a:effectLst/>
                <a:latin typeface="Roboto" panose="02000000000000000000" pitchFamily="2" charset="0"/>
              </a:rPr>
              <a:t> by the Japanese Meteorological Agency as of January 2024. We have switched to using the </a:t>
            </a:r>
            <a:r>
              <a:rPr lang="en-US" sz="1400" b="1" i="1" u="none" strike="noStrike" dirty="0">
                <a:effectLst/>
                <a:latin typeface="Roboto" panose="02000000000000000000" pitchFamily="2" charset="0"/>
                <a:hlinkClick r:id="rId5">
                  <a:extLst>
                    <a:ext uri="{A12FA001-AC4F-418D-AE19-62706E023703}">
                      <ahyp:hlinkClr xmlns:ahyp="http://schemas.microsoft.com/office/drawing/2018/hyperlinkcolor" val="tx"/>
                    </a:ext>
                  </a:extLst>
                </a:hlinkClick>
              </a:rPr>
              <a:t>JRA3Q reanalysis</a:t>
            </a:r>
            <a:r>
              <a:rPr lang="en-US" sz="1400" b="1" i="1" dirty="0">
                <a:effectLst/>
                <a:latin typeface="Roboto" panose="02000000000000000000" pitchFamily="2" charset="0"/>
              </a:rPr>
              <a:t> which yields very similar results.</a:t>
            </a:r>
            <a:endParaRPr lang="en-US" sz="1400" b="1" i="1" dirty="0"/>
          </a:p>
        </p:txBody>
      </p:sp>
    </p:spTree>
    <p:extLst>
      <p:ext uri="{BB962C8B-B14F-4D97-AF65-F5344CB8AC3E}">
        <p14:creationId xmlns:p14="http://schemas.microsoft.com/office/powerpoint/2010/main" val="421912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447800"/>
            <a:ext cx="82296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2024 Tropical Outlook</a:t>
            </a:r>
          </a:p>
        </p:txBody>
      </p:sp>
      <p:pic>
        <p:nvPicPr>
          <p:cNvPr id="3" name="Graphic 2" descr="Cloud With Lightning And Rain outline">
            <a:extLst>
              <a:ext uri="{FF2B5EF4-FFF2-40B4-BE49-F238E27FC236}">
                <a16:creationId xmlns:a16="http://schemas.microsoft.com/office/drawing/2014/main" id="{7445CE5C-DB9C-4FC1-8CE2-C9FB5E8188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4469" y="1895139"/>
            <a:ext cx="3515061" cy="3515061"/>
          </a:xfrm>
          <a:prstGeom prst="rect">
            <a:avLst/>
          </a:prstGeom>
        </p:spPr>
      </p:pic>
    </p:spTree>
    <p:extLst>
      <p:ext uri="{BB962C8B-B14F-4D97-AF65-F5344CB8AC3E}">
        <p14:creationId xmlns:p14="http://schemas.microsoft.com/office/powerpoint/2010/main" val="318426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F394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E018E0-3E4A-4793-9F63-EDD1BB830566}"/>
              </a:ext>
            </a:extLst>
          </p:cNvPr>
          <p:cNvSpPr txBox="1"/>
          <p:nvPr/>
        </p:nvSpPr>
        <p:spPr>
          <a:xfrm>
            <a:off x="5176833" y="6488668"/>
            <a:ext cx="34399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Source: National Hurricane</a:t>
            </a:r>
            <a:r>
              <a:rPr lang="en-US" b="1" dirty="0">
                <a:solidFill>
                  <a:prstClr val="black">
                    <a:lumMod val="50000"/>
                    <a:lumOff val="50000"/>
                  </a:prstClr>
                </a:solidFill>
                <a:latin typeface="Calibri"/>
              </a:rPr>
              <a:t> Center</a:t>
            </a:r>
            <a:endParaRPr kumimoji="0" lang="en-US" sz="18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pic>
        <p:nvPicPr>
          <p:cNvPr id="4" name="Picture 3" descr="A close-up of a graph&#10;&#10;Description automatically generated">
            <a:extLst>
              <a:ext uri="{FF2B5EF4-FFF2-40B4-BE49-F238E27FC236}">
                <a16:creationId xmlns:a16="http://schemas.microsoft.com/office/drawing/2014/main" id="{55818A7A-FDC6-BD78-AFB2-0E1777E1C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3647"/>
            <a:ext cx="9144000" cy="5650706"/>
          </a:xfrm>
          <a:prstGeom prst="rect">
            <a:avLst/>
          </a:prstGeom>
        </p:spPr>
      </p:pic>
    </p:spTree>
    <p:extLst>
      <p:ext uri="{BB962C8B-B14F-4D97-AF65-F5344CB8AC3E}">
        <p14:creationId xmlns:p14="http://schemas.microsoft.com/office/powerpoint/2010/main" val="331727345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spect">
  <a:themeElements>
    <a:clrScheme name="Custom 4">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0070C0"/>
      </a:hlink>
      <a:folHlink>
        <a:srgbClr val="89C3E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57945</TotalTime>
  <Words>1643</Words>
  <Application>Microsoft Office PowerPoint</Application>
  <PresentationFormat>On-screen Show (4:3)</PresentationFormat>
  <Paragraphs>140</Paragraphs>
  <Slides>31</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MS PGothic</vt:lpstr>
      <vt:lpstr>Arial</vt:lpstr>
      <vt:lpstr>Calibri</vt:lpstr>
      <vt:lpstr>Nunito Sans</vt:lpstr>
      <vt:lpstr>Roboto</vt:lpstr>
      <vt:lpstr>Times New Roman</vt:lpstr>
      <vt:lpstr>Trebuchet MS</vt:lpstr>
      <vt:lpstr>Verdana</vt:lpstr>
      <vt:lpstr>Wingdings</vt:lpstr>
      <vt:lpstr>Wingdings 2</vt:lpstr>
      <vt:lpstr>Office Theme</vt:lpstr>
      <vt:lpstr>1_Aspect</vt:lpstr>
      <vt:lpstr>PowerPoint Presentation</vt:lpstr>
      <vt:lpstr>U. S. Seasonal Outlooks</vt:lpstr>
      <vt:lpstr>PowerPoint Presentation</vt:lpstr>
      <vt:lpstr>PowerPoint Presentation</vt:lpstr>
      <vt:lpstr>Niño Region SST Departures (oC) Recent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Jenifer</dc:creator>
  <cp:lastModifiedBy>Goshgarian, Matthew</cp:lastModifiedBy>
  <cp:revision>803</cp:revision>
  <dcterms:created xsi:type="dcterms:W3CDTF">2019-05-13T18:09:11Z</dcterms:created>
  <dcterms:modified xsi:type="dcterms:W3CDTF">2024-09-10T14:26:14Z</dcterms:modified>
</cp:coreProperties>
</file>