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slideLayouts/slideLayout10.xml" ContentType="application/vnd.openxmlformats-officedocument.presentationml.slideLayout+xml"/>
  <Default Extension="gif" ContentType="image/gif"/>
  <Override PartName="/ppt/charts/chart6.xml" ContentType="application/vnd.openxmlformats-officedocument.drawingml.chart+xml"/>
  <Override PartName="/ppt/charts/chart7.xml" ContentType="application/vnd.openxmlformats-officedocument.drawingml.chart+xml"/>
  <Override PartName="/ppt/charts/chart10.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charts/chart8.xml" ContentType="application/vnd.openxmlformats-officedocument.drawingml.char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71" r:id="rId1"/>
  </p:sldMasterIdLst>
  <p:notesMasterIdLst>
    <p:notesMasterId r:id="rId32"/>
  </p:notesMasterIdLst>
  <p:handoutMasterIdLst>
    <p:handoutMasterId r:id="rId33"/>
  </p:handoutMasterIdLst>
  <p:sldIdLst>
    <p:sldId id="993" r:id="rId2"/>
    <p:sldId id="1034" r:id="rId3"/>
    <p:sldId id="1024" r:id="rId4"/>
    <p:sldId id="1016" r:id="rId5"/>
    <p:sldId id="1039" r:id="rId6"/>
    <p:sldId id="1040" r:id="rId7"/>
    <p:sldId id="1046" r:id="rId8"/>
    <p:sldId id="1047" r:id="rId9"/>
    <p:sldId id="990" r:id="rId10"/>
    <p:sldId id="998" r:id="rId11"/>
    <p:sldId id="796" r:id="rId12"/>
    <p:sldId id="845" r:id="rId13"/>
    <p:sldId id="916" r:id="rId14"/>
    <p:sldId id="893" r:id="rId15"/>
    <p:sldId id="705" r:id="rId16"/>
    <p:sldId id="674" r:id="rId17"/>
    <p:sldId id="978" r:id="rId18"/>
    <p:sldId id="817" r:id="rId19"/>
    <p:sldId id="951" r:id="rId20"/>
    <p:sldId id="1000" r:id="rId21"/>
    <p:sldId id="1002" r:id="rId22"/>
    <p:sldId id="1022" r:id="rId23"/>
    <p:sldId id="1032" r:id="rId24"/>
    <p:sldId id="1033" r:id="rId25"/>
    <p:sldId id="1038" r:id="rId26"/>
    <p:sldId id="1049" r:id="rId27"/>
    <p:sldId id="1050" r:id="rId28"/>
    <p:sldId id="1037" r:id="rId29"/>
    <p:sldId id="1048" r:id="rId30"/>
    <p:sldId id="1014" r:id="rId31"/>
  </p:sldIdLst>
  <p:sldSz cx="9144000" cy="6858000" type="screen4x3"/>
  <p:notesSz cx="7315200" cy="9601200"/>
  <p:defaultTextStyle>
    <a:defPPr>
      <a:defRPr lang="en-US"/>
    </a:defPPr>
    <a:lvl1pPr algn="ctr" rtl="0" eaLnBrk="0" fontAlgn="base" hangingPunct="0">
      <a:lnSpc>
        <a:spcPct val="90000"/>
      </a:lnSpc>
      <a:spcBef>
        <a:spcPct val="30000"/>
      </a:spcBef>
      <a:spcAft>
        <a:spcPct val="0"/>
      </a:spcAft>
      <a:buFont typeface="Wingdings" pitchFamily="2" charset="2"/>
      <a:buChar char="Ø"/>
      <a:defRPr kern="1200">
        <a:solidFill>
          <a:schemeClr val="tx1"/>
        </a:solidFill>
        <a:latin typeface="Times New Roman" pitchFamily="18" charset="0"/>
        <a:ea typeface="+mn-ea"/>
        <a:cs typeface="+mn-cs"/>
      </a:defRPr>
    </a:lvl1pPr>
    <a:lvl2pPr marL="457200" algn="ctr" rtl="0" eaLnBrk="0" fontAlgn="base" hangingPunct="0">
      <a:lnSpc>
        <a:spcPct val="90000"/>
      </a:lnSpc>
      <a:spcBef>
        <a:spcPct val="30000"/>
      </a:spcBef>
      <a:spcAft>
        <a:spcPct val="0"/>
      </a:spcAft>
      <a:buFont typeface="Wingdings" pitchFamily="2" charset="2"/>
      <a:buChar char="Ø"/>
      <a:defRPr kern="1200">
        <a:solidFill>
          <a:schemeClr val="tx1"/>
        </a:solidFill>
        <a:latin typeface="Times New Roman" pitchFamily="18" charset="0"/>
        <a:ea typeface="+mn-ea"/>
        <a:cs typeface="+mn-cs"/>
      </a:defRPr>
    </a:lvl2pPr>
    <a:lvl3pPr marL="914400" algn="ctr" rtl="0" eaLnBrk="0" fontAlgn="base" hangingPunct="0">
      <a:lnSpc>
        <a:spcPct val="90000"/>
      </a:lnSpc>
      <a:spcBef>
        <a:spcPct val="30000"/>
      </a:spcBef>
      <a:spcAft>
        <a:spcPct val="0"/>
      </a:spcAft>
      <a:buFont typeface="Wingdings" pitchFamily="2" charset="2"/>
      <a:buChar char="Ø"/>
      <a:defRPr kern="1200">
        <a:solidFill>
          <a:schemeClr val="tx1"/>
        </a:solidFill>
        <a:latin typeface="Times New Roman" pitchFamily="18" charset="0"/>
        <a:ea typeface="+mn-ea"/>
        <a:cs typeface="+mn-cs"/>
      </a:defRPr>
    </a:lvl3pPr>
    <a:lvl4pPr marL="1371600" algn="ctr" rtl="0" eaLnBrk="0" fontAlgn="base" hangingPunct="0">
      <a:lnSpc>
        <a:spcPct val="90000"/>
      </a:lnSpc>
      <a:spcBef>
        <a:spcPct val="30000"/>
      </a:spcBef>
      <a:spcAft>
        <a:spcPct val="0"/>
      </a:spcAft>
      <a:buFont typeface="Wingdings" pitchFamily="2" charset="2"/>
      <a:buChar char="Ø"/>
      <a:defRPr kern="1200">
        <a:solidFill>
          <a:schemeClr val="tx1"/>
        </a:solidFill>
        <a:latin typeface="Times New Roman" pitchFamily="18" charset="0"/>
        <a:ea typeface="+mn-ea"/>
        <a:cs typeface="+mn-cs"/>
      </a:defRPr>
    </a:lvl4pPr>
    <a:lvl5pPr marL="1828800" algn="ctr" rtl="0" eaLnBrk="0" fontAlgn="base" hangingPunct="0">
      <a:lnSpc>
        <a:spcPct val="90000"/>
      </a:lnSpc>
      <a:spcBef>
        <a:spcPct val="30000"/>
      </a:spcBef>
      <a:spcAft>
        <a:spcPct val="0"/>
      </a:spcAft>
      <a:buFont typeface="Wingdings" pitchFamily="2" charset="2"/>
      <a:buChar char="Ø"/>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srgbClr val="FF0000"/>
    </p:penClr>
  </p:showPr>
  <p:clrMru>
    <a:srgbClr val="3333FF"/>
    <a:srgbClr val="0000FF"/>
    <a:srgbClr val="CC0000"/>
    <a:srgbClr val="006600"/>
    <a:srgbClr val="75C4F9"/>
    <a:srgbClr val="6666FF"/>
    <a:srgbClr val="3333CC"/>
    <a:srgbClr val="0000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700" autoAdjust="0"/>
    <p:restoredTop sz="94400" autoAdjust="0"/>
  </p:normalViewPr>
  <p:slideViewPr>
    <p:cSldViewPr>
      <p:cViewPr varScale="1">
        <p:scale>
          <a:sx n="114" d="100"/>
          <a:sy n="114" d="100"/>
        </p:scale>
        <p:origin x="-504"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099"/>
    </p:cViewPr>
  </p:sorterViewPr>
  <p:notesViewPr>
    <p:cSldViewPr>
      <p:cViewPr varScale="1">
        <p:scale>
          <a:sx n="59" d="100"/>
          <a:sy n="59" d="100"/>
        </p:scale>
        <p:origin x="-2496" y="-86"/>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ptrimble\My%20Documents\aa_adj.xls"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20and%20Settings\ptrimble\My%20Documents\aa_adj.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Documents%20and%20Settings\ptrimble\My%20Documents\Climate\net_inflow_LO_14_2007_daily.xls"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cuments%20and%20Settings\ptrimble\My%20Documents\Climate\CD4_seasonal_rf_trends.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Documents%20and%20Settings\ptrimble\My%20Documents\Climate\CD4_seasonal_rf_trend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smtClean="0"/>
              <a:t>Dry</a:t>
            </a:r>
            <a:r>
              <a:rPr lang="en-US" baseline="0" dirty="0" smtClean="0"/>
              <a:t> Season District Rainfall</a:t>
            </a:r>
          </a:p>
          <a:p>
            <a:pPr>
              <a:defRPr/>
            </a:pPr>
            <a:r>
              <a:rPr lang="en-US" sz="1410" b="0" i="0" baseline="0" dirty="0" smtClean="0"/>
              <a:t>November-May Median RF = 16.18 inches</a:t>
            </a:r>
            <a:endParaRPr lang="en-US" sz="1410" b="0" i="0" baseline="0" dirty="0"/>
          </a:p>
        </c:rich>
      </c:tx>
      <c:layout>
        <c:manualLayout>
          <c:xMode val="edge"/>
          <c:yMode val="edge"/>
          <c:x val="0.30952086614173285"/>
          <c:y val="3.1250000000000014E-2"/>
        </c:manualLayout>
      </c:layout>
    </c:title>
    <c:plotArea>
      <c:layout>
        <c:manualLayout>
          <c:layoutTarget val="inner"/>
          <c:xMode val="edge"/>
          <c:yMode val="edge"/>
          <c:x val="8.4816644381716544E-2"/>
          <c:y val="0.13949764551489907"/>
          <c:w val="0.86801354429752886"/>
          <c:h val="0.67860081828006913"/>
        </c:manualLayout>
      </c:layout>
      <c:barChart>
        <c:barDir val="col"/>
        <c:grouping val="clustered"/>
        <c:ser>
          <c:idx val="0"/>
          <c:order val="0"/>
          <c:spPr>
            <a:solidFill>
              <a:srgbClr val="C00000"/>
            </a:solidFill>
          </c:spPr>
          <c:trendline>
            <c:spPr>
              <a:ln w="25400"/>
            </c:spPr>
            <c:trendlineType val="movingAvg"/>
            <c:period val="10"/>
          </c:trendline>
          <c:trendline>
            <c:spPr>
              <a:ln>
                <a:solidFill>
                  <a:srgbClr val="006600"/>
                </a:solidFill>
              </a:ln>
            </c:spPr>
            <c:trendlineType val="movingAvg"/>
            <c:period val="6"/>
          </c:trendline>
          <c:cat>
            <c:numRef>
              <c:f>District!$A$2:$A$116</c:f>
              <c:numCache>
                <c:formatCode>General</c:formatCode>
                <c:ptCount val="115"/>
                <c:pt idx="0">
                  <c:v>1895</c:v>
                </c:pt>
                <c:pt idx="1">
                  <c:v>1896</c:v>
                </c:pt>
                <c:pt idx="2">
                  <c:v>1897</c:v>
                </c:pt>
                <c:pt idx="3">
                  <c:v>1898</c:v>
                </c:pt>
                <c:pt idx="4">
                  <c:v>1899</c:v>
                </c:pt>
                <c:pt idx="5">
                  <c:v>1900</c:v>
                </c:pt>
                <c:pt idx="6">
                  <c:v>1901</c:v>
                </c:pt>
                <c:pt idx="7">
                  <c:v>1902</c:v>
                </c:pt>
                <c:pt idx="8">
                  <c:v>1903</c:v>
                </c:pt>
                <c:pt idx="9">
                  <c:v>1904</c:v>
                </c:pt>
                <c:pt idx="10">
                  <c:v>1905</c:v>
                </c:pt>
                <c:pt idx="11">
                  <c:v>1906</c:v>
                </c:pt>
                <c:pt idx="12">
                  <c:v>1907</c:v>
                </c:pt>
                <c:pt idx="13">
                  <c:v>1908</c:v>
                </c:pt>
                <c:pt idx="14">
                  <c:v>1909</c:v>
                </c:pt>
                <c:pt idx="15">
                  <c:v>1910</c:v>
                </c:pt>
                <c:pt idx="16">
                  <c:v>1911</c:v>
                </c:pt>
                <c:pt idx="17">
                  <c:v>1912</c:v>
                </c:pt>
                <c:pt idx="18">
                  <c:v>1913</c:v>
                </c:pt>
                <c:pt idx="19">
                  <c:v>1914</c:v>
                </c:pt>
                <c:pt idx="20">
                  <c:v>1915</c:v>
                </c:pt>
                <c:pt idx="21">
                  <c:v>1916</c:v>
                </c:pt>
                <c:pt idx="22">
                  <c:v>1917</c:v>
                </c:pt>
                <c:pt idx="23">
                  <c:v>1918</c:v>
                </c:pt>
                <c:pt idx="24">
                  <c:v>1919</c:v>
                </c:pt>
                <c:pt idx="25">
                  <c:v>1920</c:v>
                </c:pt>
                <c:pt idx="26">
                  <c:v>1921</c:v>
                </c:pt>
                <c:pt idx="27">
                  <c:v>1922</c:v>
                </c:pt>
                <c:pt idx="28">
                  <c:v>1923</c:v>
                </c:pt>
                <c:pt idx="29">
                  <c:v>1924</c:v>
                </c:pt>
                <c:pt idx="30">
                  <c:v>1925</c:v>
                </c:pt>
                <c:pt idx="31">
                  <c:v>1926</c:v>
                </c:pt>
                <c:pt idx="32">
                  <c:v>1927</c:v>
                </c:pt>
                <c:pt idx="33">
                  <c:v>1928</c:v>
                </c:pt>
                <c:pt idx="34">
                  <c:v>1929</c:v>
                </c:pt>
                <c:pt idx="35">
                  <c:v>1930</c:v>
                </c:pt>
                <c:pt idx="36">
                  <c:v>1931</c:v>
                </c:pt>
                <c:pt idx="37">
                  <c:v>1932</c:v>
                </c:pt>
                <c:pt idx="38">
                  <c:v>1933</c:v>
                </c:pt>
                <c:pt idx="39">
                  <c:v>1934</c:v>
                </c:pt>
                <c:pt idx="40">
                  <c:v>1935</c:v>
                </c:pt>
                <c:pt idx="41">
                  <c:v>1936</c:v>
                </c:pt>
                <c:pt idx="42">
                  <c:v>1937</c:v>
                </c:pt>
                <c:pt idx="43">
                  <c:v>1938</c:v>
                </c:pt>
                <c:pt idx="44">
                  <c:v>1939</c:v>
                </c:pt>
                <c:pt idx="45">
                  <c:v>1940</c:v>
                </c:pt>
                <c:pt idx="46">
                  <c:v>1941</c:v>
                </c:pt>
                <c:pt idx="47">
                  <c:v>1942</c:v>
                </c:pt>
                <c:pt idx="48">
                  <c:v>1943</c:v>
                </c:pt>
                <c:pt idx="49">
                  <c:v>1944</c:v>
                </c:pt>
                <c:pt idx="50">
                  <c:v>1945</c:v>
                </c:pt>
                <c:pt idx="51">
                  <c:v>1946</c:v>
                </c:pt>
                <c:pt idx="52">
                  <c:v>1947</c:v>
                </c:pt>
                <c:pt idx="53">
                  <c:v>1948</c:v>
                </c:pt>
                <c:pt idx="54">
                  <c:v>1949</c:v>
                </c:pt>
                <c:pt idx="55">
                  <c:v>1950</c:v>
                </c:pt>
                <c:pt idx="56">
                  <c:v>1951</c:v>
                </c:pt>
                <c:pt idx="57">
                  <c:v>1952</c:v>
                </c:pt>
                <c:pt idx="58">
                  <c:v>1953</c:v>
                </c:pt>
                <c:pt idx="59">
                  <c:v>1954</c:v>
                </c:pt>
                <c:pt idx="60">
                  <c:v>1955</c:v>
                </c:pt>
                <c:pt idx="61">
                  <c:v>1956</c:v>
                </c:pt>
                <c:pt idx="62">
                  <c:v>1957</c:v>
                </c:pt>
                <c:pt idx="63">
                  <c:v>1958</c:v>
                </c:pt>
                <c:pt idx="64">
                  <c:v>1959</c:v>
                </c:pt>
                <c:pt idx="65">
                  <c:v>1960</c:v>
                </c:pt>
                <c:pt idx="66">
                  <c:v>1961</c:v>
                </c:pt>
                <c:pt idx="67">
                  <c:v>1962</c:v>
                </c:pt>
                <c:pt idx="68">
                  <c:v>1963</c:v>
                </c:pt>
                <c:pt idx="69">
                  <c:v>1964</c:v>
                </c:pt>
                <c:pt idx="70">
                  <c:v>1965</c:v>
                </c:pt>
                <c:pt idx="71">
                  <c:v>1966</c:v>
                </c:pt>
                <c:pt idx="72">
                  <c:v>1967</c:v>
                </c:pt>
                <c:pt idx="73">
                  <c:v>1968</c:v>
                </c:pt>
                <c:pt idx="74">
                  <c:v>1969</c:v>
                </c:pt>
                <c:pt idx="75">
                  <c:v>1970</c:v>
                </c:pt>
                <c:pt idx="76">
                  <c:v>1971</c:v>
                </c:pt>
                <c:pt idx="77">
                  <c:v>1972</c:v>
                </c:pt>
                <c:pt idx="78">
                  <c:v>1973</c:v>
                </c:pt>
                <c:pt idx="79">
                  <c:v>1974</c:v>
                </c:pt>
                <c:pt idx="80">
                  <c:v>1975</c:v>
                </c:pt>
                <c:pt idx="81">
                  <c:v>1976</c:v>
                </c:pt>
                <c:pt idx="82">
                  <c:v>1977</c:v>
                </c:pt>
                <c:pt idx="83">
                  <c:v>1978</c:v>
                </c:pt>
                <c:pt idx="84">
                  <c:v>1979</c:v>
                </c:pt>
                <c:pt idx="85">
                  <c:v>1980</c:v>
                </c:pt>
                <c:pt idx="86">
                  <c:v>1981</c:v>
                </c:pt>
                <c:pt idx="87">
                  <c:v>1982</c:v>
                </c:pt>
                <c:pt idx="88">
                  <c:v>1983</c:v>
                </c:pt>
                <c:pt idx="89">
                  <c:v>1984</c:v>
                </c:pt>
                <c:pt idx="90">
                  <c:v>1985</c:v>
                </c:pt>
                <c:pt idx="91">
                  <c:v>1986</c:v>
                </c:pt>
                <c:pt idx="92">
                  <c:v>1987</c:v>
                </c:pt>
                <c:pt idx="93">
                  <c:v>1988</c:v>
                </c:pt>
                <c:pt idx="94">
                  <c:v>1989</c:v>
                </c:pt>
                <c:pt idx="95">
                  <c:v>1990</c:v>
                </c:pt>
                <c:pt idx="96">
                  <c:v>1991</c:v>
                </c:pt>
                <c:pt idx="97">
                  <c:v>1992</c:v>
                </c:pt>
                <c:pt idx="98">
                  <c:v>1993</c:v>
                </c:pt>
                <c:pt idx="99">
                  <c:v>1994</c:v>
                </c:pt>
                <c:pt idx="100">
                  <c:v>1995</c:v>
                </c:pt>
                <c:pt idx="101">
                  <c:v>1996</c:v>
                </c:pt>
                <c:pt idx="102">
                  <c:v>1997</c:v>
                </c:pt>
                <c:pt idx="103">
                  <c:v>1998</c:v>
                </c:pt>
                <c:pt idx="104">
                  <c:v>1999</c:v>
                </c:pt>
                <c:pt idx="105">
                  <c:v>2000</c:v>
                </c:pt>
                <c:pt idx="106">
                  <c:v>2001</c:v>
                </c:pt>
                <c:pt idx="107">
                  <c:v>2002</c:v>
                </c:pt>
                <c:pt idx="108">
                  <c:v>2003</c:v>
                </c:pt>
                <c:pt idx="109">
                  <c:v>2004</c:v>
                </c:pt>
                <c:pt idx="110">
                  <c:v>2005</c:v>
                </c:pt>
                <c:pt idx="111">
                  <c:v>2006</c:v>
                </c:pt>
                <c:pt idx="112">
                  <c:v>2007</c:v>
                </c:pt>
                <c:pt idx="113">
                  <c:v>2008</c:v>
                </c:pt>
                <c:pt idx="114">
                  <c:v>2009</c:v>
                </c:pt>
              </c:numCache>
            </c:numRef>
          </c:cat>
          <c:val>
            <c:numRef>
              <c:f>District!$O$2:$O$116</c:f>
              <c:numCache>
                <c:formatCode>0.00</c:formatCode>
                <c:ptCount val="115"/>
                <c:pt idx="1">
                  <c:v>14.94</c:v>
                </c:pt>
                <c:pt idx="2">
                  <c:v>18.560000000000002</c:v>
                </c:pt>
                <c:pt idx="3">
                  <c:v>9.2299999999999986</c:v>
                </c:pt>
                <c:pt idx="4">
                  <c:v>19.630000000000031</c:v>
                </c:pt>
                <c:pt idx="5">
                  <c:v>19.630000000000031</c:v>
                </c:pt>
                <c:pt idx="6">
                  <c:v>15.24</c:v>
                </c:pt>
                <c:pt idx="7">
                  <c:v>12.52</c:v>
                </c:pt>
                <c:pt idx="8">
                  <c:v>20.779999999999987</c:v>
                </c:pt>
                <c:pt idx="9">
                  <c:v>17.100000000000001</c:v>
                </c:pt>
                <c:pt idx="10">
                  <c:v>15.440000000000001</c:v>
                </c:pt>
                <c:pt idx="11">
                  <c:v>20.349999999999987</c:v>
                </c:pt>
                <c:pt idx="12">
                  <c:v>10.49</c:v>
                </c:pt>
                <c:pt idx="13">
                  <c:v>12.75</c:v>
                </c:pt>
                <c:pt idx="14">
                  <c:v>15.880000000000004</c:v>
                </c:pt>
                <c:pt idx="15">
                  <c:v>9.92</c:v>
                </c:pt>
                <c:pt idx="16">
                  <c:v>11.74</c:v>
                </c:pt>
                <c:pt idx="17">
                  <c:v>22.6</c:v>
                </c:pt>
                <c:pt idx="18">
                  <c:v>17.680000000000003</c:v>
                </c:pt>
                <c:pt idx="19">
                  <c:v>14.65</c:v>
                </c:pt>
                <c:pt idx="20">
                  <c:v>20.790000000000003</c:v>
                </c:pt>
                <c:pt idx="21">
                  <c:v>14.79</c:v>
                </c:pt>
                <c:pt idx="22">
                  <c:v>11.57</c:v>
                </c:pt>
                <c:pt idx="23">
                  <c:v>14.8</c:v>
                </c:pt>
                <c:pt idx="24">
                  <c:v>20.939999999999987</c:v>
                </c:pt>
                <c:pt idx="25">
                  <c:v>19.099999999999987</c:v>
                </c:pt>
                <c:pt idx="26">
                  <c:v>16.87</c:v>
                </c:pt>
                <c:pt idx="27">
                  <c:v>14.860000000000024</c:v>
                </c:pt>
                <c:pt idx="28">
                  <c:v>18.55</c:v>
                </c:pt>
                <c:pt idx="29">
                  <c:v>15.560000000000002</c:v>
                </c:pt>
                <c:pt idx="30">
                  <c:v>18.82</c:v>
                </c:pt>
                <c:pt idx="31">
                  <c:v>21.650000000000031</c:v>
                </c:pt>
                <c:pt idx="32">
                  <c:v>9.0300000000000011</c:v>
                </c:pt>
                <c:pt idx="33">
                  <c:v>11.970000000000002</c:v>
                </c:pt>
                <c:pt idx="34">
                  <c:v>12.43</c:v>
                </c:pt>
                <c:pt idx="35">
                  <c:v>24.07</c:v>
                </c:pt>
                <c:pt idx="36">
                  <c:v>22.819999999999997</c:v>
                </c:pt>
                <c:pt idx="37">
                  <c:v>16.190000000000001</c:v>
                </c:pt>
                <c:pt idx="38">
                  <c:v>19.57</c:v>
                </c:pt>
                <c:pt idx="39">
                  <c:v>21.490000000000002</c:v>
                </c:pt>
                <c:pt idx="40">
                  <c:v>11.09</c:v>
                </c:pt>
                <c:pt idx="41">
                  <c:v>21.71</c:v>
                </c:pt>
                <c:pt idx="42">
                  <c:v>19.070000000000004</c:v>
                </c:pt>
                <c:pt idx="43">
                  <c:v>11.64</c:v>
                </c:pt>
                <c:pt idx="44">
                  <c:v>13.3</c:v>
                </c:pt>
                <c:pt idx="45">
                  <c:v>15.99</c:v>
                </c:pt>
                <c:pt idx="46">
                  <c:v>25.029999999999987</c:v>
                </c:pt>
                <c:pt idx="47">
                  <c:v>22.479999999999986</c:v>
                </c:pt>
                <c:pt idx="48">
                  <c:v>15.2</c:v>
                </c:pt>
                <c:pt idx="49">
                  <c:v>13.25</c:v>
                </c:pt>
                <c:pt idx="50">
                  <c:v>7.81</c:v>
                </c:pt>
                <c:pt idx="51">
                  <c:v>16.02</c:v>
                </c:pt>
                <c:pt idx="52">
                  <c:v>23.459999999999987</c:v>
                </c:pt>
                <c:pt idx="53">
                  <c:v>18.110000000000031</c:v>
                </c:pt>
                <c:pt idx="54">
                  <c:v>9.9500000000000028</c:v>
                </c:pt>
                <c:pt idx="55">
                  <c:v>12.46</c:v>
                </c:pt>
                <c:pt idx="56">
                  <c:v>13.739999999999998</c:v>
                </c:pt>
                <c:pt idx="57">
                  <c:v>16.36</c:v>
                </c:pt>
                <c:pt idx="58">
                  <c:v>15.44</c:v>
                </c:pt>
                <c:pt idx="59">
                  <c:v>21.639999999999997</c:v>
                </c:pt>
                <c:pt idx="60">
                  <c:v>13.99</c:v>
                </c:pt>
                <c:pt idx="61">
                  <c:v>11.83</c:v>
                </c:pt>
                <c:pt idx="62">
                  <c:v>23.12</c:v>
                </c:pt>
                <c:pt idx="63">
                  <c:v>30.119999999999997</c:v>
                </c:pt>
                <c:pt idx="64">
                  <c:v>24.619999999999997</c:v>
                </c:pt>
                <c:pt idx="65">
                  <c:v>20.7</c:v>
                </c:pt>
                <c:pt idx="66">
                  <c:v>16.07</c:v>
                </c:pt>
                <c:pt idx="67">
                  <c:v>11.17</c:v>
                </c:pt>
                <c:pt idx="68">
                  <c:v>16.649999999999999</c:v>
                </c:pt>
                <c:pt idx="69">
                  <c:v>19.86</c:v>
                </c:pt>
                <c:pt idx="70">
                  <c:v>12.920000000000002</c:v>
                </c:pt>
                <c:pt idx="71">
                  <c:v>19.049999999999986</c:v>
                </c:pt>
                <c:pt idx="72">
                  <c:v>8.07</c:v>
                </c:pt>
                <c:pt idx="73">
                  <c:v>17.5</c:v>
                </c:pt>
                <c:pt idx="74">
                  <c:v>19.03</c:v>
                </c:pt>
                <c:pt idx="75">
                  <c:v>25.29</c:v>
                </c:pt>
                <c:pt idx="76">
                  <c:v>8.17</c:v>
                </c:pt>
                <c:pt idx="77">
                  <c:v>19.880000000000003</c:v>
                </c:pt>
                <c:pt idx="78">
                  <c:v>18.82</c:v>
                </c:pt>
                <c:pt idx="79">
                  <c:v>10.380000000000004</c:v>
                </c:pt>
                <c:pt idx="80">
                  <c:v>14.07</c:v>
                </c:pt>
                <c:pt idx="81">
                  <c:v>15.350000000000026</c:v>
                </c:pt>
                <c:pt idx="82">
                  <c:v>15.3</c:v>
                </c:pt>
                <c:pt idx="83">
                  <c:v>21.919999999999987</c:v>
                </c:pt>
                <c:pt idx="84">
                  <c:v>23.36</c:v>
                </c:pt>
                <c:pt idx="85">
                  <c:v>21.06</c:v>
                </c:pt>
                <c:pt idx="86">
                  <c:v>13.040000000000001</c:v>
                </c:pt>
                <c:pt idx="87">
                  <c:v>23.110000000000031</c:v>
                </c:pt>
                <c:pt idx="88">
                  <c:v>26.000000000000004</c:v>
                </c:pt>
                <c:pt idx="89">
                  <c:v>23.1</c:v>
                </c:pt>
                <c:pt idx="90">
                  <c:v>13.400000000000002</c:v>
                </c:pt>
                <c:pt idx="91">
                  <c:v>16.170000000000005</c:v>
                </c:pt>
                <c:pt idx="92">
                  <c:v>21.269999999999989</c:v>
                </c:pt>
                <c:pt idx="93">
                  <c:v>20.309999999999999</c:v>
                </c:pt>
                <c:pt idx="94">
                  <c:v>13.83</c:v>
                </c:pt>
                <c:pt idx="95">
                  <c:v>14.310000000000002</c:v>
                </c:pt>
                <c:pt idx="96">
                  <c:v>22.72</c:v>
                </c:pt>
                <c:pt idx="97">
                  <c:v>13.52</c:v>
                </c:pt>
                <c:pt idx="98">
                  <c:v>23.86</c:v>
                </c:pt>
                <c:pt idx="99">
                  <c:v>18.779999999999987</c:v>
                </c:pt>
                <c:pt idx="100">
                  <c:v>23.490000000000002</c:v>
                </c:pt>
                <c:pt idx="101">
                  <c:v>18.75</c:v>
                </c:pt>
                <c:pt idx="102">
                  <c:v>18.52</c:v>
                </c:pt>
                <c:pt idx="103">
                  <c:v>30.779999999999987</c:v>
                </c:pt>
                <c:pt idx="104">
                  <c:v>18.670000000000005</c:v>
                </c:pt>
                <c:pt idx="105">
                  <c:v>12.01</c:v>
                </c:pt>
                <c:pt idx="106">
                  <c:v>12.880000000000004</c:v>
                </c:pt>
                <c:pt idx="107">
                  <c:v>14.55</c:v>
                </c:pt>
                <c:pt idx="108">
                  <c:v>25.52</c:v>
                </c:pt>
                <c:pt idx="109">
                  <c:v>15.55</c:v>
                </c:pt>
                <c:pt idx="110">
                  <c:v>16.09</c:v>
                </c:pt>
                <c:pt idx="111">
                  <c:v>10.850000000000026</c:v>
                </c:pt>
                <c:pt idx="112">
                  <c:v>10.56</c:v>
                </c:pt>
                <c:pt idx="113">
                  <c:v>14.57</c:v>
                </c:pt>
                <c:pt idx="114">
                  <c:v>13.510000000000002</c:v>
                </c:pt>
              </c:numCache>
            </c:numRef>
          </c:val>
        </c:ser>
        <c:axId val="113888640"/>
        <c:axId val="113985024"/>
      </c:barChart>
      <c:catAx>
        <c:axId val="113888640"/>
        <c:scaling>
          <c:orientation val="minMax"/>
        </c:scaling>
        <c:axPos val="b"/>
        <c:majorGridlines>
          <c:spPr>
            <a:ln w="12700"/>
          </c:spPr>
        </c:majorGridlines>
        <c:title>
          <c:tx>
            <c:rich>
              <a:bodyPr/>
              <a:lstStyle/>
              <a:p>
                <a:pPr>
                  <a:defRPr/>
                </a:pPr>
                <a:r>
                  <a:rPr lang="en-US" sz="1200" baseline="0" dirty="0"/>
                  <a:t>Year</a:t>
                </a:r>
              </a:p>
            </c:rich>
          </c:tx>
          <c:layout/>
        </c:title>
        <c:numFmt formatCode="General" sourceLinked="1"/>
        <c:majorTickMark val="none"/>
        <c:tickLblPos val="low"/>
        <c:txPr>
          <a:bodyPr rot="-5400000" vert="horz"/>
          <a:lstStyle/>
          <a:p>
            <a:pPr>
              <a:defRPr sz="1310" baseline="0"/>
            </a:pPr>
            <a:endParaRPr lang="en-US"/>
          </a:p>
        </c:txPr>
        <c:crossAx val="113985024"/>
        <c:crosses val="autoZero"/>
        <c:auto val="1"/>
        <c:lblAlgn val="ctr"/>
        <c:lblOffset val="100"/>
        <c:tickLblSkip val="10"/>
        <c:tickMarkSkip val="5"/>
      </c:catAx>
      <c:valAx>
        <c:axId val="113985024"/>
        <c:scaling>
          <c:orientation val="minMax"/>
        </c:scaling>
        <c:axPos val="l"/>
        <c:majorGridlines/>
        <c:title>
          <c:tx>
            <c:rich>
              <a:bodyPr rot="-5400000" vert="horz"/>
              <a:lstStyle/>
              <a:p>
                <a:pPr>
                  <a:defRPr sz="1200" baseline="0"/>
                </a:pPr>
                <a:r>
                  <a:rPr lang="en-US" sz="1200" baseline="0" dirty="0"/>
                  <a:t>Rainfall (inches)</a:t>
                </a:r>
              </a:p>
            </c:rich>
          </c:tx>
          <c:layout/>
        </c:title>
        <c:numFmt formatCode="General" sourceLinked="1"/>
        <c:majorTickMark val="none"/>
        <c:tickLblPos val="nextTo"/>
        <c:crossAx val="113888640"/>
        <c:crosses val="autoZero"/>
        <c:crossBetween val="between"/>
      </c:valAx>
      <c:spPr>
        <a:solidFill>
          <a:schemeClr val="bg1"/>
        </a:solidFill>
      </c:spPr>
    </c:plotArea>
    <c:plotVisOnly val="1"/>
  </c:chart>
  <c:spPr>
    <a:solidFill>
      <a:schemeClr val="tx2">
        <a:lumMod val="40000"/>
        <a:lumOff val="60000"/>
      </a:schemeClr>
    </a:solidFill>
    <a:ln>
      <a:solidFill>
        <a:schemeClr val="tx2">
          <a:lumMod val="40000"/>
          <a:lumOff val="60000"/>
        </a:schemeClr>
      </a:solidFill>
    </a:ln>
  </c:sp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a:t>Atlantic ACE  </a:t>
            </a:r>
          </a:p>
        </c:rich>
      </c:tx>
      <c:layout/>
    </c:title>
    <c:plotArea>
      <c:layout>
        <c:manualLayout>
          <c:layoutTarget val="inner"/>
          <c:xMode val="edge"/>
          <c:yMode val="edge"/>
          <c:x val="5.9360199357102982E-2"/>
          <c:y val="9.8086351706036953E-2"/>
          <c:w val="0.93535267143331224"/>
          <c:h val="0.74395572081267625"/>
        </c:manualLayout>
      </c:layout>
      <c:barChart>
        <c:barDir val="col"/>
        <c:grouping val="clustered"/>
        <c:ser>
          <c:idx val="1"/>
          <c:order val="0"/>
          <c:tx>
            <c:strRef>
              <c:f>Sheet1!$I$6</c:f>
              <c:strCache>
                <c:ptCount val="1"/>
                <c:pt idx="0">
                  <c:v>ACE  </c:v>
                </c:pt>
              </c:strCache>
            </c:strRef>
          </c:tx>
          <c:cat>
            <c:numRef>
              <c:f>Sheet1!$H$7:$H$66</c:f>
              <c:numCache>
                <c:formatCode>General</c:formatCode>
                <c:ptCount val="60"/>
                <c:pt idx="0">
                  <c:v>1950</c:v>
                </c:pt>
                <c:pt idx="1">
                  <c:v>1951</c:v>
                </c:pt>
                <c:pt idx="2">
                  <c:v>1952</c:v>
                </c:pt>
                <c:pt idx="3">
                  <c:v>1953</c:v>
                </c:pt>
                <c:pt idx="4">
                  <c:v>1954</c:v>
                </c:pt>
                <c:pt idx="5">
                  <c:v>1955</c:v>
                </c:pt>
                <c:pt idx="6">
                  <c:v>1956</c:v>
                </c:pt>
                <c:pt idx="7">
                  <c:v>1957</c:v>
                </c:pt>
                <c:pt idx="8">
                  <c:v>1958</c:v>
                </c:pt>
                <c:pt idx="9">
                  <c:v>1959</c:v>
                </c:pt>
                <c:pt idx="10">
                  <c:v>1960</c:v>
                </c:pt>
                <c:pt idx="11">
                  <c:v>1961</c:v>
                </c:pt>
                <c:pt idx="12">
                  <c:v>1962</c:v>
                </c:pt>
                <c:pt idx="13">
                  <c:v>1963</c:v>
                </c:pt>
                <c:pt idx="14">
                  <c:v>1964</c:v>
                </c:pt>
                <c:pt idx="15">
                  <c:v>1965</c:v>
                </c:pt>
                <c:pt idx="16">
                  <c:v>1966</c:v>
                </c:pt>
                <c:pt idx="17">
                  <c:v>1967</c:v>
                </c:pt>
                <c:pt idx="18">
                  <c:v>1968</c:v>
                </c:pt>
                <c:pt idx="19">
                  <c:v>1969</c:v>
                </c:pt>
                <c:pt idx="20">
                  <c:v>1970</c:v>
                </c:pt>
                <c:pt idx="21">
                  <c:v>1971</c:v>
                </c:pt>
                <c:pt idx="22">
                  <c:v>1972</c:v>
                </c:pt>
                <c:pt idx="23">
                  <c:v>1973</c:v>
                </c:pt>
                <c:pt idx="24">
                  <c:v>1974</c:v>
                </c:pt>
                <c:pt idx="25">
                  <c:v>1975</c:v>
                </c:pt>
                <c:pt idx="26">
                  <c:v>1976</c:v>
                </c:pt>
                <c:pt idx="27">
                  <c:v>1977</c:v>
                </c:pt>
                <c:pt idx="28">
                  <c:v>1978</c:v>
                </c:pt>
                <c:pt idx="29">
                  <c:v>1979</c:v>
                </c:pt>
                <c:pt idx="30">
                  <c:v>1980</c:v>
                </c:pt>
                <c:pt idx="31">
                  <c:v>1981</c:v>
                </c:pt>
                <c:pt idx="32">
                  <c:v>1982</c:v>
                </c:pt>
                <c:pt idx="33">
                  <c:v>1983</c:v>
                </c:pt>
                <c:pt idx="34">
                  <c:v>1984</c:v>
                </c:pt>
                <c:pt idx="35">
                  <c:v>1985</c:v>
                </c:pt>
                <c:pt idx="36">
                  <c:v>1986</c:v>
                </c:pt>
                <c:pt idx="37">
                  <c:v>1987</c:v>
                </c:pt>
                <c:pt idx="38">
                  <c:v>1988</c:v>
                </c:pt>
                <c:pt idx="39">
                  <c:v>1989</c:v>
                </c:pt>
                <c:pt idx="40">
                  <c:v>1990</c:v>
                </c:pt>
                <c:pt idx="41">
                  <c:v>1991</c:v>
                </c:pt>
                <c:pt idx="42">
                  <c:v>1992</c:v>
                </c:pt>
                <c:pt idx="43">
                  <c:v>1993</c:v>
                </c:pt>
                <c:pt idx="44">
                  <c:v>1994</c:v>
                </c:pt>
                <c:pt idx="45">
                  <c:v>1995</c:v>
                </c:pt>
                <c:pt idx="46">
                  <c:v>1996</c:v>
                </c:pt>
                <c:pt idx="47">
                  <c:v>1997</c:v>
                </c:pt>
                <c:pt idx="48">
                  <c:v>1998</c:v>
                </c:pt>
                <c:pt idx="49">
                  <c:v>1999</c:v>
                </c:pt>
                <c:pt idx="50">
                  <c:v>2000</c:v>
                </c:pt>
                <c:pt idx="51">
                  <c:v>2001</c:v>
                </c:pt>
                <c:pt idx="52">
                  <c:v>2002</c:v>
                </c:pt>
                <c:pt idx="53">
                  <c:v>2003</c:v>
                </c:pt>
                <c:pt idx="54">
                  <c:v>2004</c:v>
                </c:pt>
                <c:pt idx="55">
                  <c:v>2005</c:v>
                </c:pt>
                <c:pt idx="56">
                  <c:v>2006</c:v>
                </c:pt>
                <c:pt idx="57">
                  <c:v>2007</c:v>
                </c:pt>
                <c:pt idx="58">
                  <c:v>2008</c:v>
                </c:pt>
                <c:pt idx="59">
                  <c:v>2009</c:v>
                </c:pt>
              </c:numCache>
            </c:numRef>
          </c:cat>
          <c:val>
            <c:numRef>
              <c:f>Sheet1!$I$7:$I$66</c:f>
              <c:numCache>
                <c:formatCode>General</c:formatCode>
                <c:ptCount val="60"/>
                <c:pt idx="0">
                  <c:v>243</c:v>
                </c:pt>
                <c:pt idx="1">
                  <c:v>137</c:v>
                </c:pt>
                <c:pt idx="2">
                  <c:v>87</c:v>
                </c:pt>
                <c:pt idx="3">
                  <c:v>104</c:v>
                </c:pt>
                <c:pt idx="4">
                  <c:v>113</c:v>
                </c:pt>
                <c:pt idx="5">
                  <c:v>199</c:v>
                </c:pt>
                <c:pt idx="6">
                  <c:v>54</c:v>
                </c:pt>
                <c:pt idx="7">
                  <c:v>84</c:v>
                </c:pt>
                <c:pt idx="8">
                  <c:v>121</c:v>
                </c:pt>
                <c:pt idx="9">
                  <c:v>77</c:v>
                </c:pt>
                <c:pt idx="10">
                  <c:v>88</c:v>
                </c:pt>
                <c:pt idx="11">
                  <c:v>205</c:v>
                </c:pt>
                <c:pt idx="12">
                  <c:v>36</c:v>
                </c:pt>
                <c:pt idx="13">
                  <c:v>118</c:v>
                </c:pt>
                <c:pt idx="14">
                  <c:v>170</c:v>
                </c:pt>
                <c:pt idx="15">
                  <c:v>84</c:v>
                </c:pt>
                <c:pt idx="16">
                  <c:v>145</c:v>
                </c:pt>
                <c:pt idx="17">
                  <c:v>122</c:v>
                </c:pt>
                <c:pt idx="18">
                  <c:v>35</c:v>
                </c:pt>
                <c:pt idx="19">
                  <c:v>158</c:v>
                </c:pt>
                <c:pt idx="20">
                  <c:v>34</c:v>
                </c:pt>
                <c:pt idx="21">
                  <c:v>97</c:v>
                </c:pt>
                <c:pt idx="22">
                  <c:v>28</c:v>
                </c:pt>
                <c:pt idx="23">
                  <c:v>43</c:v>
                </c:pt>
                <c:pt idx="24">
                  <c:v>61</c:v>
                </c:pt>
                <c:pt idx="25">
                  <c:v>73</c:v>
                </c:pt>
                <c:pt idx="26">
                  <c:v>81</c:v>
                </c:pt>
                <c:pt idx="27">
                  <c:v>25</c:v>
                </c:pt>
                <c:pt idx="28">
                  <c:v>62</c:v>
                </c:pt>
                <c:pt idx="29">
                  <c:v>91</c:v>
                </c:pt>
                <c:pt idx="30">
                  <c:v>147</c:v>
                </c:pt>
                <c:pt idx="31">
                  <c:v>93</c:v>
                </c:pt>
                <c:pt idx="32">
                  <c:v>29</c:v>
                </c:pt>
                <c:pt idx="33">
                  <c:v>17</c:v>
                </c:pt>
                <c:pt idx="34">
                  <c:v>71</c:v>
                </c:pt>
                <c:pt idx="35">
                  <c:v>88</c:v>
                </c:pt>
                <c:pt idx="36">
                  <c:v>36</c:v>
                </c:pt>
                <c:pt idx="37">
                  <c:v>34</c:v>
                </c:pt>
                <c:pt idx="38">
                  <c:v>103</c:v>
                </c:pt>
                <c:pt idx="39">
                  <c:v>135</c:v>
                </c:pt>
                <c:pt idx="40">
                  <c:v>91</c:v>
                </c:pt>
                <c:pt idx="41">
                  <c:v>34</c:v>
                </c:pt>
                <c:pt idx="42">
                  <c:v>75</c:v>
                </c:pt>
                <c:pt idx="43">
                  <c:v>39</c:v>
                </c:pt>
                <c:pt idx="44">
                  <c:v>32</c:v>
                </c:pt>
                <c:pt idx="45">
                  <c:v>228</c:v>
                </c:pt>
                <c:pt idx="46">
                  <c:v>166</c:v>
                </c:pt>
                <c:pt idx="47">
                  <c:v>40</c:v>
                </c:pt>
                <c:pt idx="48">
                  <c:v>182</c:v>
                </c:pt>
                <c:pt idx="49">
                  <c:v>177</c:v>
                </c:pt>
                <c:pt idx="50">
                  <c:v>116</c:v>
                </c:pt>
                <c:pt idx="51">
                  <c:v>106</c:v>
                </c:pt>
                <c:pt idx="52">
                  <c:v>65</c:v>
                </c:pt>
                <c:pt idx="53">
                  <c:v>175</c:v>
                </c:pt>
                <c:pt idx="54">
                  <c:v>225</c:v>
                </c:pt>
                <c:pt idx="55">
                  <c:v>248</c:v>
                </c:pt>
                <c:pt idx="56">
                  <c:v>79</c:v>
                </c:pt>
                <c:pt idx="57">
                  <c:v>72</c:v>
                </c:pt>
                <c:pt idx="58">
                  <c:v>145</c:v>
                </c:pt>
                <c:pt idx="59">
                  <c:v>42</c:v>
                </c:pt>
              </c:numCache>
            </c:numRef>
          </c:val>
        </c:ser>
        <c:axId val="114711552"/>
        <c:axId val="114713344"/>
      </c:barChart>
      <c:catAx>
        <c:axId val="114711552"/>
        <c:scaling>
          <c:orientation val="minMax"/>
        </c:scaling>
        <c:axPos val="b"/>
        <c:numFmt formatCode="General" sourceLinked="1"/>
        <c:tickLblPos val="nextTo"/>
        <c:txPr>
          <a:bodyPr rot="5400000" vert="horz"/>
          <a:lstStyle/>
          <a:p>
            <a:pPr>
              <a:defRPr/>
            </a:pPr>
            <a:endParaRPr lang="en-US"/>
          </a:p>
        </c:txPr>
        <c:crossAx val="114713344"/>
        <c:crosses val="autoZero"/>
        <c:auto val="1"/>
        <c:lblAlgn val="ctr"/>
        <c:lblOffset val="100"/>
        <c:tickLblSkip val="5"/>
      </c:catAx>
      <c:valAx>
        <c:axId val="114713344"/>
        <c:scaling>
          <c:orientation val="minMax"/>
        </c:scaling>
        <c:axPos val="l"/>
        <c:majorGridlines/>
        <c:numFmt formatCode="General" sourceLinked="1"/>
        <c:tickLblPos val="nextTo"/>
        <c:crossAx val="114711552"/>
        <c:crosses val="autoZero"/>
        <c:crossBetween val="between"/>
      </c:valAx>
    </c:plotArea>
    <c:plotVisOnly val="1"/>
    <c:dispBlanksAs val="zero"/>
  </c:chart>
  <c:spPr>
    <a:solidFill>
      <a:schemeClr val="tx2">
        <a:lumMod val="20000"/>
        <a:lumOff val="80000"/>
      </a:schemeClr>
    </a:solidFill>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1200" b="0" i="0" u="none" strike="noStrike" baseline="0">
                <a:solidFill>
                  <a:srgbClr val="000000"/>
                </a:solidFill>
                <a:latin typeface="Arial"/>
                <a:ea typeface="Arial"/>
                <a:cs typeface="Arial"/>
              </a:defRPr>
            </a:pPr>
            <a:r>
              <a:rPr lang="en-US" sz="1920" b="1" i="0" u="none" strike="noStrike" baseline="0" dirty="0" smtClean="0">
                <a:solidFill>
                  <a:srgbClr val="000000"/>
                </a:solidFill>
                <a:latin typeface="Arial"/>
                <a:cs typeface="Arial"/>
              </a:rPr>
              <a:t>October </a:t>
            </a:r>
            <a:r>
              <a:rPr lang="en-US" sz="1920" b="1" i="0" u="none" strike="noStrike" baseline="0" dirty="0">
                <a:solidFill>
                  <a:srgbClr val="000000"/>
                </a:solidFill>
                <a:latin typeface="Arial"/>
                <a:cs typeface="Arial"/>
              </a:rPr>
              <a:t>District Wide Rainfall</a:t>
            </a:r>
          </a:p>
          <a:p>
            <a:pPr>
              <a:defRPr sz="1200" b="0" i="0" u="none" strike="noStrike" baseline="0">
                <a:solidFill>
                  <a:srgbClr val="000000"/>
                </a:solidFill>
                <a:latin typeface="Arial"/>
                <a:ea typeface="Arial"/>
                <a:cs typeface="Arial"/>
              </a:defRPr>
            </a:pPr>
            <a:r>
              <a:rPr lang="en-US" sz="1460" b="0" i="0" u="none" strike="noStrike" baseline="0" dirty="0">
                <a:solidFill>
                  <a:srgbClr val="000000"/>
                </a:solidFill>
                <a:latin typeface="Arial"/>
                <a:cs typeface="Arial"/>
              </a:rPr>
              <a:t>Median = 4.38</a:t>
            </a:r>
          </a:p>
        </c:rich>
      </c:tx>
      <c:layout>
        <c:manualLayout>
          <c:xMode val="edge"/>
          <c:yMode val="edge"/>
          <c:x val="0.29864816402900191"/>
          <c:y val="1.5521747281589801E-2"/>
        </c:manualLayout>
      </c:layout>
      <c:spPr>
        <a:noFill/>
        <a:ln w="25400">
          <a:noFill/>
        </a:ln>
      </c:spPr>
    </c:title>
    <c:plotArea>
      <c:layout>
        <c:manualLayout>
          <c:layoutTarget val="inner"/>
          <c:xMode val="edge"/>
          <c:yMode val="edge"/>
          <c:x val="0.10323390921514652"/>
          <c:y val="0.11849988420565076"/>
          <c:w val="0.8756225552706407"/>
          <c:h val="0.62574668056199056"/>
        </c:manualLayout>
      </c:layout>
      <c:barChart>
        <c:barDir val="col"/>
        <c:grouping val="clustered"/>
        <c:ser>
          <c:idx val="0"/>
          <c:order val="0"/>
          <c:tx>
            <c:v>October RF</c:v>
          </c:tx>
          <c:spPr>
            <a:solidFill>
              <a:srgbClr val="C00000"/>
            </a:solidFill>
            <a:ln w="12700">
              <a:solidFill>
                <a:srgbClr val="CC0000"/>
              </a:solidFill>
              <a:prstDash val="solid"/>
            </a:ln>
          </c:spPr>
          <c:trendline>
            <c:spPr>
              <a:ln w="25400">
                <a:solidFill>
                  <a:schemeClr val="tx1"/>
                </a:solidFill>
                <a:prstDash val="solid"/>
              </a:ln>
            </c:spPr>
            <c:trendlineType val="movingAvg"/>
            <c:period val="10"/>
          </c:trendline>
          <c:cat>
            <c:numRef>
              <c:f>District!$A$2:$A$115</c:f>
              <c:numCache>
                <c:formatCode>General</c:formatCode>
                <c:ptCount val="114"/>
                <c:pt idx="0">
                  <c:v>1895</c:v>
                </c:pt>
                <c:pt idx="1">
                  <c:v>1896</c:v>
                </c:pt>
                <c:pt idx="2">
                  <c:v>1897</c:v>
                </c:pt>
                <c:pt idx="3">
                  <c:v>1898</c:v>
                </c:pt>
                <c:pt idx="4">
                  <c:v>1899</c:v>
                </c:pt>
                <c:pt idx="5">
                  <c:v>1900</c:v>
                </c:pt>
                <c:pt idx="6">
                  <c:v>1901</c:v>
                </c:pt>
                <c:pt idx="7">
                  <c:v>1902</c:v>
                </c:pt>
                <c:pt idx="8">
                  <c:v>1903</c:v>
                </c:pt>
                <c:pt idx="9">
                  <c:v>1904</c:v>
                </c:pt>
                <c:pt idx="10">
                  <c:v>1905</c:v>
                </c:pt>
                <c:pt idx="11">
                  <c:v>1906</c:v>
                </c:pt>
                <c:pt idx="12">
                  <c:v>1907</c:v>
                </c:pt>
                <c:pt idx="13">
                  <c:v>1908</c:v>
                </c:pt>
                <c:pt idx="14">
                  <c:v>1909</c:v>
                </c:pt>
                <c:pt idx="15">
                  <c:v>1910</c:v>
                </c:pt>
                <c:pt idx="16">
                  <c:v>1911</c:v>
                </c:pt>
                <c:pt idx="17">
                  <c:v>1912</c:v>
                </c:pt>
                <c:pt idx="18">
                  <c:v>1913</c:v>
                </c:pt>
                <c:pt idx="19">
                  <c:v>1914</c:v>
                </c:pt>
                <c:pt idx="20">
                  <c:v>1915</c:v>
                </c:pt>
                <c:pt idx="21">
                  <c:v>1916</c:v>
                </c:pt>
                <c:pt idx="22">
                  <c:v>1917</c:v>
                </c:pt>
                <c:pt idx="23">
                  <c:v>1918</c:v>
                </c:pt>
                <c:pt idx="24">
                  <c:v>1919</c:v>
                </c:pt>
                <c:pt idx="25">
                  <c:v>1920</c:v>
                </c:pt>
                <c:pt idx="26">
                  <c:v>1921</c:v>
                </c:pt>
                <c:pt idx="27">
                  <c:v>1922</c:v>
                </c:pt>
                <c:pt idx="28">
                  <c:v>1923</c:v>
                </c:pt>
                <c:pt idx="29">
                  <c:v>1924</c:v>
                </c:pt>
                <c:pt idx="30">
                  <c:v>1925</c:v>
                </c:pt>
                <c:pt idx="31">
                  <c:v>1926</c:v>
                </c:pt>
                <c:pt idx="32">
                  <c:v>1927</c:v>
                </c:pt>
                <c:pt idx="33">
                  <c:v>1928</c:v>
                </c:pt>
                <c:pt idx="34">
                  <c:v>1929</c:v>
                </c:pt>
                <c:pt idx="35">
                  <c:v>1930</c:v>
                </c:pt>
                <c:pt idx="36">
                  <c:v>1931</c:v>
                </c:pt>
                <c:pt idx="37">
                  <c:v>1932</c:v>
                </c:pt>
                <c:pt idx="38">
                  <c:v>1933</c:v>
                </c:pt>
                <c:pt idx="39">
                  <c:v>1934</c:v>
                </c:pt>
                <c:pt idx="40">
                  <c:v>1935</c:v>
                </c:pt>
                <c:pt idx="41">
                  <c:v>1936</c:v>
                </c:pt>
                <c:pt idx="42">
                  <c:v>1937</c:v>
                </c:pt>
                <c:pt idx="43">
                  <c:v>1938</c:v>
                </c:pt>
                <c:pt idx="44">
                  <c:v>1939</c:v>
                </c:pt>
                <c:pt idx="45">
                  <c:v>1940</c:v>
                </c:pt>
                <c:pt idx="46">
                  <c:v>1941</c:v>
                </c:pt>
                <c:pt idx="47">
                  <c:v>1942</c:v>
                </c:pt>
                <c:pt idx="48">
                  <c:v>1943</c:v>
                </c:pt>
                <c:pt idx="49">
                  <c:v>1944</c:v>
                </c:pt>
                <c:pt idx="50">
                  <c:v>1945</c:v>
                </c:pt>
                <c:pt idx="51">
                  <c:v>1946</c:v>
                </c:pt>
                <c:pt idx="52">
                  <c:v>1947</c:v>
                </c:pt>
                <c:pt idx="53">
                  <c:v>1948</c:v>
                </c:pt>
                <c:pt idx="54">
                  <c:v>1949</c:v>
                </c:pt>
                <c:pt idx="55">
                  <c:v>1950</c:v>
                </c:pt>
                <c:pt idx="56">
                  <c:v>1951</c:v>
                </c:pt>
                <c:pt idx="57">
                  <c:v>1952</c:v>
                </c:pt>
                <c:pt idx="58">
                  <c:v>1953</c:v>
                </c:pt>
                <c:pt idx="59">
                  <c:v>1954</c:v>
                </c:pt>
                <c:pt idx="60">
                  <c:v>1955</c:v>
                </c:pt>
                <c:pt idx="61">
                  <c:v>1956</c:v>
                </c:pt>
                <c:pt idx="62">
                  <c:v>1957</c:v>
                </c:pt>
                <c:pt idx="63">
                  <c:v>1958</c:v>
                </c:pt>
                <c:pt idx="64">
                  <c:v>1959</c:v>
                </c:pt>
                <c:pt idx="65">
                  <c:v>1960</c:v>
                </c:pt>
                <c:pt idx="66">
                  <c:v>1961</c:v>
                </c:pt>
                <c:pt idx="67">
                  <c:v>1962</c:v>
                </c:pt>
                <c:pt idx="68">
                  <c:v>1963</c:v>
                </c:pt>
                <c:pt idx="69">
                  <c:v>1964</c:v>
                </c:pt>
                <c:pt idx="70">
                  <c:v>1965</c:v>
                </c:pt>
                <c:pt idx="71">
                  <c:v>1966</c:v>
                </c:pt>
                <c:pt idx="72">
                  <c:v>1967</c:v>
                </c:pt>
                <c:pt idx="73">
                  <c:v>1968</c:v>
                </c:pt>
                <c:pt idx="74">
                  <c:v>1969</c:v>
                </c:pt>
                <c:pt idx="75">
                  <c:v>1970</c:v>
                </c:pt>
                <c:pt idx="76">
                  <c:v>1971</c:v>
                </c:pt>
                <c:pt idx="77">
                  <c:v>1972</c:v>
                </c:pt>
                <c:pt idx="78">
                  <c:v>1973</c:v>
                </c:pt>
                <c:pt idx="79">
                  <c:v>1974</c:v>
                </c:pt>
                <c:pt idx="80">
                  <c:v>1975</c:v>
                </c:pt>
                <c:pt idx="81">
                  <c:v>1976</c:v>
                </c:pt>
                <c:pt idx="82">
                  <c:v>1977</c:v>
                </c:pt>
                <c:pt idx="83">
                  <c:v>1978</c:v>
                </c:pt>
                <c:pt idx="84">
                  <c:v>1979</c:v>
                </c:pt>
                <c:pt idx="85">
                  <c:v>1980</c:v>
                </c:pt>
                <c:pt idx="86">
                  <c:v>1981</c:v>
                </c:pt>
                <c:pt idx="87">
                  <c:v>1982</c:v>
                </c:pt>
                <c:pt idx="88">
                  <c:v>1983</c:v>
                </c:pt>
                <c:pt idx="89">
                  <c:v>1984</c:v>
                </c:pt>
                <c:pt idx="90">
                  <c:v>1985</c:v>
                </c:pt>
                <c:pt idx="91">
                  <c:v>1986</c:v>
                </c:pt>
                <c:pt idx="92">
                  <c:v>1987</c:v>
                </c:pt>
                <c:pt idx="93">
                  <c:v>1988</c:v>
                </c:pt>
                <c:pt idx="94">
                  <c:v>1989</c:v>
                </c:pt>
                <c:pt idx="95">
                  <c:v>1990</c:v>
                </c:pt>
                <c:pt idx="96">
                  <c:v>1991</c:v>
                </c:pt>
                <c:pt idx="97">
                  <c:v>1992</c:v>
                </c:pt>
                <c:pt idx="98">
                  <c:v>1993</c:v>
                </c:pt>
                <c:pt idx="99">
                  <c:v>1994</c:v>
                </c:pt>
                <c:pt idx="100">
                  <c:v>1995</c:v>
                </c:pt>
                <c:pt idx="101">
                  <c:v>1996</c:v>
                </c:pt>
                <c:pt idx="102">
                  <c:v>1997</c:v>
                </c:pt>
                <c:pt idx="103">
                  <c:v>1998</c:v>
                </c:pt>
                <c:pt idx="104">
                  <c:v>1999</c:v>
                </c:pt>
                <c:pt idx="105">
                  <c:v>2000</c:v>
                </c:pt>
                <c:pt idx="106">
                  <c:v>2001</c:v>
                </c:pt>
                <c:pt idx="107">
                  <c:v>2002</c:v>
                </c:pt>
                <c:pt idx="108">
                  <c:v>2003</c:v>
                </c:pt>
                <c:pt idx="109">
                  <c:v>2004</c:v>
                </c:pt>
                <c:pt idx="110">
                  <c:v>2005</c:v>
                </c:pt>
                <c:pt idx="111">
                  <c:v>2006</c:v>
                </c:pt>
                <c:pt idx="112">
                  <c:v>2007</c:v>
                </c:pt>
                <c:pt idx="113">
                  <c:v>2008</c:v>
                </c:pt>
              </c:numCache>
            </c:numRef>
          </c:cat>
          <c:val>
            <c:numRef>
              <c:f>District!$K$2:$K$115</c:f>
              <c:numCache>
                <c:formatCode>0.00</c:formatCode>
                <c:ptCount val="114"/>
                <c:pt idx="0">
                  <c:v>3.56</c:v>
                </c:pt>
                <c:pt idx="1">
                  <c:v>3.77</c:v>
                </c:pt>
                <c:pt idx="2">
                  <c:v>3.88</c:v>
                </c:pt>
                <c:pt idx="3">
                  <c:v>7.02</c:v>
                </c:pt>
                <c:pt idx="4">
                  <c:v>4.8</c:v>
                </c:pt>
                <c:pt idx="5">
                  <c:v>4.92</c:v>
                </c:pt>
                <c:pt idx="6">
                  <c:v>1.35</c:v>
                </c:pt>
                <c:pt idx="7">
                  <c:v>7.57</c:v>
                </c:pt>
                <c:pt idx="8">
                  <c:v>2.13</c:v>
                </c:pt>
                <c:pt idx="9">
                  <c:v>4.9000000000000004</c:v>
                </c:pt>
                <c:pt idx="10">
                  <c:v>3.01</c:v>
                </c:pt>
                <c:pt idx="11">
                  <c:v>4</c:v>
                </c:pt>
                <c:pt idx="12">
                  <c:v>1.9100000000000001</c:v>
                </c:pt>
                <c:pt idx="13">
                  <c:v>5.57</c:v>
                </c:pt>
                <c:pt idx="14">
                  <c:v>3.96</c:v>
                </c:pt>
                <c:pt idx="15">
                  <c:v>11.49</c:v>
                </c:pt>
                <c:pt idx="16">
                  <c:v>6.8199999999999985</c:v>
                </c:pt>
                <c:pt idx="17">
                  <c:v>5.56</c:v>
                </c:pt>
                <c:pt idx="18">
                  <c:v>3</c:v>
                </c:pt>
                <c:pt idx="19">
                  <c:v>5.58</c:v>
                </c:pt>
                <c:pt idx="20">
                  <c:v>7.05</c:v>
                </c:pt>
                <c:pt idx="21">
                  <c:v>5.68</c:v>
                </c:pt>
                <c:pt idx="22">
                  <c:v>3.9699999999999998</c:v>
                </c:pt>
                <c:pt idx="23">
                  <c:v>5.18</c:v>
                </c:pt>
                <c:pt idx="24">
                  <c:v>1.6</c:v>
                </c:pt>
                <c:pt idx="25">
                  <c:v>3.2800000000000002</c:v>
                </c:pt>
                <c:pt idx="26">
                  <c:v>12.92</c:v>
                </c:pt>
                <c:pt idx="27">
                  <c:v>11.5</c:v>
                </c:pt>
                <c:pt idx="28">
                  <c:v>2.86</c:v>
                </c:pt>
                <c:pt idx="29">
                  <c:v>13.09</c:v>
                </c:pt>
                <c:pt idx="30">
                  <c:v>2.1800000000000002</c:v>
                </c:pt>
                <c:pt idx="31">
                  <c:v>3.19</c:v>
                </c:pt>
                <c:pt idx="32">
                  <c:v>4.8599999999999985</c:v>
                </c:pt>
                <c:pt idx="33">
                  <c:v>2.57</c:v>
                </c:pt>
                <c:pt idx="34">
                  <c:v>5.55</c:v>
                </c:pt>
                <c:pt idx="35">
                  <c:v>3.8</c:v>
                </c:pt>
                <c:pt idx="36">
                  <c:v>3.53</c:v>
                </c:pt>
                <c:pt idx="37">
                  <c:v>4.8</c:v>
                </c:pt>
                <c:pt idx="38">
                  <c:v>7.24</c:v>
                </c:pt>
                <c:pt idx="39">
                  <c:v>2.5299999999999998</c:v>
                </c:pt>
                <c:pt idx="40">
                  <c:v>4.05</c:v>
                </c:pt>
                <c:pt idx="41">
                  <c:v>4.3199999999999985</c:v>
                </c:pt>
                <c:pt idx="42">
                  <c:v>6.08</c:v>
                </c:pt>
                <c:pt idx="43">
                  <c:v>4.5199999999999996</c:v>
                </c:pt>
                <c:pt idx="44">
                  <c:v>6.05</c:v>
                </c:pt>
                <c:pt idx="45">
                  <c:v>1.6</c:v>
                </c:pt>
                <c:pt idx="46">
                  <c:v>4.38</c:v>
                </c:pt>
                <c:pt idx="47">
                  <c:v>1.23</c:v>
                </c:pt>
                <c:pt idx="48">
                  <c:v>3.9099999999999997</c:v>
                </c:pt>
                <c:pt idx="49">
                  <c:v>6.05</c:v>
                </c:pt>
                <c:pt idx="50">
                  <c:v>5.49</c:v>
                </c:pt>
                <c:pt idx="51">
                  <c:v>2.3499999999999988</c:v>
                </c:pt>
                <c:pt idx="52">
                  <c:v>8.15</c:v>
                </c:pt>
                <c:pt idx="53">
                  <c:v>5.31</c:v>
                </c:pt>
                <c:pt idx="54">
                  <c:v>3.71</c:v>
                </c:pt>
                <c:pt idx="55">
                  <c:v>8.14</c:v>
                </c:pt>
                <c:pt idx="56">
                  <c:v>8.7100000000000009</c:v>
                </c:pt>
                <c:pt idx="57">
                  <c:v>10.25</c:v>
                </c:pt>
                <c:pt idx="58">
                  <c:v>7.88</c:v>
                </c:pt>
                <c:pt idx="59">
                  <c:v>2.98</c:v>
                </c:pt>
                <c:pt idx="60">
                  <c:v>2.88</c:v>
                </c:pt>
                <c:pt idx="61">
                  <c:v>6.9</c:v>
                </c:pt>
                <c:pt idx="62">
                  <c:v>4.0199999999999996</c:v>
                </c:pt>
                <c:pt idx="63">
                  <c:v>4.4800000000000004</c:v>
                </c:pt>
                <c:pt idx="64">
                  <c:v>10.1</c:v>
                </c:pt>
                <c:pt idx="65">
                  <c:v>4.71</c:v>
                </c:pt>
                <c:pt idx="66">
                  <c:v>2.88</c:v>
                </c:pt>
                <c:pt idx="67">
                  <c:v>2.4299999999999997</c:v>
                </c:pt>
                <c:pt idx="68">
                  <c:v>2.38</c:v>
                </c:pt>
                <c:pt idx="69">
                  <c:v>4.9700000000000024</c:v>
                </c:pt>
                <c:pt idx="70">
                  <c:v>7.81</c:v>
                </c:pt>
                <c:pt idx="71">
                  <c:v>4.1899999999999995</c:v>
                </c:pt>
                <c:pt idx="72">
                  <c:v>5</c:v>
                </c:pt>
                <c:pt idx="73">
                  <c:v>6.84</c:v>
                </c:pt>
                <c:pt idx="74">
                  <c:v>9.120000000000001</c:v>
                </c:pt>
                <c:pt idx="75">
                  <c:v>4.38</c:v>
                </c:pt>
                <c:pt idx="76">
                  <c:v>5.8</c:v>
                </c:pt>
                <c:pt idx="77">
                  <c:v>2.3099999999999987</c:v>
                </c:pt>
                <c:pt idx="78">
                  <c:v>2.48</c:v>
                </c:pt>
                <c:pt idx="79">
                  <c:v>1.6</c:v>
                </c:pt>
                <c:pt idx="80">
                  <c:v>4.54</c:v>
                </c:pt>
                <c:pt idx="81">
                  <c:v>2.14</c:v>
                </c:pt>
                <c:pt idx="82">
                  <c:v>1.4</c:v>
                </c:pt>
                <c:pt idx="83">
                  <c:v>3.66</c:v>
                </c:pt>
                <c:pt idx="84">
                  <c:v>2.57</c:v>
                </c:pt>
                <c:pt idx="85">
                  <c:v>2.2200000000000002</c:v>
                </c:pt>
                <c:pt idx="86">
                  <c:v>1.37</c:v>
                </c:pt>
                <c:pt idx="87">
                  <c:v>3.84</c:v>
                </c:pt>
                <c:pt idx="88">
                  <c:v>5.89</c:v>
                </c:pt>
                <c:pt idx="89">
                  <c:v>1.2</c:v>
                </c:pt>
                <c:pt idx="90">
                  <c:v>3.73</c:v>
                </c:pt>
                <c:pt idx="91">
                  <c:v>4.53</c:v>
                </c:pt>
                <c:pt idx="92">
                  <c:v>5.38</c:v>
                </c:pt>
                <c:pt idx="93">
                  <c:v>1.3</c:v>
                </c:pt>
                <c:pt idx="94">
                  <c:v>4.09</c:v>
                </c:pt>
                <c:pt idx="95">
                  <c:v>3.9099999999999997</c:v>
                </c:pt>
                <c:pt idx="96">
                  <c:v>5.37</c:v>
                </c:pt>
                <c:pt idx="97">
                  <c:v>2.2000000000000002</c:v>
                </c:pt>
                <c:pt idx="98">
                  <c:v>7.54</c:v>
                </c:pt>
                <c:pt idx="99">
                  <c:v>5.46</c:v>
                </c:pt>
                <c:pt idx="100">
                  <c:v>11.21</c:v>
                </c:pt>
                <c:pt idx="101">
                  <c:v>6.08</c:v>
                </c:pt>
                <c:pt idx="102">
                  <c:v>1.6700000000000021</c:v>
                </c:pt>
                <c:pt idx="103">
                  <c:v>2.42</c:v>
                </c:pt>
                <c:pt idx="104">
                  <c:v>9.07</c:v>
                </c:pt>
                <c:pt idx="105">
                  <c:v>4.76</c:v>
                </c:pt>
                <c:pt idx="106">
                  <c:v>5.57</c:v>
                </c:pt>
                <c:pt idx="107">
                  <c:v>2.5299999999999998</c:v>
                </c:pt>
                <c:pt idx="108">
                  <c:v>1.33</c:v>
                </c:pt>
                <c:pt idx="109">
                  <c:v>2.2200000000000002</c:v>
                </c:pt>
                <c:pt idx="110">
                  <c:v>6.56</c:v>
                </c:pt>
                <c:pt idx="111">
                  <c:v>1.05</c:v>
                </c:pt>
                <c:pt idx="112">
                  <c:v>5.0199999999999996</c:v>
                </c:pt>
                <c:pt idx="113">
                  <c:v>3.75</c:v>
                </c:pt>
              </c:numCache>
            </c:numRef>
          </c:val>
        </c:ser>
        <c:axId val="114006272"/>
        <c:axId val="114020736"/>
      </c:barChart>
      <c:catAx>
        <c:axId val="114006272"/>
        <c:scaling>
          <c:orientation val="minMax"/>
        </c:scaling>
        <c:axPos val="b"/>
        <c:majorGridlines/>
        <c:title>
          <c:tx>
            <c:rich>
              <a:bodyPr/>
              <a:lstStyle/>
              <a:p>
                <a:pPr>
                  <a:defRPr sz="1000" b="1" i="0" u="none" strike="noStrike" baseline="0">
                    <a:solidFill>
                      <a:srgbClr val="000000"/>
                    </a:solidFill>
                    <a:latin typeface="Arial"/>
                    <a:ea typeface="Arial"/>
                    <a:cs typeface="Arial"/>
                  </a:defRPr>
                </a:pPr>
                <a:r>
                  <a:rPr lang="en-US" sz="1430" baseline="0" dirty="0"/>
                  <a:t>Year</a:t>
                </a:r>
              </a:p>
            </c:rich>
          </c:tx>
          <c:layout>
            <c:manualLayout>
              <c:xMode val="edge"/>
              <c:yMode val="edge"/>
              <c:x val="0.51616948068058854"/>
              <c:y val="0.87723885856979311"/>
            </c:manualLayout>
          </c:layout>
          <c:spPr>
            <a:noFill/>
            <a:ln w="25400">
              <a:noFill/>
            </a:ln>
          </c:spPr>
        </c:title>
        <c:numFmt formatCode="General" sourceLinked="1"/>
        <c:tickLblPos val="nextTo"/>
        <c:spPr>
          <a:ln w="3175">
            <a:solidFill>
              <a:srgbClr val="000000"/>
            </a:solidFill>
            <a:prstDash val="solid"/>
          </a:ln>
        </c:spPr>
        <c:txPr>
          <a:bodyPr rot="-5400000" vert="horz"/>
          <a:lstStyle/>
          <a:p>
            <a:pPr>
              <a:defRPr sz="1400" b="0" i="0" u="none" strike="noStrike" baseline="0">
                <a:solidFill>
                  <a:srgbClr val="000000"/>
                </a:solidFill>
                <a:latin typeface="Arial"/>
                <a:ea typeface="Arial"/>
                <a:cs typeface="Arial"/>
              </a:defRPr>
            </a:pPr>
            <a:endParaRPr lang="en-US"/>
          </a:p>
        </c:txPr>
        <c:crossAx val="114020736"/>
        <c:crosses val="autoZero"/>
        <c:auto val="1"/>
        <c:lblAlgn val="ctr"/>
        <c:lblOffset val="100"/>
        <c:tickLblSkip val="5"/>
        <c:tickMarkSkip val="5"/>
      </c:catAx>
      <c:valAx>
        <c:axId val="114020736"/>
        <c:scaling>
          <c:orientation val="minMax"/>
        </c:scaling>
        <c:axPos val="l"/>
        <c:majorGridlines>
          <c:spPr>
            <a:ln w="3175">
              <a:solidFill>
                <a:srgbClr val="000000"/>
              </a:solidFill>
              <a:prstDash val="solid"/>
            </a:ln>
          </c:spPr>
        </c:majorGridlines>
        <c:title>
          <c:tx>
            <c:rich>
              <a:bodyPr/>
              <a:lstStyle/>
              <a:p>
                <a:pPr>
                  <a:defRPr sz="1400" b="1" i="0" u="none" strike="noStrike" baseline="0">
                    <a:solidFill>
                      <a:srgbClr val="000000"/>
                    </a:solidFill>
                    <a:latin typeface="Arial"/>
                    <a:ea typeface="Arial"/>
                    <a:cs typeface="Arial"/>
                  </a:defRPr>
                </a:pPr>
                <a:r>
                  <a:rPr lang="en-US" sz="1400" baseline="0" dirty="0"/>
                  <a:t>Inches</a:t>
                </a:r>
              </a:p>
            </c:rich>
          </c:tx>
          <c:layout>
            <c:manualLayout>
              <c:xMode val="edge"/>
              <c:yMode val="edge"/>
              <c:x val="2.8733863624189924E-2"/>
              <c:y val="0.4224614501312336"/>
            </c:manualLayout>
          </c:layout>
          <c:spPr>
            <a:noFill/>
            <a:ln w="25400">
              <a:noFill/>
            </a:ln>
          </c:spPr>
        </c:title>
        <c:numFmt formatCode="0" sourceLinked="0"/>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114006272"/>
        <c:crosses val="autoZero"/>
        <c:crossBetween val="between"/>
      </c:valAx>
      <c:spPr>
        <a:solidFill>
          <a:srgbClr val="FFFFFF"/>
        </a:solidFill>
        <a:ln w="12700">
          <a:solidFill>
            <a:srgbClr val="808080"/>
          </a:solidFill>
          <a:prstDash val="solid"/>
        </a:ln>
      </c:spPr>
    </c:plotArea>
    <c:plotVisOnly val="1"/>
    <c:dispBlanksAs val="gap"/>
  </c:chart>
  <c:spPr>
    <a:solidFill>
      <a:srgbClr val="99CCFF"/>
    </a:solidFill>
    <a:ln w="3175">
      <a:solidFill>
        <a:srgbClr val="000000"/>
      </a:solidFill>
      <a:prstDash val="solid"/>
    </a:ln>
  </c:spPr>
  <c:txPr>
    <a:bodyPr/>
    <a:lstStyle/>
    <a:p>
      <a:pPr>
        <a:defRPr sz="1000" b="0" i="0" u="none" strike="noStrike" baseline="0">
          <a:solidFill>
            <a:srgbClr val="000000"/>
          </a:solidFill>
          <a:latin typeface="Arial"/>
          <a:ea typeface="Arial"/>
          <a:cs typeface="Arial"/>
        </a:defRPr>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1600" b="1" i="0" u="none" strike="noStrike" baseline="0">
                <a:solidFill>
                  <a:srgbClr val="000000"/>
                </a:solidFill>
                <a:latin typeface="Arial"/>
                <a:ea typeface="Arial"/>
                <a:cs typeface="Arial"/>
              </a:defRPr>
            </a:pPr>
            <a:r>
              <a:rPr lang="en-US" sz="2200" baseline="0" dirty="0"/>
              <a:t>Lake Okeechobee Annual Net Inflow</a:t>
            </a:r>
          </a:p>
        </c:rich>
      </c:tx>
      <c:layout>
        <c:manualLayout>
          <c:xMode val="edge"/>
          <c:yMode val="edge"/>
          <c:x val="0.22053493313335831"/>
          <c:y val="2.8823842671839971E-2"/>
        </c:manualLayout>
      </c:layout>
      <c:spPr>
        <a:noFill/>
        <a:ln w="25400">
          <a:noFill/>
        </a:ln>
      </c:spPr>
    </c:title>
    <c:plotArea>
      <c:layout>
        <c:manualLayout>
          <c:layoutTarget val="inner"/>
          <c:xMode val="edge"/>
          <c:yMode val="edge"/>
          <c:x val="0.11970159376059691"/>
          <c:y val="0.13204262243009576"/>
          <c:w val="0.84876255930877464"/>
          <c:h val="0.707620677850052"/>
        </c:manualLayout>
      </c:layout>
      <c:barChart>
        <c:barDir val="col"/>
        <c:grouping val="clustered"/>
        <c:ser>
          <c:idx val="1"/>
          <c:order val="1"/>
          <c:spPr>
            <a:solidFill>
              <a:schemeClr val="tx1">
                <a:lumMod val="95000"/>
                <a:lumOff val="5000"/>
              </a:schemeClr>
            </a:solidFill>
            <a:ln>
              <a:solidFill>
                <a:schemeClr val="tx1">
                  <a:lumMod val="95000"/>
                  <a:lumOff val="5000"/>
                </a:schemeClr>
              </a:solidFill>
            </a:ln>
          </c:spPr>
          <c:val>
            <c:numRef>
              <c:f>Monthly!$Q$102:$Q$195</c:f>
              <c:numCache>
                <c:formatCode>0</c:formatCode>
                <c:ptCount val="94"/>
                <c:pt idx="0">
                  <c:v>1366.2</c:v>
                </c:pt>
                <c:pt idx="1">
                  <c:v>476.8</c:v>
                </c:pt>
                <c:pt idx="2">
                  <c:v>-600.70000000000005</c:v>
                </c:pt>
                <c:pt idx="3">
                  <c:v>458</c:v>
                </c:pt>
                <c:pt idx="4">
                  <c:v>1099.3</c:v>
                </c:pt>
                <c:pt idx="5">
                  <c:v>924.7</c:v>
                </c:pt>
                <c:pt idx="6">
                  <c:v>-63.000000000000078</c:v>
                </c:pt>
                <c:pt idx="7">
                  <c:v>1960.8</c:v>
                </c:pt>
                <c:pt idx="8">
                  <c:v>148.69999999999999</c:v>
                </c:pt>
                <c:pt idx="9">
                  <c:v>1677.8</c:v>
                </c:pt>
                <c:pt idx="10">
                  <c:v>1964.3</c:v>
                </c:pt>
                <c:pt idx="11">
                  <c:v>3406.6</c:v>
                </c:pt>
                <c:pt idx="12">
                  <c:v>-446.7</c:v>
                </c:pt>
                <c:pt idx="13">
                  <c:v>2810.1</c:v>
                </c:pt>
                <c:pt idx="14">
                  <c:v>1868.4</c:v>
                </c:pt>
                <c:pt idx="15">
                  <c:v>4914.9000000000005</c:v>
                </c:pt>
                <c:pt idx="16">
                  <c:v>922.2</c:v>
                </c:pt>
                <c:pt idx="17">
                  <c:v>801.2</c:v>
                </c:pt>
                <c:pt idx="18">
                  <c:v>2108.6999999999998</c:v>
                </c:pt>
                <c:pt idx="19">
                  <c:v>2650</c:v>
                </c:pt>
                <c:pt idx="20">
                  <c:v>907.4</c:v>
                </c:pt>
                <c:pt idx="21">
                  <c:v>2123.5</c:v>
                </c:pt>
                <c:pt idx="22">
                  <c:v>1784.1</c:v>
                </c:pt>
                <c:pt idx="23">
                  <c:v>79.7</c:v>
                </c:pt>
                <c:pt idx="24">
                  <c:v>1413</c:v>
                </c:pt>
                <c:pt idx="25">
                  <c:v>1528.7</c:v>
                </c:pt>
                <c:pt idx="26">
                  <c:v>2881.2</c:v>
                </c:pt>
                <c:pt idx="27">
                  <c:v>1835.7</c:v>
                </c:pt>
                <c:pt idx="28">
                  <c:v>499.2</c:v>
                </c:pt>
                <c:pt idx="29">
                  <c:v>184.6</c:v>
                </c:pt>
                <c:pt idx="30">
                  <c:v>2174.5</c:v>
                </c:pt>
                <c:pt idx="31">
                  <c:v>787.4</c:v>
                </c:pt>
                <c:pt idx="32">
                  <c:v>5170.8</c:v>
                </c:pt>
                <c:pt idx="33">
                  <c:v>3884</c:v>
                </c:pt>
                <c:pt idx="34">
                  <c:v>2110.4</c:v>
                </c:pt>
                <c:pt idx="35">
                  <c:v>66.100000000000108</c:v>
                </c:pt>
                <c:pt idx="36">
                  <c:v>2044.2</c:v>
                </c:pt>
                <c:pt idx="37">
                  <c:v>2033.5</c:v>
                </c:pt>
                <c:pt idx="38">
                  <c:v>4670.8</c:v>
                </c:pt>
                <c:pt idx="39">
                  <c:v>3103.1</c:v>
                </c:pt>
                <c:pt idx="40">
                  <c:v>292.5</c:v>
                </c:pt>
                <c:pt idx="41">
                  <c:v>305.89999999999969</c:v>
                </c:pt>
                <c:pt idx="42">
                  <c:v>3068.4</c:v>
                </c:pt>
                <c:pt idx="43">
                  <c:v>2605.9</c:v>
                </c:pt>
                <c:pt idx="44">
                  <c:v>5055</c:v>
                </c:pt>
                <c:pt idx="45">
                  <c:v>5681.4</c:v>
                </c:pt>
                <c:pt idx="46">
                  <c:v>64.300000000000054</c:v>
                </c:pt>
                <c:pt idx="47">
                  <c:v>1516.7</c:v>
                </c:pt>
                <c:pt idx="48">
                  <c:v>-582</c:v>
                </c:pt>
                <c:pt idx="49">
                  <c:v>1053.5</c:v>
                </c:pt>
                <c:pt idx="50">
                  <c:v>870.14300000000003</c:v>
                </c:pt>
                <c:pt idx="51">
                  <c:v>2791.8560000000002</c:v>
                </c:pt>
                <c:pt idx="52">
                  <c:v>-50.689000000000135</c:v>
                </c:pt>
                <c:pt idx="53">
                  <c:v>2100.4960000000001</c:v>
                </c:pt>
                <c:pt idx="54">
                  <c:v>3401.0609999999997</c:v>
                </c:pt>
                <c:pt idx="55">
                  <c:v>1983.6110000000008</c:v>
                </c:pt>
                <c:pt idx="56">
                  <c:v>286.52800000000013</c:v>
                </c:pt>
                <c:pt idx="57">
                  <c:v>-457.47999999999973</c:v>
                </c:pt>
                <c:pt idx="58">
                  <c:v>956.66499999999996</c:v>
                </c:pt>
                <c:pt idx="59">
                  <c:v>1622.4730000000002</c:v>
                </c:pt>
                <c:pt idx="60">
                  <c:v>-24.32999999999987</c:v>
                </c:pt>
                <c:pt idx="61">
                  <c:v>457.7940000000001</c:v>
                </c:pt>
                <c:pt idx="62">
                  <c:v>386.44200000000035</c:v>
                </c:pt>
                <c:pt idx="63">
                  <c:v>1428.6529999999998</c:v>
                </c:pt>
                <c:pt idx="64">
                  <c:v>2289.6330000000012</c:v>
                </c:pt>
                <c:pt idx="65">
                  <c:v>-113.24899999999992</c:v>
                </c:pt>
                <c:pt idx="66">
                  <c:v>-860.35099999999898</c:v>
                </c:pt>
                <c:pt idx="67">
                  <c:v>2699.203</c:v>
                </c:pt>
                <c:pt idx="68">
                  <c:v>2597.0219999999999</c:v>
                </c:pt>
                <c:pt idx="69">
                  <c:v>1355.7260000000003</c:v>
                </c:pt>
                <c:pt idx="70">
                  <c:v>-108.94800000000016</c:v>
                </c:pt>
                <c:pt idx="71">
                  <c:v>787.89499999999998</c:v>
                </c:pt>
                <c:pt idx="72">
                  <c:v>1318.7329999999999</c:v>
                </c:pt>
                <c:pt idx="73">
                  <c:v>678.49800000000005</c:v>
                </c:pt>
                <c:pt idx="74">
                  <c:v>185.376</c:v>
                </c:pt>
                <c:pt idx="75">
                  <c:v>620.95699999999943</c:v>
                </c:pt>
                <c:pt idx="76">
                  <c:v>1820.3489999999997</c:v>
                </c:pt>
                <c:pt idx="77">
                  <c:v>1512.5010000000002</c:v>
                </c:pt>
                <c:pt idx="78">
                  <c:v>1135.3539999999998</c:v>
                </c:pt>
                <c:pt idx="79">
                  <c:v>3206.9150000000022</c:v>
                </c:pt>
                <c:pt idx="80">
                  <c:v>3478.2599999999998</c:v>
                </c:pt>
                <c:pt idx="81">
                  <c:v>512.74699999999996</c:v>
                </c:pt>
                <c:pt idx="82">
                  <c:v>1611.0170000000001</c:v>
                </c:pt>
                <c:pt idx="83">
                  <c:v>3202.5869999999973</c:v>
                </c:pt>
                <c:pt idx="84">
                  <c:v>1573.3229999999999</c:v>
                </c:pt>
                <c:pt idx="85">
                  <c:v>-859.255</c:v>
                </c:pt>
                <c:pt idx="86">
                  <c:v>1272.1499999999999</c:v>
                </c:pt>
                <c:pt idx="87">
                  <c:v>1873.9860000000001</c:v>
                </c:pt>
                <c:pt idx="88">
                  <c:v>2793.8730000000023</c:v>
                </c:pt>
                <c:pt idx="89">
                  <c:v>2466.6529999999998</c:v>
                </c:pt>
                <c:pt idx="90">
                  <c:v>4171.7120000000004</c:v>
                </c:pt>
                <c:pt idx="91">
                  <c:v>-428.30799999999994</c:v>
                </c:pt>
                <c:pt idx="92">
                  <c:v>-316.94299999999964</c:v>
                </c:pt>
                <c:pt idx="93">
                  <c:v>1835</c:v>
                </c:pt>
              </c:numCache>
            </c:numRef>
          </c:val>
        </c:ser>
        <c:axId val="114309760"/>
        <c:axId val="114319744"/>
      </c:barChart>
      <c:lineChart>
        <c:grouping val="standard"/>
        <c:ser>
          <c:idx val="0"/>
          <c:order val="0"/>
          <c:spPr>
            <a:ln w="31750">
              <a:solidFill>
                <a:srgbClr val="C00000"/>
              </a:solidFill>
              <a:prstDash val="solid"/>
            </a:ln>
          </c:spPr>
          <c:marker>
            <c:symbol val="none"/>
          </c:marker>
          <c:cat>
            <c:numRef>
              <c:f>Monthly!$P$102:$P$195</c:f>
              <c:numCache>
                <c:formatCode>General</c:formatCode>
                <c:ptCount val="94"/>
                <c:pt idx="0">
                  <c:v>1915</c:v>
                </c:pt>
                <c:pt idx="1">
                  <c:v>1916</c:v>
                </c:pt>
                <c:pt idx="2">
                  <c:v>1917</c:v>
                </c:pt>
                <c:pt idx="3">
                  <c:v>1918</c:v>
                </c:pt>
                <c:pt idx="4">
                  <c:v>1919</c:v>
                </c:pt>
                <c:pt idx="5">
                  <c:v>1920</c:v>
                </c:pt>
                <c:pt idx="6">
                  <c:v>1921</c:v>
                </c:pt>
                <c:pt idx="7">
                  <c:v>1922</c:v>
                </c:pt>
                <c:pt idx="8">
                  <c:v>1923</c:v>
                </c:pt>
                <c:pt idx="9">
                  <c:v>1924</c:v>
                </c:pt>
                <c:pt idx="10">
                  <c:v>1925</c:v>
                </c:pt>
                <c:pt idx="11">
                  <c:v>1926</c:v>
                </c:pt>
                <c:pt idx="12">
                  <c:v>1927</c:v>
                </c:pt>
                <c:pt idx="13">
                  <c:v>1928</c:v>
                </c:pt>
                <c:pt idx="14">
                  <c:v>1929</c:v>
                </c:pt>
                <c:pt idx="15">
                  <c:v>1930</c:v>
                </c:pt>
                <c:pt idx="16">
                  <c:v>1931</c:v>
                </c:pt>
                <c:pt idx="17">
                  <c:v>1932</c:v>
                </c:pt>
                <c:pt idx="18">
                  <c:v>1933</c:v>
                </c:pt>
                <c:pt idx="19">
                  <c:v>1934</c:v>
                </c:pt>
                <c:pt idx="20">
                  <c:v>1935</c:v>
                </c:pt>
                <c:pt idx="21">
                  <c:v>1936</c:v>
                </c:pt>
                <c:pt idx="22">
                  <c:v>1937</c:v>
                </c:pt>
                <c:pt idx="23">
                  <c:v>1938</c:v>
                </c:pt>
                <c:pt idx="24">
                  <c:v>1939</c:v>
                </c:pt>
                <c:pt idx="25">
                  <c:v>1940</c:v>
                </c:pt>
                <c:pt idx="26">
                  <c:v>1941</c:v>
                </c:pt>
                <c:pt idx="27">
                  <c:v>1942</c:v>
                </c:pt>
                <c:pt idx="28">
                  <c:v>1943</c:v>
                </c:pt>
                <c:pt idx="29">
                  <c:v>1944</c:v>
                </c:pt>
                <c:pt idx="30">
                  <c:v>1945</c:v>
                </c:pt>
                <c:pt idx="31">
                  <c:v>1946</c:v>
                </c:pt>
                <c:pt idx="32">
                  <c:v>1947</c:v>
                </c:pt>
                <c:pt idx="33">
                  <c:v>1948</c:v>
                </c:pt>
                <c:pt idx="34">
                  <c:v>1949</c:v>
                </c:pt>
                <c:pt idx="35">
                  <c:v>1950</c:v>
                </c:pt>
                <c:pt idx="36">
                  <c:v>1951</c:v>
                </c:pt>
                <c:pt idx="37">
                  <c:v>1952</c:v>
                </c:pt>
                <c:pt idx="38">
                  <c:v>1953</c:v>
                </c:pt>
                <c:pt idx="39">
                  <c:v>1954</c:v>
                </c:pt>
                <c:pt idx="40">
                  <c:v>1955</c:v>
                </c:pt>
                <c:pt idx="41">
                  <c:v>1956</c:v>
                </c:pt>
                <c:pt idx="42">
                  <c:v>1957</c:v>
                </c:pt>
                <c:pt idx="43">
                  <c:v>1958</c:v>
                </c:pt>
                <c:pt idx="44">
                  <c:v>1959</c:v>
                </c:pt>
                <c:pt idx="45">
                  <c:v>1960</c:v>
                </c:pt>
                <c:pt idx="46">
                  <c:v>1961</c:v>
                </c:pt>
                <c:pt idx="47">
                  <c:v>1962</c:v>
                </c:pt>
                <c:pt idx="48">
                  <c:v>1963</c:v>
                </c:pt>
                <c:pt idx="49">
                  <c:v>1964</c:v>
                </c:pt>
                <c:pt idx="50">
                  <c:v>1965</c:v>
                </c:pt>
                <c:pt idx="51">
                  <c:v>1966</c:v>
                </c:pt>
                <c:pt idx="52">
                  <c:v>1967</c:v>
                </c:pt>
                <c:pt idx="53">
                  <c:v>1968</c:v>
                </c:pt>
                <c:pt idx="54">
                  <c:v>1969</c:v>
                </c:pt>
                <c:pt idx="55">
                  <c:v>1970</c:v>
                </c:pt>
                <c:pt idx="56">
                  <c:v>1971</c:v>
                </c:pt>
                <c:pt idx="57">
                  <c:v>1972</c:v>
                </c:pt>
                <c:pt idx="58">
                  <c:v>1973</c:v>
                </c:pt>
                <c:pt idx="59">
                  <c:v>1974</c:v>
                </c:pt>
                <c:pt idx="60">
                  <c:v>1975</c:v>
                </c:pt>
                <c:pt idx="61">
                  <c:v>1976</c:v>
                </c:pt>
                <c:pt idx="62">
                  <c:v>1977</c:v>
                </c:pt>
                <c:pt idx="63">
                  <c:v>1978</c:v>
                </c:pt>
                <c:pt idx="64">
                  <c:v>1979</c:v>
                </c:pt>
                <c:pt idx="65">
                  <c:v>1980</c:v>
                </c:pt>
                <c:pt idx="66">
                  <c:v>1981</c:v>
                </c:pt>
                <c:pt idx="67">
                  <c:v>1982</c:v>
                </c:pt>
                <c:pt idx="68">
                  <c:v>1983</c:v>
                </c:pt>
                <c:pt idx="69">
                  <c:v>1984</c:v>
                </c:pt>
                <c:pt idx="70">
                  <c:v>1985</c:v>
                </c:pt>
                <c:pt idx="71">
                  <c:v>1986</c:v>
                </c:pt>
                <c:pt idx="72">
                  <c:v>1987</c:v>
                </c:pt>
                <c:pt idx="73">
                  <c:v>1988</c:v>
                </c:pt>
                <c:pt idx="74">
                  <c:v>1989</c:v>
                </c:pt>
                <c:pt idx="75">
                  <c:v>1990</c:v>
                </c:pt>
                <c:pt idx="76">
                  <c:v>1991</c:v>
                </c:pt>
                <c:pt idx="77">
                  <c:v>1992</c:v>
                </c:pt>
                <c:pt idx="78">
                  <c:v>1993</c:v>
                </c:pt>
                <c:pt idx="79">
                  <c:v>1994</c:v>
                </c:pt>
                <c:pt idx="80">
                  <c:v>1995</c:v>
                </c:pt>
                <c:pt idx="81">
                  <c:v>1996</c:v>
                </c:pt>
                <c:pt idx="82">
                  <c:v>1997</c:v>
                </c:pt>
                <c:pt idx="83">
                  <c:v>1998</c:v>
                </c:pt>
                <c:pt idx="84">
                  <c:v>1999</c:v>
                </c:pt>
                <c:pt idx="85">
                  <c:v>2000</c:v>
                </c:pt>
                <c:pt idx="86">
                  <c:v>2001</c:v>
                </c:pt>
                <c:pt idx="87">
                  <c:v>2002</c:v>
                </c:pt>
                <c:pt idx="88">
                  <c:v>2003</c:v>
                </c:pt>
                <c:pt idx="89">
                  <c:v>2004</c:v>
                </c:pt>
                <c:pt idx="90">
                  <c:v>2005</c:v>
                </c:pt>
                <c:pt idx="91">
                  <c:v>2006</c:v>
                </c:pt>
                <c:pt idx="92">
                  <c:v>2007</c:v>
                </c:pt>
                <c:pt idx="93">
                  <c:v>2008</c:v>
                </c:pt>
              </c:numCache>
            </c:numRef>
          </c:cat>
          <c:val>
            <c:numRef>
              <c:f>Monthly!$R$101:$R$194</c:f>
              <c:numCache>
                <c:formatCode>General</c:formatCode>
                <c:ptCount val="94"/>
                <c:pt idx="4" formatCode="0">
                  <c:v>744.85999999999945</c:v>
                </c:pt>
                <c:pt idx="5" formatCode="0">
                  <c:v>804.67000000000053</c:v>
                </c:pt>
                <c:pt idx="6" formatCode="0">
                  <c:v>1097.6499999999999</c:v>
                </c:pt>
                <c:pt idx="7" formatCode="0">
                  <c:v>1113.05</c:v>
                </c:pt>
                <c:pt idx="8" formatCode="0">
                  <c:v>1348.26</c:v>
                </c:pt>
                <c:pt idx="9" formatCode="0">
                  <c:v>1425.1699999999998</c:v>
                </c:pt>
                <c:pt idx="10" formatCode="0">
                  <c:v>1824.1899999999998</c:v>
                </c:pt>
                <c:pt idx="11" formatCode="0">
                  <c:v>1922.7100000000003</c:v>
                </c:pt>
                <c:pt idx="12" formatCode="0">
                  <c:v>1806.75</c:v>
                </c:pt>
                <c:pt idx="13" formatCode="0">
                  <c:v>2002.75</c:v>
                </c:pt>
                <c:pt idx="14" formatCode="0">
                  <c:v>2099.9700000000012</c:v>
                </c:pt>
                <c:pt idx="15" formatCode="0">
                  <c:v>1994.2800000000002</c:v>
                </c:pt>
                <c:pt idx="16" formatCode="0">
                  <c:v>1865.9700000000005</c:v>
                </c:pt>
                <c:pt idx="17" formatCode="0">
                  <c:v>2089.0500000000002</c:v>
                </c:pt>
                <c:pt idx="18" formatCode="0">
                  <c:v>1816.01</c:v>
                </c:pt>
                <c:pt idx="19" formatCode="0">
                  <c:v>1770.47</c:v>
                </c:pt>
                <c:pt idx="20" formatCode="0">
                  <c:v>1431.85</c:v>
                </c:pt>
                <c:pt idx="21" formatCode="0">
                  <c:v>1627.75</c:v>
                </c:pt>
                <c:pt idx="22" formatCode="0">
                  <c:v>1731.2</c:v>
                </c:pt>
                <c:pt idx="23" formatCode="0">
                  <c:v>1570.2500000000005</c:v>
                </c:pt>
                <c:pt idx="24" formatCode="0">
                  <c:v>1323.71</c:v>
                </c:pt>
                <c:pt idx="25" formatCode="0">
                  <c:v>1450.42</c:v>
                </c:pt>
                <c:pt idx="26" formatCode="0">
                  <c:v>1316.81</c:v>
                </c:pt>
                <c:pt idx="27" formatCode="0">
                  <c:v>1655.48</c:v>
                </c:pt>
                <c:pt idx="28" formatCode="0">
                  <c:v>2035.91</c:v>
                </c:pt>
                <c:pt idx="29" formatCode="0">
                  <c:v>2105.65</c:v>
                </c:pt>
                <c:pt idx="30" formatCode="0">
                  <c:v>1959.3899999999999</c:v>
                </c:pt>
                <c:pt idx="31" formatCode="0">
                  <c:v>1875.6899999999998</c:v>
                </c:pt>
                <c:pt idx="32" formatCode="0">
                  <c:v>1895.47</c:v>
                </c:pt>
                <c:pt idx="33" formatCode="0">
                  <c:v>2312.63</c:v>
                </c:pt>
                <c:pt idx="34" formatCode="0">
                  <c:v>2604.48</c:v>
                </c:pt>
                <c:pt idx="35" formatCode="0">
                  <c:v>2416.2799999999997</c:v>
                </c:pt>
                <c:pt idx="36" formatCode="0">
                  <c:v>2368.13</c:v>
                </c:pt>
                <c:pt idx="37" formatCode="0">
                  <c:v>2157.8900000000012</c:v>
                </c:pt>
                <c:pt idx="38" formatCode="0">
                  <c:v>2030.0800000000004</c:v>
                </c:pt>
                <c:pt idx="39" formatCode="0">
                  <c:v>2324.54</c:v>
                </c:pt>
                <c:pt idx="40" formatCode="0">
                  <c:v>2886.0699999999997</c:v>
                </c:pt>
                <c:pt idx="41" formatCode="0">
                  <c:v>2688.08</c:v>
                </c:pt>
                <c:pt idx="42" formatCode="0">
                  <c:v>2636.4</c:v>
                </c:pt>
                <c:pt idx="43" formatCode="0">
                  <c:v>2111.12</c:v>
                </c:pt>
                <c:pt idx="44" formatCode="0">
                  <c:v>1906.1599999999999</c:v>
                </c:pt>
                <c:pt idx="45" formatCode="0">
                  <c:v>1963.9242999999999</c:v>
                </c:pt>
                <c:pt idx="46" formatCode="0">
                  <c:v>2212.5198999999998</c:v>
                </c:pt>
                <c:pt idx="47" formatCode="0">
                  <c:v>1900.6109999999999</c:v>
                </c:pt>
                <c:pt idx="48" formatCode="0">
                  <c:v>1850.0706</c:v>
                </c:pt>
                <c:pt idx="49" formatCode="0">
                  <c:v>1684.6767</c:v>
                </c:pt>
                <c:pt idx="50" formatCode="0">
                  <c:v>1314.8978</c:v>
                </c:pt>
                <c:pt idx="51" formatCode="0">
                  <c:v>1337.1206</c:v>
                </c:pt>
                <c:pt idx="52" formatCode="0">
                  <c:v>1139.7026000000001</c:v>
                </c:pt>
                <c:pt idx="53" formatCode="0">
                  <c:v>1293.5690999999999</c:v>
                </c:pt>
                <c:pt idx="54" formatCode="0">
                  <c:v>1350.4664</c:v>
                </c:pt>
                <c:pt idx="55" formatCode="0">
                  <c:v>1261.0191</c:v>
                </c:pt>
                <c:pt idx="56" formatCode="0">
                  <c:v>1027.6128999999999</c:v>
                </c:pt>
                <c:pt idx="57" formatCode="0">
                  <c:v>1071.3260000000002</c:v>
                </c:pt>
                <c:pt idx="58" formatCode="0">
                  <c:v>1004.1417000000005</c:v>
                </c:pt>
                <c:pt idx="59" formatCode="0">
                  <c:v>892.9989000000005</c:v>
                </c:pt>
                <c:pt idx="60" formatCode="0">
                  <c:v>683.31289999999956</c:v>
                </c:pt>
                <c:pt idx="61" formatCode="0">
                  <c:v>568.62500000000011</c:v>
                </c:pt>
                <c:pt idx="62" formatCode="0">
                  <c:v>884.29330000000084</c:v>
                </c:pt>
                <c:pt idx="63" formatCode="0">
                  <c:v>1048.3290000000002</c:v>
                </c:pt>
                <c:pt idx="64" formatCode="0">
                  <c:v>1021.6543000000005</c:v>
                </c:pt>
                <c:pt idx="65" formatCode="0">
                  <c:v>1013.1925000000001</c:v>
                </c:pt>
                <c:pt idx="66" formatCode="0">
                  <c:v>1046.2026000000003</c:v>
                </c:pt>
                <c:pt idx="67" formatCode="0">
                  <c:v>1139.4317000000001</c:v>
                </c:pt>
                <c:pt idx="68" formatCode="0">
                  <c:v>1064.4162000000001</c:v>
                </c:pt>
                <c:pt idx="69" formatCode="0">
                  <c:v>853.99050000000011</c:v>
                </c:pt>
                <c:pt idx="70" formatCode="0">
                  <c:v>927.41109999999946</c:v>
                </c:pt>
                <c:pt idx="71" formatCode="0">
                  <c:v>1195.4811000000002</c:v>
                </c:pt>
                <c:pt idx="72" formatCode="0">
                  <c:v>1076.8108999999999</c:v>
                </c:pt>
                <c:pt idx="73" formatCode="0">
                  <c:v>930.64409999999987</c:v>
                </c:pt>
                <c:pt idx="74" formatCode="0">
                  <c:v>1115.7629999999999</c:v>
                </c:pt>
                <c:pt idx="75" formatCode="0">
                  <c:v>1474.4837999999997</c:v>
                </c:pt>
                <c:pt idx="76" formatCode="0">
                  <c:v>1446.9690000000001</c:v>
                </c:pt>
                <c:pt idx="77" formatCode="0">
                  <c:v>1476.1973999999998</c:v>
                </c:pt>
                <c:pt idx="78" formatCode="0">
                  <c:v>1728.6062999999999</c:v>
                </c:pt>
                <c:pt idx="79" formatCode="0">
                  <c:v>1867.4010000000001</c:v>
                </c:pt>
                <c:pt idx="80" formatCode="0">
                  <c:v>1719.3797999999999</c:v>
                </c:pt>
                <c:pt idx="81" formatCode="0">
                  <c:v>1664.5599000000002</c:v>
                </c:pt>
                <c:pt idx="82" formatCode="0">
                  <c:v>1700.7084</c:v>
                </c:pt>
                <c:pt idx="83" formatCode="0">
                  <c:v>1866.5602999999999</c:v>
                </c:pt>
                <c:pt idx="84" formatCode="0">
                  <c:v>1792.5340999999996</c:v>
                </c:pt>
                <c:pt idx="85" formatCode="0">
                  <c:v>1861.8792999999998</c:v>
                </c:pt>
                <c:pt idx="86" formatCode="0">
                  <c:v>1767.7738000000002</c:v>
                </c:pt>
                <c:pt idx="87" formatCode="0">
                  <c:v>1574.9778000000003</c:v>
                </c:pt>
                <c:pt idx="88" formatCode="0">
                  <c:v>1438.2191</c:v>
                </c:pt>
                <c:pt idx="89" formatCode="0">
                  <c:v>1423.2075555555568</c:v>
                </c:pt>
                <c:pt idx="90" formatCode="0">
                  <c:v>1708.5153750000011</c:v>
                </c:pt>
              </c:numCache>
            </c:numRef>
          </c:val>
        </c:ser>
        <c:marker val="1"/>
        <c:axId val="114309760"/>
        <c:axId val="114319744"/>
      </c:lineChart>
      <c:catAx>
        <c:axId val="114309760"/>
        <c:scaling>
          <c:orientation val="minMax"/>
        </c:scaling>
        <c:axPos val="b"/>
        <c:majorGridlines>
          <c:spPr>
            <a:ln w="3175">
              <a:solidFill>
                <a:srgbClr val="000000"/>
              </a:solidFill>
              <a:prstDash val="solid"/>
            </a:ln>
          </c:spPr>
        </c:majorGridlines>
        <c:minorGridlines>
          <c:spPr>
            <a:ln w="3175">
              <a:solidFill>
                <a:srgbClr val="000000"/>
              </a:solidFill>
              <a:prstDash val="lgDashDot"/>
            </a:ln>
          </c:spPr>
        </c:minorGridlines>
        <c:numFmt formatCode="General" sourceLinked="1"/>
        <c:tickLblPos val="low"/>
        <c:spPr>
          <a:ln w="3175">
            <a:solidFill>
              <a:srgbClr val="000000"/>
            </a:solidFill>
            <a:prstDash val="lgDash"/>
          </a:ln>
        </c:spPr>
        <c:txPr>
          <a:bodyPr rot="-5400000" vert="horz"/>
          <a:lstStyle/>
          <a:p>
            <a:pPr>
              <a:defRPr sz="1400" b="1" i="0" u="none" strike="noStrike" baseline="0">
                <a:solidFill>
                  <a:srgbClr val="000000"/>
                </a:solidFill>
                <a:latin typeface="Arial"/>
                <a:ea typeface="Arial"/>
                <a:cs typeface="Arial"/>
              </a:defRPr>
            </a:pPr>
            <a:endParaRPr lang="en-US"/>
          </a:p>
        </c:txPr>
        <c:crossAx val="114319744"/>
        <c:crosses val="autoZero"/>
        <c:auto val="1"/>
        <c:lblAlgn val="ctr"/>
        <c:lblOffset val="120"/>
        <c:tickLblSkip val="5"/>
        <c:tickMarkSkip val="5"/>
      </c:catAx>
      <c:valAx>
        <c:axId val="114319744"/>
        <c:scaling>
          <c:orientation val="minMax"/>
        </c:scaling>
        <c:axPos val="l"/>
        <c:majorGridlines>
          <c:spPr>
            <a:ln w="3175">
              <a:solidFill>
                <a:srgbClr val="000000"/>
              </a:solidFill>
              <a:prstDash val="solid"/>
            </a:ln>
          </c:spPr>
        </c:majorGridlines>
        <c:title>
          <c:tx>
            <c:rich>
              <a:bodyPr/>
              <a:lstStyle/>
              <a:p>
                <a:pPr>
                  <a:defRPr sz="1600" b="1" i="0" u="none" strike="noStrike" baseline="0">
                    <a:solidFill>
                      <a:srgbClr val="000000"/>
                    </a:solidFill>
                    <a:latin typeface="Arial"/>
                    <a:ea typeface="Arial"/>
                    <a:cs typeface="Arial"/>
                  </a:defRPr>
                </a:pPr>
                <a:r>
                  <a:rPr lang="en-US" sz="1600" b="1" i="0" baseline="0" dirty="0"/>
                  <a:t>Acre-Feet</a:t>
                </a:r>
              </a:p>
            </c:rich>
          </c:tx>
          <c:layout>
            <c:manualLayout>
              <c:xMode val="edge"/>
              <c:yMode val="edge"/>
              <c:x val="7.1210579857578938E-3"/>
              <c:y val="0.40140960592954122"/>
            </c:manualLayout>
          </c:layout>
          <c:spPr>
            <a:noFill/>
            <a:ln w="25400">
              <a:noFill/>
            </a:ln>
          </c:spPr>
        </c:title>
        <c:numFmt formatCode="0" sourceLinked="1"/>
        <c:tickLblPos val="nextTo"/>
        <c:spPr>
          <a:ln w="3175">
            <a:solidFill>
              <a:srgbClr val="000000"/>
            </a:solidFill>
            <a:prstDash val="solid"/>
          </a:ln>
        </c:spPr>
        <c:txPr>
          <a:bodyPr rot="0" vert="horz"/>
          <a:lstStyle/>
          <a:p>
            <a:pPr>
              <a:defRPr sz="1400" b="1" i="0" u="none" strike="noStrike" baseline="0">
                <a:solidFill>
                  <a:srgbClr val="000000"/>
                </a:solidFill>
                <a:latin typeface="Arial"/>
                <a:ea typeface="Arial"/>
                <a:cs typeface="Arial"/>
              </a:defRPr>
            </a:pPr>
            <a:endParaRPr lang="en-US"/>
          </a:p>
        </c:txPr>
        <c:crossAx val="114309760"/>
        <c:crosses val="autoZero"/>
        <c:crossBetween val="between"/>
      </c:valAx>
      <c:spPr>
        <a:solidFill>
          <a:srgbClr val="FFFFFF"/>
        </a:solidFill>
        <a:ln w="12700">
          <a:solidFill>
            <a:srgbClr val="808080"/>
          </a:solidFill>
          <a:prstDash val="solid"/>
        </a:ln>
      </c:spPr>
    </c:plotArea>
    <c:plotVisOnly val="1"/>
    <c:dispBlanksAs val="gap"/>
  </c:chart>
  <c:spPr>
    <a:solidFill>
      <a:srgbClr val="99CCFF"/>
    </a:solidFill>
    <a:ln w="3175">
      <a:solidFill>
        <a:srgbClr val="000000"/>
      </a:solidFill>
      <a:prstDash val="solid"/>
    </a:ln>
  </c:spPr>
  <c:txPr>
    <a:bodyPr/>
    <a:lstStyle/>
    <a:p>
      <a:pPr>
        <a:defRPr sz="1525" b="0" i="0" u="none" strike="noStrike" baseline="0">
          <a:solidFill>
            <a:srgbClr val="000000"/>
          </a:solidFill>
          <a:latin typeface="Arial"/>
          <a:ea typeface="Arial"/>
          <a:cs typeface="Arial"/>
        </a:defRPr>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sz="1400" baseline="0" dirty="0"/>
              <a:t>November-January Climate </a:t>
            </a:r>
            <a:r>
              <a:rPr lang="en-US" sz="1400" baseline="0" dirty="0" smtClean="0"/>
              <a:t>Division 4 </a:t>
            </a:r>
            <a:r>
              <a:rPr lang="en-US" sz="1400" baseline="0" dirty="0"/>
              <a:t>Rainfall</a:t>
            </a:r>
          </a:p>
        </c:rich>
      </c:tx>
      <c:layout>
        <c:manualLayout>
          <c:xMode val="edge"/>
          <c:yMode val="edge"/>
          <c:x val="0.17119287478771036"/>
          <c:y val="2.7777777777777842E-2"/>
        </c:manualLayout>
      </c:layout>
    </c:title>
    <c:plotArea>
      <c:layout>
        <c:manualLayout>
          <c:layoutTarget val="inner"/>
          <c:xMode val="edge"/>
          <c:yMode val="edge"/>
          <c:x val="0.15577996500437449"/>
          <c:y val="0.17628499562554681"/>
          <c:w val="0.75994677748614792"/>
          <c:h val="0.63595654709827965"/>
        </c:manualLayout>
      </c:layout>
      <c:lineChart>
        <c:grouping val="standard"/>
        <c:ser>
          <c:idx val="0"/>
          <c:order val="0"/>
          <c:tx>
            <c:strRef>
              <c:f>'Climate Div 4'!$B$4</c:f>
              <c:strCache>
                <c:ptCount val="1"/>
                <c:pt idx="0">
                  <c:v>November-January Climate Division Rainfall</c:v>
                </c:pt>
              </c:strCache>
            </c:strRef>
          </c:tx>
          <c:marker>
            <c:symbol val="none"/>
          </c:marker>
          <c:cat>
            <c:numRef>
              <c:f>'Climate Div 4'!$A$5:$A$118</c:f>
              <c:numCache>
                <c:formatCode>General</c:formatCode>
                <c:ptCount val="114"/>
                <c:pt idx="0">
                  <c:v>1896</c:v>
                </c:pt>
                <c:pt idx="1">
                  <c:v>1897</c:v>
                </c:pt>
                <c:pt idx="2">
                  <c:v>1898</c:v>
                </c:pt>
                <c:pt idx="3">
                  <c:v>1899</c:v>
                </c:pt>
                <c:pt idx="4">
                  <c:v>1900</c:v>
                </c:pt>
                <c:pt idx="5">
                  <c:v>1901</c:v>
                </c:pt>
                <c:pt idx="6">
                  <c:v>1902</c:v>
                </c:pt>
                <c:pt idx="7">
                  <c:v>1903</c:v>
                </c:pt>
                <c:pt idx="8">
                  <c:v>1904</c:v>
                </c:pt>
                <c:pt idx="9">
                  <c:v>1905</c:v>
                </c:pt>
                <c:pt idx="10">
                  <c:v>1906</c:v>
                </c:pt>
                <c:pt idx="11">
                  <c:v>1907</c:v>
                </c:pt>
                <c:pt idx="12">
                  <c:v>1908</c:v>
                </c:pt>
                <c:pt idx="13">
                  <c:v>1909</c:v>
                </c:pt>
                <c:pt idx="14">
                  <c:v>1910</c:v>
                </c:pt>
                <c:pt idx="15">
                  <c:v>1911</c:v>
                </c:pt>
                <c:pt idx="16">
                  <c:v>1912</c:v>
                </c:pt>
                <c:pt idx="17">
                  <c:v>1913</c:v>
                </c:pt>
                <c:pt idx="18">
                  <c:v>1914</c:v>
                </c:pt>
                <c:pt idx="19">
                  <c:v>1915</c:v>
                </c:pt>
                <c:pt idx="20">
                  <c:v>1916</c:v>
                </c:pt>
                <c:pt idx="21">
                  <c:v>1917</c:v>
                </c:pt>
                <c:pt idx="22">
                  <c:v>1918</c:v>
                </c:pt>
                <c:pt idx="23">
                  <c:v>1919</c:v>
                </c:pt>
                <c:pt idx="24">
                  <c:v>1920</c:v>
                </c:pt>
                <c:pt idx="25">
                  <c:v>1921</c:v>
                </c:pt>
                <c:pt idx="26">
                  <c:v>1922</c:v>
                </c:pt>
                <c:pt idx="27">
                  <c:v>1923</c:v>
                </c:pt>
                <c:pt idx="28">
                  <c:v>1924</c:v>
                </c:pt>
                <c:pt idx="29">
                  <c:v>1925</c:v>
                </c:pt>
                <c:pt idx="30">
                  <c:v>1926</c:v>
                </c:pt>
                <c:pt idx="31">
                  <c:v>1927</c:v>
                </c:pt>
                <c:pt idx="32">
                  <c:v>1928</c:v>
                </c:pt>
                <c:pt idx="33">
                  <c:v>1929</c:v>
                </c:pt>
                <c:pt idx="34">
                  <c:v>1930</c:v>
                </c:pt>
                <c:pt idx="35">
                  <c:v>1931</c:v>
                </c:pt>
                <c:pt idx="36">
                  <c:v>1932</c:v>
                </c:pt>
                <c:pt idx="37">
                  <c:v>1933</c:v>
                </c:pt>
                <c:pt idx="38">
                  <c:v>1934</c:v>
                </c:pt>
                <c:pt idx="39">
                  <c:v>1935</c:v>
                </c:pt>
                <c:pt idx="40">
                  <c:v>1936</c:v>
                </c:pt>
                <c:pt idx="41">
                  <c:v>1937</c:v>
                </c:pt>
                <c:pt idx="42">
                  <c:v>1938</c:v>
                </c:pt>
                <c:pt idx="43">
                  <c:v>1939</c:v>
                </c:pt>
                <c:pt idx="44">
                  <c:v>1940</c:v>
                </c:pt>
                <c:pt idx="45">
                  <c:v>1941</c:v>
                </c:pt>
                <c:pt idx="46">
                  <c:v>1942</c:v>
                </c:pt>
                <c:pt idx="47">
                  <c:v>1943</c:v>
                </c:pt>
                <c:pt idx="48">
                  <c:v>1944</c:v>
                </c:pt>
                <c:pt idx="49">
                  <c:v>1945</c:v>
                </c:pt>
                <c:pt idx="50">
                  <c:v>1946</c:v>
                </c:pt>
                <c:pt idx="51">
                  <c:v>1947</c:v>
                </c:pt>
                <c:pt idx="52">
                  <c:v>1948</c:v>
                </c:pt>
                <c:pt idx="53">
                  <c:v>1949</c:v>
                </c:pt>
                <c:pt idx="54">
                  <c:v>1950</c:v>
                </c:pt>
                <c:pt idx="55">
                  <c:v>1951</c:v>
                </c:pt>
                <c:pt idx="56">
                  <c:v>1952</c:v>
                </c:pt>
                <c:pt idx="57">
                  <c:v>1953</c:v>
                </c:pt>
                <c:pt idx="58">
                  <c:v>1954</c:v>
                </c:pt>
                <c:pt idx="59">
                  <c:v>1955</c:v>
                </c:pt>
                <c:pt idx="60">
                  <c:v>1956</c:v>
                </c:pt>
                <c:pt idx="61">
                  <c:v>1957</c:v>
                </c:pt>
                <c:pt idx="62">
                  <c:v>1958</c:v>
                </c:pt>
                <c:pt idx="63">
                  <c:v>1959</c:v>
                </c:pt>
                <c:pt idx="64">
                  <c:v>1960</c:v>
                </c:pt>
                <c:pt idx="65">
                  <c:v>1961</c:v>
                </c:pt>
                <c:pt idx="66">
                  <c:v>1962</c:v>
                </c:pt>
                <c:pt idx="67">
                  <c:v>1963</c:v>
                </c:pt>
                <c:pt idx="68">
                  <c:v>1964</c:v>
                </c:pt>
                <c:pt idx="69">
                  <c:v>1965</c:v>
                </c:pt>
                <c:pt idx="70">
                  <c:v>1966</c:v>
                </c:pt>
                <c:pt idx="71">
                  <c:v>1967</c:v>
                </c:pt>
                <c:pt idx="72">
                  <c:v>1968</c:v>
                </c:pt>
                <c:pt idx="73">
                  <c:v>1969</c:v>
                </c:pt>
                <c:pt idx="74">
                  <c:v>1970</c:v>
                </c:pt>
                <c:pt idx="75">
                  <c:v>1971</c:v>
                </c:pt>
                <c:pt idx="76">
                  <c:v>1972</c:v>
                </c:pt>
                <c:pt idx="77">
                  <c:v>1973</c:v>
                </c:pt>
                <c:pt idx="78">
                  <c:v>1974</c:v>
                </c:pt>
                <c:pt idx="79">
                  <c:v>1975</c:v>
                </c:pt>
                <c:pt idx="80">
                  <c:v>1976</c:v>
                </c:pt>
                <c:pt idx="81">
                  <c:v>1977</c:v>
                </c:pt>
                <c:pt idx="82">
                  <c:v>1978</c:v>
                </c:pt>
                <c:pt idx="83">
                  <c:v>1979</c:v>
                </c:pt>
                <c:pt idx="84">
                  <c:v>1980</c:v>
                </c:pt>
                <c:pt idx="85">
                  <c:v>1981</c:v>
                </c:pt>
                <c:pt idx="86">
                  <c:v>1982</c:v>
                </c:pt>
                <c:pt idx="87">
                  <c:v>1983</c:v>
                </c:pt>
                <c:pt idx="88">
                  <c:v>1984</c:v>
                </c:pt>
                <c:pt idx="89">
                  <c:v>1985</c:v>
                </c:pt>
                <c:pt idx="90">
                  <c:v>1986</c:v>
                </c:pt>
                <c:pt idx="91">
                  <c:v>1987</c:v>
                </c:pt>
                <c:pt idx="92">
                  <c:v>1988</c:v>
                </c:pt>
                <c:pt idx="93">
                  <c:v>1989</c:v>
                </c:pt>
                <c:pt idx="94">
                  <c:v>1990</c:v>
                </c:pt>
                <c:pt idx="95">
                  <c:v>1991</c:v>
                </c:pt>
                <c:pt idx="96">
                  <c:v>1992</c:v>
                </c:pt>
                <c:pt idx="97">
                  <c:v>1993</c:v>
                </c:pt>
                <c:pt idx="98">
                  <c:v>1994</c:v>
                </c:pt>
                <c:pt idx="99">
                  <c:v>1995</c:v>
                </c:pt>
                <c:pt idx="100">
                  <c:v>1996</c:v>
                </c:pt>
                <c:pt idx="101">
                  <c:v>1997</c:v>
                </c:pt>
                <c:pt idx="102">
                  <c:v>1998</c:v>
                </c:pt>
                <c:pt idx="103">
                  <c:v>1999</c:v>
                </c:pt>
                <c:pt idx="104">
                  <c:v>2000</c:v>
                </c:pt>
                <c:pt idx="105">
                  <c:v>2001</c:v>
                </c:pt>
                <c:pt idx="106">
                  <c:v>2002</c:v>
                </c:pt>
                <c:pt idx="107">
                  <c:v>2003</c:v>
                </c:pt>
                <c:pt idx="108">
                  <c:v>2004</c:v>
                </c:pt>
                <c:pt idx="109">
                  <c:v>2005</c:v>
                </c:pt>
                <c:pt idx="110">
                  <c:v>2006</c:v>
                </c:pt>
                <c:pt idx="111">
                  <c:v>2007</c:v>
                </c:pt>
                <c:pt idx="112">
                  <c:v>2008</c:v>
                </c:pt>
                <c:pt idx="113">
                  <c:v>2009</c:v>
                </c:pt>
              </c:numCache>
            </c:numRef>
          </c:cat>
          <c:val>
            <c:numRef>
              <c:f>'Climate Div 4'!$B$5:$B$118</c:f>
              <c:numCache>
                <c:formatCode>0.00</c:formatCode>
                <c:ptCount val="114"/>
                <c:pt idx="0">
                  <c:v>7.41</c:v>
                </c:pt>
                <c:pt idx="1">
                  <c:v>5.39</c:v>
                </c:pt>
                <c:pt idx="2">
                  <c:v>4.0999999999999996</c:v>
                </c:pt>
                <c:pt idx="3">
                  <c:v>8.5300000000000011</c:v>
                </c:pt>
                <c:pt idx="4">
                  <c:v>5.08</c:v>
                </c:pt>
                <c:pt idx="5">
                  <c:v>5.25</c:v>
                </c:pt>
                <c:pt idx="6">
                  <c:v>2.69</c:v>
                </c:pt>
                <c:pt idx="7">
                  <c:v>10.69</c:v>
                </c:pt>
                <c:pt idx="8">
                  <c:v>9.01</c:v>
                </c:pt>
                <c:pt idx="9">
                  <c:v>5.1199999999999966</c:v>
                </c:pt>
                <c:pt idx="10">
                  <c:v>9.4</c:v>
                </c:pt>
                <c:pt idx="11">
                  <c:v>2.0299999999999998</c:v>
                </c:pt>
                <c:pt idx="12">
                  <c:v>8.2100000000000009</c:v>
                </c:pt>
                <c:pt idx="13">
                  <c:v>3.72</c:v>
                </c:pt>
                <c:pt idx="14">
                  <c:v>3.4899999999999998</c:v>
                </c:pt>
                <c:pt idx="15">
                  <c:v>3.34</c:v>
                </c:pt>
                <c:pt idx="16">
                  <c:v>11.52</c:v>
                </c:pt>
                <c:pt idx="17">
                  <c:v>5.8599999999999985</c:v>
                </c:pt>
                <c:pt idx="18">
                  <c:v>8.11</c:v>
                </c:pt>
                <c:pt idx="19">
                  <c:v>10.33</c:v>
                </c:pt>
                <c:pt idx="20">
                  <c:v>5.05</c:v>
                </c:pt>
                <c:pt idx="21">
                  <c:v>8.02</c:v>
                </c:pt>
                <c:pt idx="22">
                  <c:v>3.7800000000000002</c:v>
                </c:pt>
                <c:pt idx="23">
                  <c:v>6.41</c:v>
                </c:pt>
                <c:pt idx="24">
                  <c:v>6.8</c:v>
                </c:pt>
                <c:pt idx="25">
                  <c:v>6.54</c:v>
                </c:pt>
                <c:pt idx="26">
                  <c:v>5.5</c:v>
                </c:pt>
                <c:pt idx="27">
                  <c:v>4.38</c:v>
                </c:pt>
                <c:pt idx="28">
                  <c:v>4.63</c:v>
                </c:pt>
                <c:pt idx="29">
                  <c:v>4.3499999999999996</c:v>
                </c:pt>
                <c:pt idx="30">
                  <c:v>12.93</c:v>
                </c:pt>
                <c:pt idx="31">
                  <c:v>3.36</c:v>
                </c:pt>
                <c:pt idx="32">
                  <c:v>2.9</c:v>
                </c:pt>
                <c:pt idx="33">
                  <c:v>4.29</c:v>
                </c:pt>
                <c:pt idx="34">
                  <c:v>5.8199999999999985</c:v>
                </c:pt>
                <c:pt idx="35">
                  <c:v>9.27</c:v>
                </c:pt>
                <c:pt idx="36">
                  <c:v>3.01</c:v>
                </c:pt>
                <c:pt idx="37">
                  <c:v>4.49</c:v>
                </c:pt>
                <c:pt idx="38">
                  <c:v>3.21</c:v>
                </c:pt>
                <c:pt idx="39">
                  <c:v>1.83</c:v>
                </c:pt>
                <c:pt idx="40">
                  <c:v>8.23</c:v>
                </c:pt>
                <c:pt idx="41">
                  <c:v>4.5199999999999996</c:v>
                </c:pt>
                <c:pt idx="42">
                  <c:v>7.07</c:v>
                </c:pt>
                <c:pt idx="43">
                  <c:v>2.59</c:v>
                </c:pt>
                <c:pt idx="44">
                  <c:v>5.49</c:v>
                </c:pt>
                <c:pt idx="45">
                  <c:v>8.65</c:v>
                </c:pt>
                <c:pt idx="46">
                  <c:v>10.97</c:v>
                </c:pt>
                <c:pt idx="47">
                  <c:v>4.28</c:v>
                </c:pt>
                <c:pt idx="48">
                  <c:v>3.3099999999999987</c:v>
                </c:pt>
                <c:pt idx="49">
                  <c:v>3.9699999999999998</c:v>
                </c:pt>
                <c:pt idx="50">
                  <c:v>6.06</c:v>
                </c:pt>
                <c:pt idx="51">
                  <c:v>3.52</c:v>
                </c:pt>
                <c:pt idx="52">
                  <c:v>11.34</c:v>
                </c:pt>
                <c:pt idx="53">
                  <c:v>3.4299999999999997</c:v>
                </c:pt>
                <c:pt idx="54">
                  <c:v>3.98</c:v>
                </c:pt>
                <c:pt idx="55">
                  <c:v>4.57</c:v>
                </c:pt>
                <c:pt idx="56">
                  <c:v>6.64</c:v>
                </c:pt>
                <c:pt idx="57">
                  <c:v>5.58</c:v>
                </c:pt>
                <c:pt idx="58">
                  <c:v>10.54</c:v>
                </c:pt>
                <c:pt idx="59">
                  <c:v>7.46</c:v>
                </c:pt>
                <c:pt idx="60">
                  <c:v>4.1099999999999985</c:v>
                </c:pt>
                <c:pt idx="61">
                  <c:v>3.15</c:v>
                </c:pt>
                <c:pt idx="62">
                  <c:v>10.8</c:v>
                </c:pt>
                <c:pt idx="63">
                  <c:v>8.92</c:v>
                </c:pt>
                <c:pt idx="64">
                  <c:v>4.8899999999999997</c:v>
                </c:pt>
                <c:pt idx="65">
                  <c:v>4.3</c:v>
                </c:pt>
                <c:pt idx="66">
                  <c:v>3.84</c:v>
                </c:pt>
                <c:pt idx="67">
                  <c:v>5.29</c:v>
                </c:pt>
                <c:pt idx="68">
                  <c:v>12.54</c:v>
                </c:pt>
                <c:pt idx="69">
                  <c:v>4.1899999999999995</c:v>
                </c:pt>
                <c:pt idx="70">
                  <c:v>8.3600000000000048</c:v>
                </c:pt>
                <c:pt idx="71">
                  <c:v>2.65</c:v>
                </c:pt>
                <c:pt idx="72">
                  <c:v>3.27</c:v>
                </c:pt>
                <c:pt idx="73">
                  <c:v>5.92</c:v>
                </c:pt>
                <c:pt idx="74">
                  <c:v>10.18</c:v>
                </c:pt>
                <c:pt idx="75">
                  <c:v>2.21</c:v>
                </c:pt>
                <c:pt idx="76">
                  <c:v>4.67</c:v>
                </c:pt>
                <c:pt idx="77">
                  <c:v>12.09</c:v>
                </c:pt>
                <c:pt idx="78">
                  <c:v>4.92</c:v>
                </c:pt>
                <c:pt idx="79">
                  <c:v>3.8899999999999997</c:v>
                </c:pt>
                <c:pt idx="80">
                  <c:v>2.36</c:v>
                </c:pt>
                <c:pt idx="81">
                  <c:v>6.81</c:v>
                </c:pt>
                <c:pt idx="82">
                  <c:v>10.14</c:v>
                </c:pt>
                <c:pt idx="83">
                  <c:v>11.23</c:v>
                </c:pt>
                <c:pt idx="84">
                  <c:v>6.67</c:v>
                </c:pt>
                <c:pt idx="85">
                  <c:v>5.54</c:v>
                </c:pt>
                <c:pt idx="86">
                  <c:v>5.1599999999999975</c:v>
                </c:pt>
                <c:pt idx="87">
                  <c:v>6.26</c:v>
                </c:pt>
                <c:pt idx="88">
                  <c:v>9.74</c:v>
                </c:pt>
                <c:pt idx="89">
                  <c:v>5.6199999999999966</c:v>
                </c:pt>
                <c:pt idx="90">
                  <c:v>6.41</c:v>
                </c:pt>
                <c:pt idx="91">
                  <c:v>7.7700000000000014</c:v>
                </c:pt>
                <c:pt idx="92">
                  <c:v>10</c:v>
                </c:pt>
                <c:pt idx="93">
                  <c:v>8.68</c:v>
                </c:pt>
                <c:pt idx="94">
                  <c:v>6.17</c:v>
                </c:pt>
                <c:pt idx="95">
                  <c:v>5.74</c:v>
                </c:pt>
                <c:pt idx="96">
                  <c:v>2.62</c:v>
                </c:pt>
                <c:pt idx="97">
                  <c:v>10.84</c:v>
                </c:pt>
                <c:pt idx="98">
                  <c:v>6.44</c:v>
                </c:pt>
                <c:pt idx="99">
                  <c:v>10.450000000000006</c:v>
                </c:pt>
                <c:pt idx="100">
                  <c:v>7.39</c:v>
                </c:pt>
                <c:pt idx="101">
                  <c:v>5.18</c:v>
                </c:pt>
                <c:pt idx="102">
                  <c:v>19.91</c:v>
                </c:pt>
                <c:pt idx="103">
                  <c:v>8.08</c:v>
                </c:pt>
                <c:pt idx="104">
                  <c:v>5.21</c:v>
                </c:pt>
                <c:pt idx="105">
                  <c:v>2.46</c:v>
                </c:pt>
                <c:pt idx="106">
                  <c:v>4.1099999999999985</c:v>
                </c:pt>
                <c:pt idx="107">
                  <c:v>14.03</c:v>
                </c:pt>
                <c:pt idx="108">
                  <c:v>6.91</c:v>
                </c:pt>
                <c:pt idx="109">
                  <c:v>5.63</c:v>
                </c:pt>
                <c:pt idx="110">
                  <c:v>5.18</c:v>
                </c:pt>
                <c:pt idx="111">
                  <c:v>5.8599999999999985</c:v>
                </c:pt>
                <c:pt idx="112">
                  <c:v>4.7</c:v>
                </c:pt>
                <c:pt idx="113">
                  <c:v>3.8899999999999997</c:v>
                </c:pt>
              </c:numCache>
            </c:numRef>
          </c:val>
        </c:ser>
        <c:ser>
          <c:idx val="1"/>
          <c:order val="1"/>
          <c:tx>
            <c:strRef>
              <c:f>'Climate Div 4'!$C$4</c:f>
              <c:strCache>
                <c:ptCount val="1"/>
              </c:strCache>
            </c:strRef>
          </c:tx>
          <c:marker>
            <c:symbol val="none"/>
          </c:marker>
          <c:val>
            <c:numRef>
              <c:f>'Climate Div 4'!$C$5:$C$118</c:f>
              <c:numCache>
                <c:formatCode>General</c:formatCode>
                <c:ptCount val="114"/>
                <c:pt idx="4" formatCode="0.00">
                  <c:v>6.3269999999999955</c:v>
                </c:pt>
                <c:pt idx="5" formatCode="0.00">
                  <c:v>6.5259999999999954</c:v>
                </c:pt>
                <c:pt idx="6" formatCode="0.00">
                  <c:v>6.1899999999999995</c:v>
                </c:pt>
                <c:pt idx="7" formatCode="0.00">
                  <c:v>6.6009999999999955</c:v>
                </c:pt>
                <c:pt idx="8" formatCode="0.00">
                  <c:v>6.1199999999999966</c:v>
                </c:pt>
                <c:pt idx="9" formatCode="0.00">
                  <c:v>5.9610000000000003</c:v>
                </c:pt>
                <c:pt idx="10" formatCode="0.00">
                  <c:v>5.7700000000000014</c:v>
                </c:pt>
                <c:pt idx="11" formatCode="0.00">
                  <c:v>6.6530000000000005</c:v>
                </c:pt>
                <c:pt idx="12" formatCode="0.00">
                  <c:v>6.17</c:v>
                </c:pt>
                <c:pt idx="13" formatCode="0.00">
                  <c:v>6.08</c:v>
                </c:pt>
                <c:pt idx="14" formatCode="0.00">
                  <c:v>6.6010000000000009</c:v>
                </c:pt>
                <c:pt idx="15" formatCode="0.00">
                  <c:v>6.1659999999999959</c:v>
                </c:pt>
                <c:pt idx="16" formatCode="0.00">
                  <c:v>6.7649999999999952</c:v>
                </c:pt>
                <c:pt idx="17" formatCode="0.00">
                  <c:v>6.3219999999999965</c:v>
                </c:pt>
                <c:pt idx="18" formatCode="0.00">
                  <c:v>6.5909999999999975</c:v>
                </c:pt>
                <c:pt idx="19" formatCode="0.00">
                  <c:v>6.9219999999999988</c:v>
                </c:pt>
                <c:pt idx="20" formatCode="0.00">
                  <c:v>7.242</c:v>
                </c:pt>
                <c:pt idx="21" formatCode="0.00">
                  <c:v>6.6400000000000006</c:v>
                </c:pt>
                <c:pt idx="22" formatCode="0.00">
                  <c:v>6.492</c:v>
                </c:pt>
                <c:pt idx="23" formatCode="0.00">
                  <c:v>6.1439999999999975</c:v>
                </c:pt>
                <c:pt idx="24" formatCode="0.00">
                  <c:v>5.5460000000000012</c:v>
                </c:pt>
                <c:pt idx="25" formatCode="0.00">
                  <c:v>6.3340000000000005</c:v>
                </c:pt>
                <c:pt idx="26" formatCode="0.00">
                  <c:v>5.8679999999999959</c:v>
                </c:pt>
                <c:pt idx="27" formatCode="0.00">
                  <c:v>5.7799999999999994</c:v>
                </c:pt>
                <c:pt idx="28" formatCode="0.00">
                  <c:v>5.5679999999999961</c:v>
                </c:pt>
                <c:pt idx="29" formatCode="0.00">
                  <c:v>5.4700000000000024</c:v>
                </c:pt>
                <c:pt idx="30" formatCode="0.00">
                  <c:v>5.7429999999999986</c:v>
                </c:pt>
                <c:pt idx="31" formatCode="0.00">
                  <c:v>5.4939999999999989</c:v>
                </c:pt>
                <c:pt idx="32" formatCode="0.00">
                  <c:v>5.5049999999999963</c:v>
                </c:pt>
                <c:pt idx="33" formatCode="0.00">
                  <c:v>5.3629999999999969</c:v>
                </c:pt>
                <c:pt idx="34" formatCode="0.00">
                  <c:v>5.1109999999999953</c:v>
                </c:pt>
                <c:pt idx="35" formatCode="0.00">
                  <c:v>4.641</c:v>
                </c:pt>
                <c:pt idx="36" formatCode="0.00">
                  <c:v>4.7569999999999997</c:v>
                </c:pt>
                <c:pt idx="37" formatCode="0.00">
                  <c:v>5.1739999999999995</c:v>
                </c:pt>
                <c:pt idx="38" formatCode="0.00">
                  <c:v>5.0039999999999996</c:v>
                </c:pt>
                <c:pt idx="39" formatCode="0.00">
                  <c:v>4.9710000000000036</c:v>
                </c:pt>
                <c:pt idx="40" formatCode="0.00">
                  <c:v>4.9090000000000034</c:v>
                </c:pt>
                <c:pt idx="41" formatCode="0.00">
                  <c:v>5.7050000000000001</c:v>
                </c:pt>
                <c:pt idx="42" formatCode="0.00">
                  <c:v>5.6839999999999975</c:v>
                </c:pt>
                <c:pt idx="43" formatCode="0.00">
                  <c:v>5.6939999999999964</c:v>
                </c:pt>
                <c:pt idx="44" formatCode="0.00">
                  <c:v>5.9079999999999995</c:v>
                </c:pt>
                <c:pt idx="45" formatCode="0.00">
                  <c:v>5.6910000000000007</c:v>
                </c:pt>
                <c:pt idx="46" formatCode="0.00">
                  <c:v>5.5910000000000011</c:v>
                </c:pt>
                <c:pt idx="47" formatCode="0.00">
                  <c:v>6.0180000000000007</c:v>
                </c:pt>
                <c:pt idx="48" formatCode="0.00">
                  <c:v>6.1019999999999985</c:v>
                </c:pt>
                <c:pt idx="49" formatCode="0.00">
                  <c:v>5.9510000000000014</c:v>
                </c:pt>
                <c:pt idx="50" formatCode="0.00">
                  <c:v>5.5430000000000001</c:v>
                </c:pt>
                <c:pt idx="51" formatCode="0.00">
                  <c:v>5.1099999999999985</c:v>
                </c:pt>
                <c:pt idx="52" formatCode="0.00">
                  <c:v>5.24</c:v>
                </c:pt>
                <c:pt idx="53" formatCode="0.00">
                  <c:v>5.9629999999999965</c:v>
                </c:pt>
                <c:pt idx="54" formatCode="0.00">
                  <c:v>6.3119999999999985</c:v>
                </c:pt>
                <c:pt idx="55" formatCode="0.00">
                  <c:v>6.1169999999999956</c:v>
                </c:pt>
                <c:pt idx="56" formatCode="0.00">
                  <c:v>6.08</c:v>
                </c:pt>
                <c:pt idx="57" formatCode="0.00">
                  <c:v>6.0260000000000007</c:v>
                </c:pt>
                <c:pt idx="58" formatCode="0.00">
                  <c:v>6.5750000000000002</c:v>
                </c:pt>
                <c:pt idx="59" formatCode="0.00">
                  <c:v>6.6659999999999959</c:v>
                </c:pt>
                <c:pt idx="60" formatCode="0.00">
                  <c:v>6.6390000000000002</c:v>
                </c:pt>
                <c:pt idx="61" formatCode="0.00">
                  <c:v>6.359</c:v>
                </c:pt>
                <c:pt idx="62" formatCode="0.00">
                  <c:v>6.33</c:v>
                </c:pt>
                <c:pt idx="63" formatCode="0.00">
                  <c:v>6.5299999999999985</c:v>
                </c:pt>
                <c:pt idx="64" formatCode="0.00">
                  <c:v>6.2030000000000003</c:v>
                </c:pt>
                <c:pt idx="65" formatCode="0.00">
                  <c:v>6.6279999999999948</c:v>
                </c:pt>
                <c:pt idx="66" formatCode="0.00">
                  <c:v>6.5780000000000003</c:v>
                </c:pt>
                <c:pt idx="67" formatCode="0.00">
                  <c:v>5.8249999999999957</c:v>
                </c:pt>
                <c:pt idx="68" formatCode="0.00">
                  <c:v>5.5249999999999968</c:v>
                </c:pt>
                <c:pt idx="69" formatCode="0.00">
                  <c:v>6.0539999999999985</c:v>
                </c:pt>
                <c:pt idx="70" formatCode="0.00">
                  <c:v>5.8450000000000006</c:v>
                </c:pt>
                <c:pt idx="71" formatCode="0.00">
                  <c:v>5.9280000000000008</c:v>
                </c:pt>
                <c:pt idx="72" formatCode="0.00">
                  <c:v>6.6079999999999961</c:v>
                </c:pt>
                <c:pt idx="73" formatCode="0.00">
                  <c:v>5.846000000000001</c:v>
                </c:pt>
                <c:pt idx="74" formatCode="0.00">
                  <c:v>5.8159999999999963</c:v>
                </c:pt>
                <c:pt idx="75" formatCode="0.00">
                  <c:v>5.2159999999999975</c:v>
                </c:pt>
                <c:pt idx="76" formatCode="0.00">
                  <c:v>5.6320000000000006</c:v>
                </c:pt>
                <c:pt idx="77" formatCode="0.00">
                  <c:v>6.3190000000000008</c:v>
                </c:pt>
                <c:pt idx="78" formatCode="0.00">
                  <c:v>6.85</c:v>
                </c:pt>
                <c:pt idx="79" formatCode="0.00">
                  <c:v>6.4990000000000014</c:v>
                </c:pt>
                <c:pt idx="80" formatCode="0.00">
                  <c:v>6.8320000000000007</c:v>
                </c:pt>
                <c:pt idx="81" formatCode="0.00">
                  <c:v>6.8810000000000002</c:v>
                </c:pt>
                <c:pt idx="82" formatCode="0.00">
                  <c:v>6.298</c:v>
                </c:pt>
                <c:pt idx="83" formatCode="0.00">
                  <c:v>6.7799999999999994</c:v>
                </c:pt>
                <c:pt idx="84" formatCode="0.00">
                  <c:v>6.9530000000000003</c:v>
                </c:pt>
                <c:pt idx="85" formatCode="0.00">
                  <c:v>7.3579999999999961</c:v>
                </c:pt>
                <c:pt idx="86" formatCode="0.00">
                  <c:v>7.4539999999999988</c:v>
                </c:pt>
                <c:pt idx="87" formatCode="0.00">
                  <c:v>7.44</c:v>
                </c:pt>
                <c:pt idx="88" formatCode="0.00">
                  <c:v>7.1849999999999961</c:v>
                </c:pt>
                <c:pt idx="89" formatCode="0.00">
                  <c:v>7.1350000000000007</c:v>
                </c:pt>
                <c:pt idx="90" formatCode="0.00">
                  <c:v>7.1549999999999949</c:v>
                </c:pt>
                <c:pt idx="91" formatCode="0.00">
                  <c:v>6.9010000000000034</c:v>
                </c:pt>
                <c:pt idx="92" formatCode="0.00">
                  <c:v>7.359</c:v>
                </c:pt>
                <c:pt idx="93" formatCode="0.00">
                  <c:v>7.0290000000000008</c:v>
                </c:pt>
                <c:pt idx="94" formatCode="0.00">
                  <c:v>7.5120000000000005</c:v>
                </c:pt>
                <c:pt idx="95" formatCode="0.00">
                  <c:v>7.6099999999999985</c:v>
                </c:pt>
                <c:pt idx="96" formatCode="0.00">
                  <c:v>7.3509999999999955</c:v>
                </c:pt>
                <c:pt idx="97" formatCode="0.00">
                  <c:v>8.3420000000000005</c:v>
                </c:pt>
                <c:pt idx="98" formatCode="0.00">
                  <c:v>8.282</c:v>
                </c:pt>
                <c:pt idx="99" formatCode="0.00">
                  <c:v>8.1860000000000035</c:v>
                </c:pt>
                <c:pt idx="100" formatCode="0.00">
                  <c:v>7.8579999999999952</c:v>
                </c:pt>
                <c:pt idx="101" formatCode="0.00">
                  <c:v>8.0070000000000014</c:v>
                </c:pt>
                <c:pt idx="102" formatCode="0.00">
                  <c:v>8.3260000000000005</c:v>
                </c:pt>
                <c:pt idx="103" formatCode="0.00">
                  <c:v>8.3730000000000047</c:v>
                </c:pt>
                <c:pt idx="104" formatCode="0.00">
                  <c:v>7.891</c:v>
                </c:pt>
                <c:pt idx="105" formatCode="0.00">
                  <c:v>7.6699999999999955</c:v>
                </c:pt>
                <c:pt idx="106" formatCode="0.00">
                  <c:v>7.7380000000000013</c:v>
                </c:pt>
                <c:pt idx="107" formatCode="0.00">
                  <c:v>6.2170000000000005</c:v>
                </c:pt>
                <c:pt idx="108" formatCode="0.00">
                  <c:v>5.798</c:v>
                </c:pt>
                <c:pt idx="109" formatCode="0.00">
                  <c:v>5.8633333333333333</c:v>
                </c:pt>
              </c:numCache>
            </c:numRef>
          </c:val>
        </c:ser>
        <c:marker val="1"/>
        <c:axId val="114500736"/>
        <c:axId val="114502272"/>
      </c:lineChart>
      <c:catAx>
        <c:axId val="114500736"/>
        <c:scaling>
          <c:orientation val="minMax"/>
        </c:scaling>
        <c:axPos val="b"/>
        <c:majorGridlines/>
        <c:numFmt formatCode="General" sourceLinked="1"/>
        <c:tickLblPos val="nextTo"/>
        <c:txPr>
          <a:bodyPr rot="5400000" vert="horz"/>
          <a:lstStyle/>
          <a:p>
            <a:pPr>
              <a:defRPr/>
            </a:pPr>
            <a:endParaRPr lang="en-US"/>
          </a:p>
        </c:txPr>
        <c:crossAx val="114502272"/>
        <c:crosses val="autoZero"/>
        <c:auto val="1"/>
        <c:lblAlgn val="ctr"/>
        <c:lblOffset val="100"/>
        <c:tickLblSkip val="10"/>
        <c:tickMarkSkip val="10"/>
      </c:catAx>
      <c:valAx>
        <c:axId val="114502272"/>
        <c:scaling>
          <c:orientation val="minMax"/>
          <c:max val="20"/>
        </c:scaling>
        <c:axPos val="l"/>
        <c:majorGridlines/>
        <c:numFmt formatCode="0" sourceLinked="0"/>
        <c:tickLblPos val="nextTo"/>
        <c:txPr>
          <a:bodyPr/>
          <a:lstStyle/>
          <a:p>
            <a:pPr>
              <a:defRPr sz="1000" b="1" i="0" baseline="0"/>
            </a:pPr>
            <a:endParaRPr lang="en-US"/>
          </a:p>
        </c:txPr>
        <c:crossAx val="114500736"/>
        <c:crosses val="autoZero"/>
        <c:crossBetween val="between"/>
        <c:majorUnit val="5"/>
      </c:valAx>
      <c:spPr>
        <a:solidFill>
          <a:schemeClr val="accent3"/>
        </a:solidFill>
      </c:spPr>
    </c:plotArea>
    <c:plotVisOnly val="1"/>
  </c:chart>
  <c:spPr>
    <a:solidFill>
      <a:schemeClr val="accent1">
        <a:lumMod val="60000"/>
        <a:lumOff val="40000"/>
      </a:schemeClr>
    </a:solidFill>
    <a:ln>
      <a:solidFill>
        <a:schemeClr val="accent1">
          <a:lumMod val="60000"/>
          <a:lumOff val="40000"/>
        </a:schemeClr>
      </a:solidFill>
    </a:ln>
  </c:spPr>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sz="1400" baseline="0"/>
              <a:t>February-April Climate Division 4 Rainfall</a:t>
            </a:r>
          </a:p>
        </c:rich>
      </c:tx>
      <c:layout>
        <c:manualLayout>
          <c:xMode val="edge"/>
          <c:yMode val="edge"/>
          <c:x val="0.15583333333333352"/>
          <c:y val="4.6296296296296363E-2"/>
        </c:manualLayout>
      </c:layout>
    </c:title>
    <c:plotArea>
      <c:layout>
        <c:manualLayout>
          <c:layoutTarget val="inner"/>
          <c:xMode val="edge"/>
          <c:yMode val="edge"/>
          <c:x val="0.12636811023622049"/>
          <c:y val="0.17628499562554681"/>
          <c:w val="0.7773088124258446"/>
          <c:h val="0.63595654709827965"/>
        </c:manualLayout>
      </c:layout>
      <c:lineChart>
        <c:grouping val="standard"/>
        <c:ser>
          <c:idx val="0"/>
          <c:order val="0"/>
          <c:tx>
            <c:strRef>
              <c:f>'Climate Div 4'!$M$3</c:f>
              <c:strCache>
                <c:ptCount val="1"/>
                <c:pt idx="0">
                  <c:v>Year</c:v>
                </c:pt>
              </c:strCache>
            </c:strRef>
          </c:tx>
          <c:marker>
            <c:symbol val="none"/>
          </c:marker>
          <c:cat>
            <c:numRef>
              <c:f>'Climate Div 4'!$M$4:$M$118</c:f>
              <c:numCache>
                <c:formatCode>General</c:formatCode>
                <c:ptCount val="115"/>
                <c:pt idx="0">
                  <c:v>1895</c:v>
                </c:pt>
                <c:pt idx="1">
                  <c:v>1896</c:v>
                </c:pt>
                <c:pt idx="2">
                  <c:v>1897</c:v>
                </c:pt>
                <c:pt idx="3">
                  <c:v>1898</c:v>
                </c:pt>
                <c:pt idx="4">
                  <c:v>1899</c:v>
                </c:pt>
                <c:pt idx="5">
                  <c:v>1900</c:v>
                </c:pt>
                <c:pt idx="6">
                  <c:v>1901</c:v>
                </c:pt>
                <c:pt idx="7">
                  <c:v>1902</c:v>
                </c:pt>
                <c:pt idx="8">
                  <c:v>1903</c:v>
                </c:pt>
                <c:pt idx="9">
                  <c:v>1904</c:v>
                </c:pt>
                <c:pt idx="10">
                  <c:v>1905</c:v>
                </c:pt>
                <c:pt idx="11">
                  <c:v>1906</c:v>
                </c:pt>
                <c:pt idx="12">
                  <c:v>1907</c:v>
                </c:pt>
                <c:pt idx="13">
                  <c:v>1908</c:v>
                </c:pt>
                <c:pt idx="14">
                  <c:v>1909</c:v>
                </c:pt>
                <c:pt idx="15">
                  <c:v>1910</c:v>
                </c:pt>
                <c:pt idx="16">
                  <c:v>1911</c:v>
                </c:pt>
                <c:pt idx="17">
                  <c:v>1912</c:v>
                </c:pt>
                <c:pt idx="18">
                  <c:v>1913</c:v>
                </c:pt>
                <c:pt idx="19">
                  <c:v>1914</c:v>
                </c:pt>
                <c:pt idx="20">
                  <c:v>1915</c:v>
                </c:pt>
                <c:pt idx="21">
                  <c:v>1916</c:v>
                </c:pt>
                <c:pt idx="22">
                  <c:v>1917</c:v>
                </c:pt>
                <c:pt idx="23">
                  <c:v>1918</c:v>
                </c:pt>
                <c:pt idx="24">
                  <c:v>1919</c:v>
                </c:pt>
                <c:pt idx="25">
                  <c:v>1920</c:v>
                </c:pt>
                <c:pt idx="26">
                  <c:v>1921</c:v>
                </c:pt>
                <c:pt idx="27">
                  <c:v>1922</c:v>
                </c:pt>
                <c:pt idx="28">
                  <c:v>1923</c:v>
                </c:pt>
                <c:pt idx="29">
                  <c:v>1924</c:v>
                </c:pt>
                <c:pt idx="30">
                  <c:v>1925</c:v>
                </c:pt>
                <c:pt idx="31">
                  <c:v>1926</c:v>
                </c:pt>
                <c:pt idx="32">
                  <c:v>1927</c:v>
                </c:pt>
                <c:pt idx="33">
                  <c:v>1928</c:v>
                </c:pt>
                <c:pt idx="34">
                  <c:v>1929</c:v>
                </c:pt>
                <c:pt idx="35">
                  <c:v>1930</c:v>
                </c:pt>
                <c:pt idx="36">
                  <c:v>1931</c:v>
                </c:pt>
                <c:pt idx="37">
                  <c:v>1932</c:v>
                </c:pt>
                <c:pt idx="38">
                  <c:v>1933</c:v>
                </c:pt>
                <c:pt idx="39">
                  <c:v>1934</c:v>
                </c:pt>
                <c:pt idx="40">
                  <c:v>1935</c:v>
                </c:pt>
                <c:pt idx="41">
                  <c:v>1936</c:v>
                </c:pt>
                <c:pt idx="42">
                  <c:v>1937</c:v>
                </c:pt>
                <c:pt idx="43">
                  <c:v>1938</c:v>
                </c:pt>
                <c:pt idx="44">
                  <c:v>1939</c:v>
                </c:pt>
                <c:pt idx="45">
                  <c:v>1940</c:v>
                </c:pt>
                <c:pt idx="46">
                  <c:v>1941</c:v>
                </c:pt>
                <c:pt idx="47">
                  <c:v>1942</c:v>
                </c:pt>
                <c:pt idx="48">
                  <c:v>1943</c:v>
                </c:pt>
                <c:pt idx="49">
                  <c:v>1944</c:v>
                </c:pt>
                <c:pt idx="50">
                  <c:v>1945</c:v>
                </c:pt>
                <c:pt idx="51">
                  <c:v>1946</c:v>
                </c:pt>
                <c:pt idx="52">
                  <c:v>1947</c:v>
                </c:pt>
                <c:pt idx="53">
                  <c:v>1948</c:v>
                </c:pt>
                <c:pt idx="54">
                  <c:v>1949</c:v>
                </c:pt>
                <c:pt idx="55">
                  <c:v>1950</c:v>
                </c:pt>
                <c:pt idx="56">
                  <c:v>1951</c:v>
                </c:pt>
                <c:pt idx="57">
                  <c:v>1952</c:v>
                </c:pt>
                <c:pt idx="58">
                  <c:v>1953</c:v>
                </c:pt>
                <c:pt idx="59">
                  <c:v>1954</c:v>
                </c:pt>
                <c:pt idx="60">
                  <c:v>1955</c:v>
                </c:pt>
                <c:pt idx="61">
                  <c:v>1956</c:v>
                </c:pt>
                <c:pt idx="62">
                  <c:v>1957</c:v>
                </c:pt>
                <c:pt idx="63">
                  <c:v>1958</c:v>
                </c:pt>
                <c:pt idx="64">
                  <c:v>1959</c:v>
                </c:pt>
                <c:pt idx="65">
                  <c:v>1960</c:v>
                </c:pt>
                <c:pt idx="66">
                  <c:v>1961</c:v>
                </c:pt>
                <c:pt idx="67">
                  <c:v>1962</c:v>
                </c:pt>
                <c:pt idx="68">
                  <c:v>1963</c:v>
                </c:pt>
                <c:pt idx="69">
                  <c:v>1964</c:v>
                </c:pt>
                <c:pt idx="70">
                  <c:v>1965</c:v>
                </c:pt>
                <c:pt idx="71">
                  <c:v>1966</c:v>
                </c:pt>
                <c:pt idx="72">
                  <c:v>1967</c:v>
                </c:pt>
                <c:pt idx="73">
                  <c:v>1968</c:v>
                </c:pt>
                <c:pt idx="74">
                  <c:v>1969</c:v>
                </c:pt>
                <c:pt idx="75">
                  <c:v>1970</c:v>
                </c:pt>
                <c:pt idx="76">
                  <c:v>1971</c:v>
                </c:pt>
                <c:pt idx="77">
                  <c:v>1972</c:v>
                </c:pt>
                <c:pt idx="78">
                  <c:v>1973</c:v>
                </c:pt>
                <c:pt idx="79">
                  <c:v>1974</c:v>
                </c:pt>
                <c:pt idx="80">
                  <c:v>1975</c:v>
                </c:pt>
                <c:pt idx="81">
                  <c:v>1976</c:v>
                </c:pt>
                <c:pt idx="82">
                  <c:v>1977</c:v>
                </c:pt>
                <c:pt idx="83">
                  <c:v>1978</c:v>
                </c:pt>
                <c:pt idx="84">
                  <c:v>1979</c:v>
                </c:pt>
                <c:pt idx="85">
                  <c:v>1980</c:v>
                </c:pt>
                <c:pt idx="86">
                  <c:v>1981</c:v>
                </c:pt>
                <c:pt idx="87">
                  <c:v>1982</c:v>
                </c:pt>
                <c:pt idx="88">
                  <c:v>1983</c:v>
                </c:pt>
                <c:pt idx="89">
                  <c:v>1984</c:v>
                </c:pt>
                <c:pt idx="90">
                  <c:v>1985</c:v>
                </c:pt>
                <c:pt idx="91">
                  <c:v>1986</c:v>
                </c:pt>
                <c:pt idx="92">
                  <c:v>1987</c:v>
                </c:pt>
                <c:pt idx="93">
                  <c:v>1988</c:v>
                </c:pt>
                <c:pt idx="94">
                  <c:v>1989</c:v>
                </c:pt>
                <c:pt idx="95">
                  <c:v>1990</c:v>
                </c:pt>
                <c:pt idx="96">
                  <c:v>1991</c:v>
                </c:pt>
                <c:pt idx="97">
                  <c:v>1992</c:v>
                </c:pt>
                <c:pt idx="98">
                  <c:v>1993</c:v>
                </c:pt>
                <c:pt idx="99">
                  <c:v>1994</c:v>
                </c:pt>
                <c:pt idx="100">
                  <c:v>1995</c:v>
                </c:pt>
                <c:pt idx="101">
                  <c:v>1996</c:v>
                </c:pt>
                <c:pt idx="102">
                  <c:v>1997</c:v>
                </c:pt>
                <c:pt idx="103">
                  <c:v>1998</c:v>
                </c:pt>
                <c:pt idx="104">
                  <c:v>1999</c:v>
                </c:pt>
                <c:pt idx="105">
                  <c:v>2000</c:v>
                </c:pt>
                <c:pt idx="106">
                  <c:v>2001</c:v>
                </c:pt>
                <c:pt idx="107">
                  <c:v>2002</c:v>
                </c:pt>
                <c:pt idx="108">
                  <c:v>2003</c:v>
                </c:pt>
                <c:pt idx="109">
                  <c:v>2004</c:v>
                </c:pt>
                <c:pt idx="110">
                  <c:v>2005</c:v>
                </c:pt>
                <c:pt idx="111">
                  <c:v>2006</c:v>
                </c:pt>
                <c:pt idx="112">
                  <c:v>2007</c:v>
                </c:pt>
                <c:pt idx="113">
                  <c:v>2008</c:v>
                </c:pt>
                <c:pt idx="114">
                  <c:v>2009</c:v>
                </c:pt>
              </c:numCache>
            </c:numRef>
          </c:cat>
          <c:val>
            <c:numRef>
              <c:f>'Climate Div 4'!$N$5:$N$118</c:f>
              <c:numCache>
                <c:formatCode>General</c:formatCode>
                <c:ptCount val="114"/>
                <c:pt idx="0">
                  <c:v>5.2700000000000014</c:v>
                </c:pt>
                <c:pt idx="1">
                  <c:v>10.81</c:v>
                </c:pt>
                <c:pt idx="2">
                  <c:v>4.24</c:v>
                </c:pt>
                <c:pt idx="3">
                  <c:v>10.56</c:v>
                </c:pt>
                <c:pt idx="4">
                  <c:v>13.47</c:v>
                </c:pt>
                <c:pt idx="5">
                  <c:v>10.75</c:v>
                </c:pt>
                <c:pt idx="6">
                  <c:v>9.17</c:v>
                </c:pt>
                <c:pt idx="7">
                  <c:v>10.27</c:v>
                </c:pt>
                <c:pt idx="8">
                  <c:v>6.31</c:v>
                </c:pt>
                <c:pt idx="9">
                  <c:v>8.82</c:v>
                </c:pt>
                <c:pt idx="10">
                  <c:v>6.63</c:v>
                </c:pt>
                <c:pt idx="11">
                  <c:v>4.1499999999999995</c:v>
                </c:pt>
                <c:pt idx="12">
                  <c:v>4.1499999999999995</c:v>
                </c:pt>
                <c:pt idx="13">
                  <c:v>4.8599999999999985</c:v>
                </c:pt>
                <c:pt idx="14">
                  <c:v>6.31</c:v>
                </c:pt>
                <c:pt idx="15">
                  <c:v>3.65</c:v>
                </c:pt>
                <c:pt idx="16">
                  <c:v>8.33</c:v>
                </c:pt>
                <c:pt idx="17">
                  <c:v>11.38</c:v>
                </c:pt>
                <c:pt idx="18">
                  <c:v>8.66</c:v>
                </c:pt>
                <c:pt idx="19">
                  <c:v>8.19</c:v>
                </c:pt>
                <c:pt idx="20">
                  <c:v>3.96</c:v>
                </c:pt>
                <c:pt idx="21">
                  <c:v>3.34</c:v>
                </c:pt>
                <c:pt idx="22">
                  <c:v>8.3500000000000032</c:v>
                </c:pt>
                <c:pt idx="23">
                  <c:v>11.67</c:v>
                </c:pt>
                <c:pt idx="24">
                  <c:v>11.06</c:v>
                </c:pt>
                <c:pt idx="25">
                  <c:v>4.4700000000000015</c:v>
                </c:pt>
                <c:pt idx="26">
                  <c:v>3.9699999999999998</c:v>
                </c:pt>
                <c:pt idx="27">
                  <c:v>4.53</c:v>
                </c:pt>
                <c:pt idx="28">
                  <c:v>11.7</c:v>
                </c:pt>
                <c:pt idx="29">
                  <c:v>5.81</c:v>
                </c:pt>
                <c:pt idx="30">
                  <c:v>10.48</c:v>
                </c:pt>
                <c:pt idx="31">
                  <c:v>6.9</c:v>
                </c:pt>
                <c:pt idx="32">
                  <c:v>12.98</c:v>
                </c:pt>
                <c:pt idx="33">
                  <c:v>5.31</c:v>
                </c:pt>
                <c:pt idx="34">
                  <c:v>13.99</c:v>
                </c:pt>
                <c:pt idx="35">
                  <c:v>13.38</c:v>
                </c:pt>
                <c:pt idx="36">
                  <c:v>4.26</c:v>
                </c:pt>
                <c:pt idx="37">
                  <c:v>12.32</c:v>
                </c:pt>
                <c:pt idx="38">
                  <c:v>11.25</c:v>
                </c:pt>
                <c:pt idx="39">
                  <c:v>6.09</c:v>
                </c:pt>
                <c:pt idx="40">
                  <c:v>12.92</c:v>
                </c:pt>
                <c:pt idx="41">
                  <c:v>14.33</c:v>
                </c:pt>
                <c:pt idx="42">
                  <c:v>3.62</c:v>
                </c:pt>
                <c:pt idx="43">
                  <c:v>6.34</c:v>
                </c:pt>
                <c:pt idx="44">
                  <c:v>10.07</c:v>
                </c:pt>
                <c:pt idx="45">
                  <c:v>12.24</c:v>
                </c:pt>
                <c:pt idx="46">
                  <c:v>12.41</c:v>
                </c:pt>
                <c:pt idx="47">
                  <c:v>7.41</c:v>
                </c:pt>
                <c:pt idx="48">
                  <c:v>7.76</c:v>
                </c:pt>
                <c:pt idx="49">
                  <c:v>2.5099999999999998</c:v>
                </c:pt>
                <c:pt idx="50">
                  <c:v>5.6899999999999995</c:v>
                </c:pt>
                <c:pt idx="51">
                  <c:v>15.07</c:v>
                </c:pt>
                <c:pt idx="52">
                  <c:v>7.56</c:v>
                </c:pt>
                <c:pt idx="53">
                  <c:v>4.76</c:v>
                </c:pt>
                <c:pt idx="54">
                  <c:v>6.01</c:v>
                </c:pt>
                <c:pt idx="55">
                  <c:v>11.58</c:v>
                </c:pt>
                <c:pt idx="56">
                  <c:v>10.99</c:v>
                </c:pt>
                <c:pt idx="57">
                  <c:v>11.11</c:v>
                </c:pt>
                <c:pt idx="58">
                  <c:v>7.5</c:v>
                </c:pt>
                <c:pt idx="59">
                  <c:v>6.04</c:v>
                </c:pt>
                <c:pt idx="60">
                  <c:v>4.54</c:v>
                </c:pt>
                <c:pt idx="61">
                  <c:v>15.57</c:v>
                </c:pt>
                <c:pt idx="62">
                  <c:v>12.69</c:v>
                </c:pt>
                <c:pt idx="63">
                  <c:v>15.98</c:v>
                </c:pt>
                <c:pt idx="64">
                  <c:v>16.420000000000002</c:v>
                </c:pt>
                <c:pt idx="65">
                  <c:v>7.14</c:v>
                </c:pt>
                <c:pt idx="66">
                  <c:v>7.14</c:v>
                </c:pt>
                <c:pt idx="67">
                  <c:v>9.32</c:v>
                </c:pt>
                <c:pt idx="68">
                  <c:v>9.91</c:v>
                </c:pt>
                <c:pt idx="69">
                  <c:v>8.44</c:v>
                </c:pt>
                <c:pt idx="70">
                  <c:v>8.25</c:v>
                </c:pt>
                <c:pt idx="71">
                  <c:v>4.8199999999999985</c:v>
                </c:pt>
                <c:pt idx="72">
                  <c:v>3.8</c:v>
                </c:pt>
                <c:pt idx="73">
                  <c:v>9.89</c:v>
                </c:pt>
                <c:pt idx="74">
                  <c:v>9.84</c:v>
                </c:pt>
                <c:pt idx="75">
                  <c:v>6.33</c:v>
                </c:pt>
                <c:pt idx="76">
                  <c:v>9.51</c:v>
                </c:pt>
                <c:pt idx="77">
                  <c:v>9.17</c:v>
                </c:pt>
                <c:pt idx="78">
                  <c:v>3.8299999999999992</c:v>
                </c:pt>
                <c:pt idx="79">
                  <c:v>4.5</c:v>
                </c:pt>
                <c:pt idx="80">
                  <c:v>3.79</c:v>
                </c:pt>
                <c:pt idx="81">
                  <c:v>3.36</c:v>
                </c:pt>
                <c:pt idx="82">
                  <c:v>7.4300000000000015</c:v>
                </c:pt>
                <c:pt idx="83">
                  <c:v>5.25</c:v>
                </c:pt>
                <c:pt idx="84">
                  <c:v>8.4600000000000026</c:v>
                </c:pt>
                <c:pt idx="85">
                  <c:v>5.09</c:v>
                </c:pt>
                <c:pt idx="86">
                  <c:v>12.92</c:v>
                </c:pt>
                <c:pt idx="87">
                  <c:v>18.439999999999994</c:v>
                </c:pt>
                <c:pt idx="88">
                  <c:v>8.620000000000001</c:v>
                </c:pt>
                <c:pt idx="89">
                  <c:v>5.99</c:v>
                </c:pt>
                <c:pt idx="90">
                  <c:v>6.9700000000000015</c:v>
                </c:pt>
                <c:pt idx="91">
                  <c:v>11.47</c:v>
                </c:pt>
                <c:pt idx="92">
                  <c:v>8.7200000000000024</c:v>
                </c:pt>
                <c:pt idx="93">
                  <c:v>5.49</c:v>
                </c:pt>
                <c:pt idx="94">
                  <c:v>6.54</c:v>
                </c:pt>
                <c:pt idx="95">
                  <c:v>11.38</c:v>
                </c:pt>
                <c:pt idx="96">
                  <c:v>9.94</c:v>
                </c:pt>
                <c:pt idx="97">
                  <c:v>11.65</c:v>
                </c:pt>
                <c:pt idx="98">
                  <c:v>8.18</c:v>
                </c:pt>
                <c:pt idx="99">
                  <c:v>7.87</c:v>
                </c:pt>
                <c:pt idx="100">
                  <c:v>10.98</c:v>
                </c:pt>
                <c:pt idx="101">
                  <c:v>10.79</c:v>
                </c:pt>
                <c:pt idx="102">
                  <c:v>16.75</c:v>
                </c:pt>
                <c:pt idx="103">
                  <c:v>3.3899999999999997</c:v>
                </c:pt>
                <c:pt idx="104">
                  <c:v>4.41</c:v>
                </c:pt>
                <c:pt idx="105">
                  <c:v>6.6899999999999995</c:v>
                </c:pt>
                <c:pt idx="106">
                  <c:v>6.9300000000000015</c:v>
                </c:pt>
                <c:pt idx="107">
                  <c:v>8.93</c:v>
                </c:pt>
                <c:pt idx="108">
                  <c:v>7.28</c:v>
                </c:pt>
                <c:pt idx="109">
                  <c:v>11.77</c:v>
                </c:pt>
                <c:pt idx="110">
                  <c:v>4.88</c:v>
                </c:pt>
                <c:pt idx="111">
                  <c:v>5.39</c:v>
                </c:pt>
                <c:pt idx="112">
                  <c:v>9.5400000000000009</c:v>
                </c:pt>
                <c:pt idx="113">
                  <c:v>2.8899999999999997</c:v>
                </c:pt>
              </c:numCache>
            </c:numRef>
          </c:val>
        </c:ser>
        <c:ser>
          <c:idx val="1"/>
          <c:order val="1"/>
          <c:tx>
            <c:strRef>
              <c:f>'Climate Div 4'!$O$3</c:f>
              <c:strCache>
                <c:ptCount val="1"/>
              </c:strCache>
            </c:strRef>
          </c:tx>
          <c:marker>
            <c:symbol val="none"/>
          </c:marker>
          <c:val>
            <c:numRef>
              <c:f>'Climate Div 4'!$O$4:$O$118</c:f>
              <c:numCache>
                <c:formatCode>General</c:formatCode>
                <c:ptCount val="115"/>
                <c:pt idx="4" formatCode="0.00">
                  <c:v>9.0210000000000008</c:v>
                </c:pt>
                <c:pt idx="5" formatCode="0.00">
                  <c:v>8.9670000000000023</c:v>
                </c:pt>
                <c:pt idx="6" formatCode="0.00">
                  <c:v>9.1030000000000015</c:v>
                </c:pt>
                <c:pt idx="7" formatCode="0.00">
                  <c:v>8.4370000000000012</c:v>
                </c:pt>
                <c:pt idx="8" formatCode="0.00">
                  <c:v>8.4280000000000008</c:v>
                </c:pt>
                <c:pt idx="9" formatCode="0.00">
                  <c:v>7.8580000000000005</c:v>
                </c:pt>
                <c:pt idx="10" formatCode="0.00">
                  <c:v>7.1419999999999995</c:v>
                </c:pt>
                <c:pt idx="11" formatCode="0.00">
                  <c:v>6.4320000000000004</c:v>
                </c:pt>
                <c:pt idx="12" formatCode="0.00">
                  <c:v>6.3479999999999981</c:v>
                </c:pt>
                <c:pt idx="13" formatCode="0.00">
                  <c:v>6.4589999999999987</c:v>
                </c:pt>
                <c:pt idx="14" formatCode="0.00">
                  <c:v>6.6939999999999982</c:v>
                </c:pt>
                <c:pt idx="15" formatCode="0.00">
                  <c:v>6.6310000000000002</c:v>
                </c:pt>
                <c:pt idx="16" formatCode="0.00">
                  <c:v>6.3639999999999972</c:v>
                </c:pt>
                <c:pt idx="17" formatCode="0.00">
                  <c:v>6.2829999999999995</c:v>
                </c:pt>
                <c:pt idx="18" formatCode="0.00">
                  <c:v>6.7029999999999985</c:v>
                </c:pt>
                <c:pt idx="19" formatCode="0.00">
                  <c:v>7.3839999999999986</c:v>
                </c:pt>
                <c:pt idx="20" formatCode="0.00">
                  <c:v>7.8589999999999973</c:v>
                </c:pt>
                <c:pt idx="21" formatCode="0.00">
                  <c:v>7.9409999999999998</c:v>
                </c:pt>
                <c:pt idx="22" formatCode="0.00">
                  <c:v>7.5049999999999981</c:v>
                </c:pt>
                <c:pt idx="23" formatCode="0.00">
                  <c:v>6.8199999999999985</c:v>
                </c:pt>
                <c:pt idx="24" formatCode="0.00">
                  <c:v>7.1239999999999979</c:v>
                </c:pt>
                <c:pt idx="25" formatCode="0.00">
                  <c:v>6.8860000000000001</c:v>
                </c:pt>
                <c:pt idx="26" formatCode="0.00">
                  <c:v>7.5380000000000011</c:v>
                </c:pt>
                <c:pt idx="27" formatCode="0.00">
                  <c:v>7.8939999999999992</c:v>
                </c:pt>
                <c:pt idx="28" formatCode="0.00">
                  <c:v>8.3570000000000046</c:v>
                </c:pt>
                <c:pt idx="29" formatCode="0.00">
                  <c:v>7.721000000000001</c:v>
                </c:pt>
                <c:pt idx="30" formatCode="0.00">
                  <c:v>8.0140000000000011</c:v>
                </c:pt>
                <c:pt idx="31" formatCode="0.00">
                  <c:v>8.9050000000000011</c:v>
                </c:pt>
                <c:pt idx="32" formatCode="0.00">
                  <c:v>8.9340000000000011</c:v>
                </c:pt>
                <c:pt idx="33" formatCode="0.00">
                  <c:v>9.713000000000001</c:v>
                </c:pt>
                <c:pt idx="34" formatCode="0.00">
                  <c:v>9.668000000000001</c:v>
                </c:pt>
                <c:pt idx="35" formatCode="0.00">
                  <c:v>9.6960000000000015</c:v>
                </c:pt>
                <c:pt idx="36" formatCode="0.00">
                  <c:v>9.9400000000000013</c:v>
                </c:pt>
                <c:pt idx="37" formatCode="0.00">
                  <c:v>10.683000000000002</c:v>
                </c:pt>
                <c:pt idx="38" formatCode="0.00">
                  <c:v>9.7469999999999999</c:v>
                </c:pt>
                <c:pt idx="39" formatCode="0.00">
                  <c:v>9.850000000000005</c:v>
                </c:pt>
                <c:pt idx="40" formatCode="0.00">
                  <c:v>9.458000000000002</c:v>
                </c:pt>
                <c:pt idx="41" formatCode="0.00">
                  <c:v>9.3440000000000012</c:v>
                </c:pt>
                <c:pt idx="42" formatCode="0.00">
                  <c:v>10.159000000000002</c:v>
                </c:pt>
                <c:pt idx="43" formatCode="0.00">
                  <c:v>9.668000000000001</c:v>
                </c:pt>
                <c:pt idx="44" formatCode="0.00">
                  <c:v>9.3190000000000008</c:v>
                </c:pt>
                <c:pt idx="45" formatCode="0.00">
                  <c:v>8.9610000000000021</c:v>
                </c:pt>
                <c:pt idx="46" formatCode="0.00">
                  <c:v>8.2379999999999995</c:v>
                </c:pt>
                <c:pt idx="47" formatCode="0.00">
                  <c:v>8.3120000000000047</c:v>
                </c:pt>
                <c:pt idx="48" formatCode="0.00">
                  <c:v>8.7060000000000013</c:v>
                </c:pt>
                <c:pt idx="49" formatCode="0.00">
                  <c:v>8.548</c:v>
                </c:pt>
                <c:pt idx="50" formatCode="0.00">
                  <c:v>8.1419999999999995</c:v>
                </c:pt>
                <c:pt idx="51" formatCode="0.00">
                  <c:v>8.0760000000000023</c:v>
                </c:pt>
                <c:pt idx="52" formatCode="0.00">
                  <c:v>7.9339999999999993</c:v>
                </c:pt>
                <c:pt idx="53" formatCode="0.00">
                  <c:v>8.304000000000002</c:v>
                </c:pt>
                <c:pt idx="54" formatCode="0.00">
                  <c:v>8.2779999999999987</c:v>
                </c:pt>
                <c:pt idx="55" formatCode="0.00">
                  <c:v>8.6310000000000002</c:v>
                </c:pt>
                <c:pt idx="56" formatCode="0.00">
                  <c:v>8.5160000000000018</c:v>
                </c:pt>
                <c:pt idx="57" formatCode="0.00">
                  <c:v>8.5660000000000043</c:v>
                </c:pt>
                <c:pt idx="58" formatCode="0.00">
                  <c:v>9.0790000000000006</c:v>
                </c:pt>
                <c:pt idx="59" formatCode="0.00">
                  <c:v>10.201000000000001</c:v>
                </c:pt>
                <c:pt idx="60" formatCode="0.00">
                  <c:v>11.242000000000001</c:v>
                </c:pt>
                <c:pt idx="61" formatCode="0.00">
                  <c:v>10.798</c:v>
                </c:pt>
                <c:pt idx="62" formatCode="0.00">
                  <c:v>10.413</c:v>
                </c:pt>
                <c:pt idx="63" formatCode="0.00">
                  <c:v>10.234</c:v>
                </c:pt>
                <c:pt idx="64" formatCode="0.00">
                  <c:v>10.475000000000003</c:v>
                </c:pt>
                <c:pt idx="65" formatCode="0.00">
                  <c:v>10.715</c:v>
                </c:pt>
                <c:pt idx="66" formatCode="0.00">
                  <c:v>11.086000000000002</c:v>
                </c:pt>
                <c:pt idx="67" formatCode="0.00">
                  <c:v>10.011000000000001</c:v>
                </c:pt>
                <c:pt idx="68" formatCode="0.00">
                  <c:v>9.1220000000000017</c:v>
                </c:pt>
                <c:pt idx="69" formatCode="0.00">
                  <c:v>8.5130000000000035</c:v>
                </c:pt>
                <c:pt idx="70" formatCode="0.00">
                  <c:v>7.8549999999999995</c:v>
                </c:pt>
                <c:pt idx="71" formatCode="0.00">
                  <c:v>7.7739999999999991</c:v>
                </c:pt>
                <c:pt idx="72" formatCode="0.00">
                  <c:v>8.011000000000001</c:v>
                </c:pt>
                <c:pt idx="73" formatCode="0.00">
                  <c:v>7.9960000000000004</c:v>
                </c:pt>
                <c:pt idx="74" formatCode="0.00">
                  <c:v>7.3879999999999981</c:v>
                </c:pt>
                <c:pt idx="75" formatCode="0.00">
                  <c:v>6.9939999999999998</c:v>
                </c:pt>
                <c:pt idx="76" formatCode="0.00">
                  <c:v>6.548</c:v>
                </c:pt>
                <c:pt idx="77" formatCode="0.00">
                  <c:v>6.4019999999999992</c:v>
                </c:pt>
                <c:pt idx="78" formatCode="0.00">
                  <c:v>6.7650000000000006</c:v>
                </c:pt>
                <c:pt idx="79" formatCode="0.00">
                  <c:v>6.3010000000000002</c:v>
                </c:pt>
                <c:pt idx="80" formatCode="0.00">
                  <c:v>6.1629999999999967</c:v>
                </c:pt>
                <c:pt idx="81" formatCode="0.00">
                  <c:v>6.0389999999999997</c:v>
                </c:pt>
                <c:pt idx="82" formatCode="0.00">
                  <c:v>6.38</c:v>
                </c:pt>
                <c:pt idx="83" formatCode="0.00">
                  <c:v>7.3069999999999995</c:v>
                </c:pt>
                <c:pt idx="84" formatCode="0.00">
                  <c:v>7.7859999999999996</c:v>
                </c:pt>
                <c:pt idx="85" formatCode="0.00">
                  <c:v>7.9349999999999996</c:v>
                </c:pt>
                <c:pt idx="86" formatCode="0.00">
                  <c:v>8.2530000000000001</c:v>
                </c:pt>
                <c:pt idx="87" formatCode="0.00">
                  <c:v>9.0640000000000001</c:v>
                </c:pt>
                <c:pt idx="88" formatCode="0.00">
                  <c:v>9.1930000000000014</c:v>
                </c:pt>
                <c:pt idx="89" formatCode="0.00">
                  <c:v>9.2169999999999987</c:v>
                </c:pt>
                <c:pt idx="90" formatCode="0.00">
                  <c:v>9.0250000000000004</c:v>
                </c:pt>
                <c:pt idx="91" formatCode="0.00">
                  <c:v>9.6540000000000035</c:v>
                </c:pt>
                <c:pt idx="92" formatCode="0.00">
                  <c:v>9.356000000000007</c:v>
                </c:pt>
                <c:pt idx="93" formatCode="0.00">
                  <c:v>8.6770000000000014</c:v>
                </c:pt>
                <c:pt idx="94" formatCode="0.00">
                  <c:v>8.6330000000000009</c:v>
                </c:pt>
                <c:pt idx="95" formatCode="0.00">
                  <c:v>8.8210000000000015</c:v>
                </c:pt>
                <c:pt idx="96" formatCode="0.00">
                  <c:v>9.2220000000000013</c:v>
                </c:pt>
                <c:pt idx="97" formatCode="0.00">
                  <c:v>9.1540000000000035</c:v>
                </c:pt>
                <c:pt idx="98" formatCode="0.00">
                  <c:v>9.9570000000000025</c:v>
                </c:pt>
                <c:pt idx="99" formatCode="0.00">
                  <c:v>9.7470000000000017</c:v>
                </c:pt>
                <c:pt idx="100" formatCode="0.00">
                  <c:v>9.5340000000000007</c:v>
                </c:pt>
                <c:pt idx="101" formatCode="0.00">
                  <c:v>9.0650000000000031</c:v>
                </c:pt>
                <c:pt idx="102" formatCode="0.00">
                  <c:v>8.7640000000000011</c:v>
                </c:pt>
                <c:pt idx="103" formatCode="0.00">
                  <c:v>8.4920000000000027</c:v>
                </c:pt>
                <c:pt idx="104" formatCode="0.00">
                  <c:v>8.4020000000000028</c:v>
                </c:pt>
                <c:pt idx="105" formatCode="0.00">
                  <c:v>8.7919999999999998</c:v>
                </c:pt>
                <c:pt idx="106" formatCode="0.00">
                  <c:v>8.1820000000000004</c:v>
                </c:pt>
                <c:pt idx="107" formatCode="0.00">
                  <c:v>7.6419999999999995</c:v>
                </c:pt>
                <c:pt idx="108" formatCode="0.00">
                  <c:v>6.9210000000000012</c:v>
                </c:pt>
                <c:pt idx="109" formatCode="0.00">
                  <c:v>6.8710000000000004</c:v>
                </c:pt>
                <c:pt idx="110" formatCode="0.00">
                  <c:v>7.1444444444444422</c:v>
                </c:pt>
              </c:numCache>
            </c:numRef>
          </c:val>
        </c:ser>
        <c:marker val="1"/>
        <c:axId val="114522752"/>
        <c:axId val="114528640"/>
      </c:lineChart>
      <c:catAx>
        <c:axId val="114522752"/>
        <c:scaling>
          <c:orientation val="minMax"/>
        </c:scaling>
        <c:axPos val="b"/>
        <c:majorGridlines/>
        <c:numFmt formatCode="General" sourceLinked="1"/>
        <c:tickLblPos val="nextTo"/>
        <c:txPr>
          <a:bodyPr rot="5400000" vert="horz"/>
          <a:lstStyle/>
          <a:p>
            <a:pPr>
              <a:defRPr/>
            </a:pPr>
            <a:endParaRPr lang="en-US"/>
          </a:p>
        </c:txPr>
        <c:crossAx val="114528640"/>
        <c:crosses val="autoZero"/>
        <c:auto val="1"/>
        <c:lblAlgn val="ctr"/>
        <c:lblOffset val="100"/>
        <c:tickLblSkip val="10"/>
        <c:tickMarkSkip val="10"/>
      </c:catAx>
      <c:valAx>
        <c:axId val="114528640"/>
        <c:scaling>
          <c:orientation val="minMax"/>
          <c:max val="20"/>
        </c:scaling>
        <c:axPos val="l"/>
        <c:majorGridlines/>
        <c:numFmt formatCode="0" sourceLinked="0"/>
        <c:tickLblPos val="nextTo"/>
        <c:txPr>
          <a:bodyPr/>
          <a:lstStyle/>
          <a:p>
            <a:pPr>
              <a:defRPr sz="1000" b="1" i="0" baseline="0"/>
            </a:pPr>
            <a:endParaRPr lang="en-US"/>
          </a:p>
        </c:txPr>
        <c:crossAx val="114522752"/>
        <c:crosses val="autoZero"/>
        <c:crossBetween val="between"/>
        <c:majorUnit val="5"/>
      </c:valAx>
      <c:spPr>
        <a:solidFill>
          <a:schemeClr val="accent3"/>
        </a:solidFill>
      </c:spPr>
    </c:plotArea>
    <c:plotVisOnly val="1"/>
  </c:chart>
  <c:spPr>
    <a:solidFill>
      <a:schemeClr val="accent1">
        <a:lumMod val="60000"/>
        <a:lumOff val="40000"/>
      </a:schemeClr>
    </a:solidFill>
    <a:ln>
      <a:solidFill>
        <a:schemeClr val="accent1"/>
      </a:solidFill>
    </a:ln>
  </c:spPr>
  <c:externalData r:id="rId1"/>
  <c:userShapes r:id="rId2"/>
</c:chartSpace>
</file>

<file path=ppt/charts/chart6.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sz="1400" baseline="0" dirty="0"/>
              <a:t>November - January Climate Division </a:t>
            </a:r>
            <a:r>
              <a:rPr lang="en-US" sz="1400" baseline="0" dirty="0" smtClean="0"/>
              <a:t>5 Rainfall</a:t>
            </a:r>
            <a:endParaRPr lang="en-US" sz="1400" baseline="0" dirty="0"/>
          </a:p>
          <a:p>
            <a:pPr>
              <a:defRPr/>
            </a:pPr>
            <a:endParaRPr lang="en-US" sz="1400" b="0" i="0" baseline="0" dirty="0"/>
          </a:p>
        </c:rich>
      </c:tx>
      <c:layout>
        <c:manualLayout>
          <c:xMode val="edge"/>
          <c:yMode val="edge"/>
          <c:x val="0.17816920145255821"/>
          <c:y val="2.7777777777777801E-2"/>
        </c:manualLayout>
      </c:layout>
    </c:title>
    <c:plotArea>
      <c:layout>
        <c:manualLayout>
          <c:layoutTarget val="inner"/>
          <c:xMode val="edge"/>
          <c:yMode val="edge"/>
          <c:x val="9.5181030453385079E-2"/>
          <c:y val="0.13924795858850983"/>
          <c:w val="0.84914931866393462"/>
          <c:h val="0.67299358413531662"/>
        </c:manualLayout>
      </c:layout>
      <c:lineChart>
        <c:grouping val="standard"/>
        <c:ser>
          <c:idx val="1"/>
          <c:order val="0"/>
          <c:tx>
            <c:strRef>
              <c:f>Sheet1!$B$2</c:f>
              <c:strCache>
                <c:ptCount val="1"/>
                <c:pt idx="0">
                  <c:v>Rainfall</c:v>
                </c:pt>
              </c:strCache>
            </c:strRef>
          </c:tx>
          <c:spPr>
            <a:ln>
              <a:solidFill>
                <a:schemeClr val="accent1"/>
              </a:solidFill>
            </a:ln>
          </c:spPr>
          <c:marker>
            <c:symbol val="none"/>
          </c:marker>
          <c:cat>
            <c:numRef>
              <c:f>Sheet1!$A$3:$A$116</c:f>
              <c:numCache>
                <c:formatCode>General</c:formatCode>
                <c:ptCount val="114"/>
                <c:pt idx="0">
                  <c:v>1896</c:v>
                </c:pt>
                <c:pt idx="1">
                  <c:v>1897</c:v>
                </c:pt>
                <c:pt idx="2">
                  <c:v>1898</c:v>
                </c:pt>
                <c:pt idx="3">
                  <c:v>1899</c:v>
                </c:pt>
                <c:pt idx="4">
                  <c:v>1900</c:v>
                </c:pt>
                <c:pt idx="5">
                  <c:v>1901</c:v>
                </c:pt>
                <c:pt idx="6">
                  <c:v>1902</c:v>
                </c:pt>
                <c:pt idx="7">
                  <c:v>1903</c:v>
                </c:pt>
                <c:pt idx="8">
                  <c:v>1904</c:v>
                </c:pt>
                <c:pt idx="9">
                  <c:v>1905</c:v>
                </c:pt>
                <c:pt idx="10">
                  <c:v>1906</c:v>
                </c:pt>
                <c:pt idx="11">
                  <c:v>1907</c:v>
                </c:pt>
                <c:pt idx="12">
                  <c:v>1908</c:v>
                </c:pt>
                <c:pt idx="13">
                  <c:v>1909</c:v>
                </c:pt>
                <c:pt idx="14">
                  <c:v>1910</c:v>
                </c:pt>
                <c:pt idx="15">
                  <c:v>1911</c:v>
                </c:pt>
                <c:pt idx="16">
                  <c:v>1912</c:v>
                </c:pt>
                <c:pt idx="17">
                  <c:v>1913</c:v>
                </c:pt>
                <c:pt idx="18">
                  <c:v>1914</c:v>
                </c:pt>
                <c:pt idx="19">
                  <c:v>1915</c:v>
                </c:pt>
                <c:pt idx="20">
                  <c:v>1916</c:v>
                </c:pt>
                <c:pt idx="21">
                  <c:v>1917</c:v>
                </c:pt>
                <c:pt idx="22">
                  <c:v>1918</c:v>
                </c:pt>
                <c:pt idx="23">
                  <c:v>1919</c:v>
                </c:pt>
                <c:pt idx="24">
                  <c:v>1920</c:v>
                </c:pt>
                <c:pt idx="25">
                  <c:v>1921</c:v>
                </c:pt>
                <c:pt idx="26">
                  <c:v>1922</c:v>
                </c:pt>
                <c:pt idx="27">
                  <c:v>1923</c:v>
                </c:pt>
                <c:pt idx="28">
                  <c:v>1924</c:v>
                </c:pt>
                <c:pt idx="29">
                  <c:v>1925</c:v>
                </c:pt>
                <c:pt idx="30">
                  <c:v>1926</c:v>
                </c:pt>
                <c:pt idx="31">
                  <c:v>1927</c:v>
                </c:pt>
                <c:pt idx="32">
                  <c:v>1928</c:v>
                </c:pt>
                <c:pt idx="33">
                  <c:v>1929</c:v>
                </c:pt>
                <c:pt idx="34">
                  <c:v>1930</c:v>
                </c:pt>
                <c:pt idx="35">
                  <c:v>1931</c:v>
                </c:pt>
                <c:pt idx="36">
                  <c:v>1932</c:v>
                </c:pt>
                <c:pt idx="37">
                  <c:v>1933</c:v>
                </c:pt>
                <c:pt idx="38">
                  <c:v>1934</c:v>
                </c:pt>
                <c:pt idx="39">
                  <c:v>1935</c:v>
                </c:pt>
                <c:pt idx="40">
                  <c:v>1936</c:v>
                </c:pt>
                <c:pt idx="41">
                  <c:v>1937</c:v>
                </c:pt>
                <c:pt idx="42">
                  <c:v>1938</c:v>
                </c:pt>
                <c:pt idx="43">
                  <c:v>1939</c:v>
                </c:pt>
                <c:pt idx="44">
                  <c:v>1940</c:v>
                </c:pt>
                <c:pt idx="45">
                  <c:v>1941</c:v>
                </c:pt>
                <c:pt idx="46">
                  <c:v>1942</c:v>
                </c:pt>
                <c:pt idx="47">
                  <c:v>1943</c:v>
                </c:pt>
                <c:pt idx="48">
                  <c:v>1944</c:v>
                </c:pt>
                <c:pt idx="49">
                  <c:v>1945</c:v>
                </c:pt>
                <c:pt idx="50">
                  <c:v>1946</c:v>
                </c:pt>
                <c:pt idx="51">
                  <c:v>1947</c:v>
                </c:pt>
                <c:pt idx="52">
                  <c:v>1948</c:v>
                </c:pt>
                <c:pt idx="53">
                  <c:v>1949</c:v>
                </c:pt>
                <c:pt idx="54">
                  <c:v>1950</c:v>
                </c:pt>
                <c:pt idx="55">
                  <c:v>1951</c:v>
                </c:pt>
                <c:pt idx="56">
                  <c:v>1952</c:v>
                </c:pt>
                <c:pt idx="57">
                  <c:v>1953</c:v>
                </c:pt>
                <c:pt idx="58">
                  <c:v>1954</c:v>
                </c:pt>
                <c:pt idx="59">
                  <c:v>1955</c:v>
                </c:pt>
                <c:pt idx="60">
                  <c:v>1956</c:v>
                </c:pt>
                <c:pt idx="61">
                  <c:v>1957</c:v>
                </c:pt>
                <c:pt idx="62">
                  <c:v>1958</c:v>
                </c:pt>
                <c:pt idx="63">
                  <c:v>1959</c:v>
                </c:pt>
                <c:pt idx="64">
                  <c:v>1960</c:v>
                </c:pt>
                <c:pt idx="65">
                  <c:v>1961</c:v>
                </c:pt>
                <c:pt idx="66">
                  <c:v>1962</c:v>
                </c:pt>
                <c:pt idx="67">
                  <c:v>1963</c:v>
                </c:pt>
                <c:pt idx="68">
                  <c:v>1964</c:v>
                </c:pt>
                <c:pt idx="69">
                  <c:v>1965</c:v>
                </c:pt>
                <c:pt idx="70">
                  <c:v>1966</c:v>
                </c:pt>
                <c:pt idx="71">
                  <c:v>1967</c:v>
                </c:pt>
                <c:pt idx="72">
                  <c:v>1968</c:v>
                </c:pt>
                <c:pt idx="73">
                  <c:v>1969</c:v>
                </c:pt>
                <c:pt idx="74">
                  <c:v>1970</c:v>
                </c:pt>
                <c:pt idx="75">
                  <c:v>1971</c:v>
                </c:pt>
                <c:pt idx="76">
                  <c:v>1972</c:v>
                </c:pt>
                <c:pt idx="77">
                  <c:v>1973</c:v>
                </c:pt>
                <c:pt idx="78">
                  <c:v>1974</c:v>
                </c:pt>
                <c:pt idx="79">
                  <c:v>1975</c:v>
                </c:pt>
                <c:pt idx="80">
                  <c:v>1976</c:v>
                </c:pt>
                <c:pt idx="81">
                  <c:v>1977</c:v>
                </c:pt>
                <c:pt idx="82">
                  <c:v>1978</c:v>
                </c:pt>
                <c:pt idx="83">
                  <c:v>1979</c:v>
                </c:pt>
                <c:pt idx="84">
                  <c:v>1980</c:v>
                </c:pt>
                <c:pt idx="85">
                  <c:v>1981</c:v>
                </c:pt>
                <c:pt idx="86">
                  <c:v>1982</c:v>
                </c:pt>
                <c:pt idx="87">
                  <c:v>1983</c:v>
                </c:pt>
                <c:pt idx="88">
                  <c:v>1984</c:v>
                </c:pt>
                <c:pt idx="89">
                  <c:v>1985</c:v>
                </c:pt>
                <c:pt idx="90">
                  <c:v>1986</c:v>
                </c:pt>
                <c:pt idx="91">
                  <c:v>1987</c:v>
                </c:pt>
                <c:pt idx="92">
                  <c:v>1988</c:v>
                </c:pt>
                <c:pt idx="93">
                  <c:v>1989</c:v>
                </c:pt>
                <c:pt idx="94">
                  <c:v>1990</c:v>
                </c:pt>
                <c:pt idx="95">
                  <c:v>1991</c:v>
                </c:pt>
                <c:pt idx="96">
                  <c:v>1992</c:v>
                </c:pt>
                <c:pt idx="97">
                  <c:v>1993</c:v>
                </c:pt>
                <c:pt idx="98">
                  <c:v>1994</c:v>
                </c:pt>
                <c:pt idx="99">
                  <c:v>1995</c:v>
                </c:pt>
                <c:pt idx="100">
                  <c:v>1996</c:v>
                </c:pt>
                <c:pt idx="101">
                  <c:v>1997</c:v>
                </c:pt>
                <c:pt idx="102">
                  <c:v>1998</c:v>
                </c:pt>
                <c:pt idx="103">
                  <c:v>1999</c:v>
                </c:pt>
                <c:pt idx="104">
                  <c:v>2000</c:v>
                </c:pt>
                <c:pt idx="105">
                  <c:v>2001</c:v>
                </c:pt>
                <c:pt idx="106">
                  <c:v>2002</c:v>
                </c:pt>
                <c:pt idx="107">
                  <c:v>2003</c:v>
                </c:pt>
                <c:pt idx="108">
                  <c:v>2004</c:v>
                </c:pt>
                <c:pt idx="109">
                  <c:v>2005</c:v>
                </c:pt>
                <c:pt idx="110">
                  <c:v>2006</c:v>
                </c:pt>
                <c:pt idx="111">
                  <c:v>2007</c:v>
                </c:pt>
                <c:pt idx="112">
                  <c:v>2008</c:v>
                </c:pt>
                <c:pt idx="113">
                  <c:v>2009</c:v>
                </c:pt>
              </c:numCache>
            </c:numRef>
          </c:cat>
          <c:val>
            <c:numRef>
              <c:f>Sheet1!$B$3:$B$116</c:f>
              <c:numCache>
                <c:formatCode>0.00</c:formatCode>
                <c:ptCount val="114"/>
                <c:pt idx="0">
                  <c:v>6.05</c:v>
                </c:pt>
                <c:pt idx="1">
                  <c:v>4.4000000000000004</c:v>
                </c:pt>
                <c:pt idx="2">
                  <c:v>3.77</c:v>
                </c:pt>
                <c:pt idx="3">
                  <c:v>7.24</c:v>
                </c:pt>
                <c:pt idx="4">
                  <c:v>4.68</c:v>
                </c:pt>
                <c:pt idx="5">
                  <c:v>4.21</c:v>
                </c:pt>
                <c:pt idx="6">
                  <c:v>2.0299999999999998</c:v>
                </c:pt>
                <c:pt idx="7">
                  <c:v>8.8000000000000007</c:v>
                </c:pt>
                <c:pt idx="8">
                  <c:v>7.7</c:v>
                </c:pt>
                <c:pt idx="9">
                  <c:v>4.1399999999999997</c:v>
                </c:pt>
                <c:pt idx="10">
                  <c:v>7.22</c:v>
                </c:pt>
                <c:pt idx="11">
                  <c:v>1.9400000000000004</c:v>
                </c:pt>
                <c:pt idx="12">
                  <c:v>6.64</c:v>
                </c:pt>
                <c:pt idx="13">
                  <c:v>3.14</c:v>
                </c:pt>
                <c:pt idx="14">
                  <c:v>3.2800000000000002</c:v>
                </c:pt>
                <c:pt idx="15">
                  <c:v>2.92</c:v>
                </c:pt>
                <c:pt idx="16">
                  <c:v>8.66</c:v>
                </c:pt>
                <c:pt idx="17">
                  <c:v>4.84</c:v>
                </c:pt>
                <c:pt idx="18">
                  <c:v>7.2700000000000014</c:v>
                </c:pt>
                <c:pt idx="19">
                  <c:v>8.41</c:v>
                </c:pt>
                <c:pt idx="20">
                  <c:v>4.03</c:v>
                </c:pt>
                <c:pt idx="21">
                  <c:v>6.73</c:v>
                </c:pt>
                <c:pt idx="22">
                  <c:v>3.55</c:v>
                </c:pt>
                <c:pt idx="23">
                  <c:v>4.54</c:v>
                </c:pt>
                <c:pt idx="24">
                  <c:v>5.04</c:v>
                </c:pt>
                <c:pt idx="25">
                  <c:v>4.99</c:v>
                </c:pt>
                <c:pt idx="26">
                  <c:v>4.88</c:v>
                </c:pt>
                <c:pt idx="27">
                  <c:v>3.38</c:v>
                </c:pt>
                <c:pt idx="28">
                  <c:v>3.71</c:v>
                </c:pt>
                <c:pt idx="29">
                  <c:v>2.57</c:v>
                </c:pt>
                <c:pt idx="30">
                  <c:v>10.57</c:v>
                </c:pt>
                <c:pt idx="31">
                  <c:v>2.84</c:v>
                </c:pt>
                <c:pt idx="32">
                  <c:v>1.76</c:v>
                </c:pt>
                <c:pt idx="33">
                  <c:v>4.0199999999999996</c:v>
                </c:pt>
                <c:pt idx="34">
                  <c:v>5.1199999999999983</c:v>
                </c:pt>
                <c:pt idx="35">
                  <c:v>8.98</c:v>
                </c:pt>
                <c:pt idx="36">
                  <c:v>2.77</c:v>
                </c:pt>
                <c:pt idx="37">
                  <c:v>4.67</c:v>
                </c:pt>
                <c:pt idx="38">
                  <c:v>2.7</c:v>
                </c:pt>
                <c:pt idx="39">
                  <c:v>2.14</c:v>
                </c:pt>
                <c:pt idx="40">
                  <c:v>4.9400000000000004</c:v>
                </c:pt>
                <c:pt idx="41">
                  <c:v>5.52</c:v>
                </c:pt>
                <c:pt idx="42">
                  <c:v>4.4800000000000004</c:v>
                </c:pt>
                <c:pt idx="43">
                  <c:v>2.64</c:v>
                </c:pt>
                <c:pt idx="44">
                  <c:v>5.6199999999999983</c:v>
                </c:pt>
                <c:pt idx="45">
                  <c:v>8.61</c:v>
                </c:pt>
                <c:pt idx="46">
                  <c:v>5.78</c:v>
                </c:pt>
                <c:pt idx="47">
                  <c:v>3.72</c:v>
                </c:pt>
                <c:pt idx="48">
                  <c:v>3.38</c:v>
                </c:pt>
                <c:pt idx="49">
                  <c:v>2.94</c:v>
                </c:pt>
                <c:pt idx="50">
                  <c:v>3.06</c:v>
                </c:pt>
                <c:pt idx="51">
                  <c:v>6.02</c:v>
                </c:pt>
                <c:pt idx="52">
                  <c:v>9.360000000000003</c:v>
                </c:pt>
                <c:pt idx="53">
                  <c:v>1.62</c:v>
                </c:pt>
                <c:pt idx="54">
                  <c:v>3.7</c:v>
                </c:pt>
                <c:pt idx="55">
                  <c:v>3.66</c:v>
                </c:pt>
                <c:pt idx="56">
                  <c:v>2.4699999999999998</c:v>
                </c:pt>
                <c:pt idx="57">
                  <c:v>3.59</c:v>
                </c:pt>
                <c:pt idx="58">
                  <c:v>2.8299999999999992</c:v>
                </c:pt>
                <c:pt idx="59">
                  <c:v>4.5999999999999996</c:v>
                </c:pt>
                <c:pt idx="60">
                  <c:v>3.51</c:v>
                </c:pt>
                <c:pt idx="61">
                  <c:v>2.9499999999999997</c:v>
                </c:pt>
                <c:pt idx="62">
                  <c:v>12.3</c:v>
                </c:pt>
                <c:pt idx="63">
                  <c:v>6.73</c:v>
                </c:pt>
                <c:pt idx="64">
                  <c:v>4.53</c:v>
                </c:pt>
                <c:pt idx="65">
                  <c:v>5.6099999999999985</c:v>
                </c:pt>
                <c:pt idx="66">
                  <c:v>2.42</c:v>
                </c:pt>
                <c:pt idx="67">
                  <c:v>4</c:v>
                </c:pt>
                <c:pt idx="68">
                  <c:v>8.57</c:v>
                </c:pt>
                <c:pt idx="69">
                  <c:v>2.88</c:v>
                </c:pt>
                <c:pt idx="70">
                  <c:v>5.6899999999999995</c:v>
                </c:pt>
                <c:pt idx="71">
                  <c:v>2.29</c:v>
                </c:pt>
                <c:pt idx="72">
                  <c:v>3.61</c:v>
                </c:pt>
                <c:pt idx="73">
                  <c:v>4.34</c:v>
                </c:pt>
                <c:pt idx="74">
                  <c:v>7.13</c:v>
                </c:pt>
                <c:pt idx="75">
                  <c:v>1.0900000000000001</c:v>
                </c:pt>
                <c:pt idx="76">
                  <c:v>3.46</c:v>
                </c:pt>
                <c:pt idx="77">
                  <c:v>8.4</c:v>
                </c:pt>
                <c:pt idx="78">
                  <c:v>2.66</c:v>
                </c:pt>
                <c:pt idx="79">
                  <c:v>3.4899999999999998</c:v>
                </c:pt>
                <c:pt idx="80">
                  <c:v>1.36</c:v>
                </c:pt>
                <c:pt idx="81">
                  <c:v>6.81</c:v>
                </c:pt>
                <c:pt idx="82">
                  <c:v>9.73</c:v>
                </c:pt>
                <c:pt idx="83">
                  <c:v>10.32</c:v>
                </c:pt>
                <c:pt idx="84">
                  <c:v>9.27</c:v>
                </c:pt>
                <c:pt idx="85">
                  <c:v>5.13</c:v>
                </c:pt>
                <c:pt idx="86">
                  <c:v>3.06</c:v>
                </c:pt>
                <c:pt idx="87">
                  <c:v>7.09</c:v>
                </c:pt>
                <c:pt idx="88">
                  <c:v>6.18</c:v>
                </c:pt>
                <c:pt idx="89">
                  <c:v>4.1099999999999985</c:v>
                </c:pt>
                <c:pt idx="90">
                  <c:v>6.06</c:v>
                </c:pt>
                <c:pt idx="91">
                  <c:v>7.6499999999999995</c:v>
                </c:pt>
                <c:pt idx="92">
                  <c:v>10.040000000000001</c:v>
                </c:pt>
                <c:pt idx="93">
                  <c:v>4.84</c:v>
                </c:pt>
                <c:pt idx="94">
                  <c:v>3.18</c:v>
                </c:pt>
                <c:pt idx="95">
                  <c:v>6.8</c:v>
                </c:pt>
                <c:pt idx="96">
                  <c:v>3.24</c:v>
                </c:pt>
                <c:pt idx="97">
                  <c:v>9.8500000000000032</c:v>
                </c:pt>
                <c:pt idx="98">
                  <c:v>5.2</c:v>
                </c:pt>
                <c:pt idx="99">
                  <c:v>12.66</c:v>
                </c:pt>
                <c:pt idx="100">
                  <c:v>3.75</c:v>
                </c:pt>
                <c:pt idx="101">
                  <c:v>2.96</c:v>
                </c:pt>
                <c:pt idx="102">
                  <c:v>11.82</c:v>
                </c:pt>
                <c:pt idx="103">
                  <c:v>10.220000000000001</c:v>
                </c:pt>
                <c:pt idx="104">
                  <c:v>4.2699999999999996</c:v>
                </c:pt>
                <c:pt idx="105">
                  <c:v>1.6</c:v>
                </c:pt>
                <c:pt idx="106">
                  <c:v>4.5</c:v>
                </c:pt>
                <c:pt idx="107">
                  <c:v>9.02</c:v>
                </c:pt>
                <c:pt idx="108">
                  <c:v>7.54</c:v>
                </c:pt>
                <c:pt idx="109">
                  <c:v>3.4499999999999997</c:v>
                </c:pt>
                <c:pt idx="110">
                  <c:v>3.8699999999999997</c:v>
                </c:pt>
                <c:pt idx="111">
                  <c:v>3.2600000000000002</c:v>
                </c:pt>
                <c:pt idx="112">
                  <c:v>3.09</c:v>
                </c:pt>
                <c:pt idx="113">
                  <c:v>1.8900000000000001</c:v>
                </c:pt>
              </c:numCache>
            </c:numRef>
          </c:val>
        </c:ser>
        <c:ser>
          <c:idx val="0"/>
          <c:order val="1"/>
          <c:spPr>
            <a:ln>
              <a:solidFill>
                <a:srgbClr val="C00000"/>
              </a:solidFill>
            </a:ln>
          </c:spPr>
          <c:marker>
            <c:symbol val="none"/>
          </c:marker>
          <c:val>
            <c:numRef>
              <c:f>Sheet1!$C$3:$C$116</c:f>
              <c:numCache>
                <c:formatCode>General</c:formatCode>
                <c:ptCount val="114"/>
                <c:pt idx="4" formatCode="0.00">
                  <c:v>5.3020000000000005</c:v>
                </c:pt>
                <c:pt idx="5" formatCode="0.00">
                  <c:v>5.4190000000000014</c:v>
                </c:pt>
                <c:pt idx="6" formatCode="0.00">
                  <c:v>5.173</c:v>
                </c:pt>
                <c:pt idx="7" formatCode="0.00">
                  <c:v>5.46</c:v>
                </c:pt>
                <c:pt idx="8" formatCode="0.00">
                  <c:v>5.05</c:v>
                </c:pt>
                <c:pt idx="9" formatCode="0.00">
                  <c:v>4.91</c:v>
                </c:pt>
                <c:pt idx="10" formatCode="0.00">
                  <c:v>4.7810000000000024</c:v>
                </c:pt>
                <c:pt idx="11" formatCode="0.00">
                  <c:v>5.444</c:v>
                </c:pt>
                <c:pt idx="12" formatCode="0.00">
                  <c:v>5.048</c:v>
                </c:pt>
                <c:pt idx="13" formatCode="0.00">
                  <c:v>5.0049999999999981</c:v>
                </c:pt>
                <c:pt idx="14" formatCode="0.00">
                  <c:v>5.4320000000000004</c:v>
                </c:pt>
                <c:pt idx="15" formatCode="0.00">
                  <c:v>5.1129999999999978</c:v>
                </c:pt>
                <c:pt idx="16" formatCode="0.00">
                  <c:v>5.5920000000000005</c:v>
                </c:pt>
                <c:pt idx="17" formatCode="0.00">
                  <c:v>5.2829999999999995</c:v>
                </c:pt>
                <c:pt idx="18" formatCode="0.00">
                  <c:v>5.423</c:v>
                </c:pt>
                <c:pt idx="19" formatCode="0.00">
                  <c:v>5.5989999999999975</c:v>
                </c:pt>
                <c:pt idx="20" formatCode="0.00">
                  <c:v>5.8059999999999974</c:v>
                </c:pt>
                <c:pt idx="21" formatCode="0.00">
                  <c:v>5.4279999999999982</c:v>
                </c:pt>
                <c:pt idx="22" formatCode="0.00">
                  <c:v>5.2820000000000009</c:v>
                </c:pt>
                <c:pt idx="23" formatCode="0.00">
                  <c:v>4.926000000000001</c:v>
                </c:pt>
                <c:pt idx="24" formatCode="0.00">
                  <c:v>4.3420000000000005</c:v>
                </c:pt>
                <c:pt idx="25" formatCode="0.00">
                  <c:v>4.9960000000000004</c:v>
                </c:pt>
                <c:pt idx="26" formatCode="0.00">
                  <c:v>4.6069999999999975</c:v>
                </c:pt>
                <c:pt idx="27" formatCode="0.00">
                  <c:v>4.4279999999999973</c:v>
                </c:pt>
                <c:pt idx="28" formatCode="0.00">
                  <c:v>4.3760000000000003</c:v>
                </c:pt>
                <c:pt idx="29" formatCode="0.00">
                  <c:v>4.3839999999999995</c:v>
                </c:pt>
                <c:pt idx="30" formatCode="0.00">
                  <c:v>4.7829999999999995</c:v>
                </c:pt>
                <c:pt idx="31" formatCode="0.00">
                  <c:v>4.572000000000001</c:v>
                </c:pt>
                <c:pt idx="32" formatCode="0.00">
                  <c:v>4.7010000000000014</c:v>
                </c:pt>
                <c:pt idx="33" formatCode="0.00">
                  <c:v>4.6000000000000005</c:v>
                </c:pt>
                <c:pt idx="34" formatCode="0.00">
                  <c:v>4.5569999999999995</c:v>
                </c:pt>
                <c:pt idx="35" formatCode="0.00">
                  <c:v>3.9939999999999998</c:v>
                </c:pt>
                <c:pt idx="36" formatCode="0.00">
                  <c:v>4.2619999999999987</c:v>
                </c:pt>
                <c:pt idx="37" formatCode="0.00">
                  <c:v>4.5340000000000007</c:v>
                </c:pt>
                <c:pt idx="38" formatCode="0.00">
                  <c:v>4.3960000000000008</c:v>
                </c:pt>
                <c:pt idx="39" formatCode="0.00">
                  <c:v>4.4459999999999997</c:v>
                </c:pt>
                <c:pt idx="40" formatCode="0.00">
                  <c:v>4.4090000000000025</c:v>
                </c:pt>
                <c:pt idx="41" formatCode="0.00">
                  <c:v>4.71</c:v>
                </c:pt>
                <c:pt idx="42" formatCode="0.00">
                  <c:v>4.6149999999999975</c:v>
                </c:pt>
                <c:pt idx="43" formatCode="0.00">
                  <c:v>4.6830000000000007</c:v>
                </c:pt>
                <c:pt idx="44" formatCode="0.00">
                  <c:v>4.7629999999999981</c:v>
                </c:pt>
                <c:pt idx="45" formatCode="0.00">
                  <c:v>4.5750000000000002</c:v>
                </c:pt>
                <c:pt idx="46" formatCode="0.00">
                  <c:v>4.6249999999999973</c:v>
                </c:pt>
                <c:pt idx="47" formatCode="0.00">
                  <c:v>5.1129999999999978</c:v>
                </c:pt>
                <c:pt idx="48" formatCode="0.00">
                  <c:v>5.0109999999999975</c:v>
                </c:pt>
                <c:pt idx="49" formatCode="0.00">
                  <c:v>4.819</c:v>
                </c:pt>
                <c:pt idx="50" formatCode="0.00">
                  <c:v>4.3239999999999981</c:v>
                </c:pt>
                <c:pt idx="51" formatCode="0.00">
                  <c:v>3.9929999999999986</c:v>
                </c:pt>
                <c:pt idx="52" formatCode="0.00">
                  <c:v>3.9799999999999986</c:v>
                </c:pt>
                <c:pt idx="53" formatCode="0.00">
                  <c:v>3.9249999999999998</c:v>
                </c:pt>
                <c:pt idx="54" formatCode="0.00">
                  <c:v>4.0909999999999975</c:v>
                </c:pt>
                <c:pt idx="55" formatCode="0.00">
                  <c:v>4.1360000000000001</c:v>
                </c:pt>
                <c:pt idx="56" formatCode="0.00">
                  <c:v>3.8289999999999997</c:v>
                </c:pt>
                <c:pt idx="57" formatCode="0.00">
                  <c:v>4.1229999999999967</c:v>
                </c:pt>
                <c:pt idx="58" formatCode="0.00">
                  <c:v>4.6339999999999995</c:v>
                </c:pt>
                <c:pt idx="59" formatCode="0.00">
                  <c:v>4.7170000000000005</c:v>
                </c:pt>
                <c:pt idx="60" formatCode="0.00">
                  <c:v>4.9120000000000008</c:v>
                </c:pt>
                <c:pt idx="61" formatCode="0.00">
                  <c:v>4.9070000000000009</c:v>
                </c:pt>
                <c:pt idx="62" formatCode="0.00">
                  <c:v>4.9480000000000004</c:v>
                </c:pt>
                <c:pt idx="63" formatCode="0.00">
                  <c:v>5.5219999999999985</c:v>
                </c:pt>
                <c:pt idx="64" formatCode="0.00">
                  <c:v>5.3500000000000005</c:v>
                </c:pt>
                <c:pt idx="65" formatCode="0.00">
                  <c:v>5.5680000000000005</c:v>
                </c:pt>
                <c:pt idx="66" formatCode="0.00">
                  <c:v>5.5020000000000007</c:v>
                </c:pt>
                <c:pt idx="67" formatCode="0.00">
                  <c:v>4.633</c:v>
                </c:pt>
                <c:pt idx="68" formatCode="0.00">
                  <c:v>4.3939999999999984</c:v>
                </c:pt>
                <c:pt idx="69" formatCode="0.00">
                  <c:v>4.6539999999999981</c:v>
                </c:pt>
                <c:pt idx="70" formatCode="0.00">
                  <c:v>4.202</c:v>
                </c:pt>
                <c:pt idx="71" formatCode="0.00">
                  <c:v>4.306</c:v>
                </c:pt>
                <c:pt idx="72" formatCode="0.00">
                  <c:v>4.7460000000000004</c:v>
                </c:pt>
                <c:pt idx="73" formatCode="0.00">
                  <c:v>4.1549999999999967</c:v>
                </c:pt>
                <c:pt idx="74" formatCode="0.00">
                  <c:v>4.2160000000000002</c:v>
                </c:pt>
                <c:pt idx="75" formatCode="0.00">
                  <c:v>3.7830000000000013</c:v>
                </c:pt>
                <c:pt idx="76" formatCode="0.00">
                  <c:v>4.2350000000000003</c:v>
                </c:pt>
                <c:pt idx="77" formatCode="0.00">
                  <c:v>4.8469999999999995</c:v>
                </c:pt>
                <c:pt idx="78" formatCode="0.00">
                  <c:v>5.4449999999999985</c:v>
                </c:pt>
                <c:pt idx="79" formatCode="0.00">
                  <c:v>5.6590000000000007</c:v>
                </c:pt>
                <c:pt idx="80" formatCode="0.00">
                  <c:v>6.0630000000000006</c:v>
                </c:pt>
                <c:pt idx="81" formatCode="0.00">
                  <c:v>6.0230000000000015</c:v>
                </c:pt>
                <c:pt idx="82" formatCode="0.00">
                  <c:v>5.8919999999999995</c:v>
                </c:pt>
                <c:pt idx="83" formatCode="0.00">
                  <c:v>6.2440000000000007</c:v>
                </c:pt>
                <c:pt idx="84" formatCode="0.00">
                  <c:v>6.3059999999999974</c:v>
                </c:pt>
                <c:pt idx="85" formatCode="0.00">
                  <c:v>6.7759999999999989</c:v>
                </c:pt>
                <c:pt idx="86" formatCode="0.00">
                  <c:v>6.8599999999999994</c:v>
                </c:pt>
                <c:pt idx="87" formatCode="0.00">
                  <c:v>6.891</c:v>
                </c:pt>
                <c:pt idx="88" formatCode="0.00">
                  <c:v>6.3429999999999973</c:v>
                </c:pt>
                <c:pt idx="89" formatCode="0.00">
                  <c:v>5.734</c:v>
                </c:pt>
                <c:pt idx="90" formatCode="0.00">
                  <c:v>5.9009999999999998</c:v>
                </c:pt>
                <c:pt idx="91" formatCode="0.00">
                  <c:v>5.9189999999999996</c:v>
                </c:pt>
                <c:pt idx="92" formatCode="0.00">
                  <c:v>6.1949999999999967</c:v>
                </c:pt>
                <c:pt idx="93" formatCode="0.00">
                  <c:v>6.0969999999999995</c:v>
                </c:pt>
                <c:pt idx="94" formatCode="0.00">
                  <c:v>6.9520000000000008</c:v>
                </c:pt>
                <c:pt idx="95" formatCode="0.00">
                  <c:v>6.721000000000001</c:v>
                </c:pt>
                <c:pt idx="96" formatCode="0.00">
                  <c:v>6.2520000000000007</c:v>
                </c:pt>
                <c:pt idx="97" formatCode="0.00">
                  <c:v>6.4300000000000024</c:v>
                </c:pt>
                <c:pt idx="98" formatCode="0.00">
                  <c:v>6.9680000000000009</c:v>
                </c:pt>
                <c:pt idx="99" formatCode="0.00">
                  <c:v>7.077</c:v>
                </c:pt>
                <c:pt idx="100" formatCode="0.00">
                  <c:v>6.5569999999999995</c:v>
                </c:pt>
                <c:pt idx="101" formatCode="0.00">
                  <c:v>6.6830000000000016</c:v>
                </c:pt>
                <c:pt idx="102" formatCode="0.00">
                  <c:v>6.6</c:v>
                </c:pt>
                <c:pt idx="103" formatCode="0.00">
                  <c:v>6.8340000000000005</c:v>
                </c:pt>
                <c:pt idx="104" formatCode="0.00">
                  <c:v>5.9130000000000003</c:v>
                </c:pt>
                <c:pt idx="105" formatCode="0.00">
                  <c:v>5.924999999999998</c:v>
                </c:pt>
                <c:pt idx="106" formatCode="0.00">
                  <c:v>5.9549999999999974</c:v>
                </c:pt>
                <c:pt idx="107" formatCode="0.00">
                  <c:v>5.081999999999999</c:v>
                </c:pt>
                <c:pt idx="108" formatCode="0.00">
                  <c:v>4.2489999999999997</c:v>
                </c:pt>
              </c:numCache>
            </c:numRef>
          </c:val>
        </c:ser>
        <c:marker val="1"/>
        <c:axId val="114635520"/>
        <c:axId val="114637056"/>
      </c:lineChart>
      <c:catAx>
        <c:axId val="114635520"/>
        <c:scaling>
          <c:orientation val="minMax"/>
        </c:scaling>
        <c:axPos val="b"/>
        <c:majorGridlines/>
        <c:numFmt formatCode="General" sourceLinked="1"/>
        <c:tickLblPos val="nextTo"/>
        <c:txPr>
          <a:bodyPr rot="5400000" vert="horz"/>
          <a:lstStyle/>
          <a:p>
            <a:pPr>
              <a:defRPr/>
            </a:pPr>
            <a:endParaRPr lang="en-US"/>
          </a:p>
        </c:txPr>
        <c:crossAx val="114637056"/>
        <c:crosses val="autoZero"/>
        <c:auto val="1"/>
        <c:lblAlgn val="ctr"/>
        <c:lblOffset val="100"/>
        <c:tickLblSkip val="10"/>
        <c:tickMarkSkip val="10"/>
      </c:catAx>
      <c:valAx>
        <c:axId val="114637056"/>
        <c:scaling>
          <c:orientation val="minMax"/>
          <c:max val="15"/>
          <c:min val="0"/>
        </c:scaling>
        <c:axPos val="l"/>
        <c:majorGridlines/>
        <c:numFmt formatCode="0" sourceLinked="0"/>
        <c:tickLblPos val="nextTo"/>
        <c:crossAx val="114635520"/>
        <c:crosses val="autoZero"/>
        <c:crossBetween val="between"/>
        <c:majorUnit val="5"/>
      </c:valAx>
      <c:spPr>
        <a:solidFill>
          <a:schemeClr val="accent3"/>
        </a:solidFill>
      </c:spPr>
    </c:plotArea>
    <c:plotVisOnly val="1"/>
  </c:chart>
  <c:spPr>
    <a:solidFill>
      <a:schemeClr val="accent1">
        <a:lumMod val="60000"/>
        <a:lumOff val="40000"/>
      </a:schemeClr>
    </a:solidFill>
  </c:sp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sz="1400" baseline="0"/>
              <a:t>February - April Climate Division 5 Rainfall</a:t>
            </a:r>
          </a:p>
          <a:p>
            <a:pPr>
              <a:defRPr/>
            </a:pPr>
            <a:endParaRPr lang="en-US" sz="1400" b="0" i="0" baseline="0"/>
          </a:p>
        </c:rich>
      </c:tx>
      <c:layout>
        <c:manualLayout>
          <c:xMode val="edge"/>
          <c:yMode val="edge"/>
          <c:x val="0.26166161653228764"/>
          <c:y val="3.0740740740740742E-2"/>
        </c:manualLayout>
      </c:layout>
    </c:title>
    <c:plotArea>
      <c:layout>
        <c:manualLayout>
          <c:layoutTarget val="inner"/>
          <c:xMode val="edge"/>
          <c:yMode val="edge"/>
          <c:x val="9.5377739944669096E-2"/>
          <c:y val="0.18664360136801081"/>
          <c:w val="0.86476076470170959"/>
          <c:h val="0.65336412948381462"/>
        </c:manualLayout>
      </c:layout>
      <c:lineChart>
        <c:grouping val="standard"/>
        <c:ser>
          <c:idx val="1"/>
          <c:order val="0"/>
          <c:tx>
            <c:strRef>
              <c:f>Sheet1!$B$2</c:f>
              <c:strCache>
                <c:ptCount val="1"/>
                <c:pt idx="0">
                  <c:v>Rainfall</c:v>
                </c:pt>
              </c:strCache>
            </c:strRef>
          </c:tx>
          <c:spPr>
            <a:ln>
              <a:solidFill>
                <a:schemeClr val="accent1"/>
              </a:solidFill>
            </a:ln>
          </c:spPr>
          <c:marker>
            <c:symbol val="none"/>
          </c:marker>
          <c:cat>
            <c:numRef>
              <c:f>Sheet1!$F$2:$F$116</c:f>
              <c:numCache>
                <c:formatCode>General</c:formatCode>
                <c:ptCount val="115"/>
                <c:pt idx="0">
                  <c:v>1895</c:v>
                </c:pt>
                <c:pt idx="1">
                  <c:v>1896</c:v>
                </c:pt>
                <c:pt idx="2">
                  <c:v>1897</c:v>
                </c:pt>
                <c:pt idx="3">
                  <c:v>1898</c:v>
                </c:pt>
                <c:pt idx="4">
                  <c:v>1899</c:v>
                </c:pt>
                <c:pt idx="5">
                  <c:v>1900</c:v>
                </c:pt>
                <c:pt idx="6">
                  <c:v>1901</c:v>
                </c:pt>
                <c:pt idx="7">
                  <c:v>1902</c:v>
                </c:pt>
                <c:pt idx="8">
                  <c:v>1903</c:v>
                </c:pt>
                <c:pt idx="9">
                  <c:v>1904</c:v>
                </c:pt>
                <c:pt idx="10">
                  <c:v>1905</c:v>
                </c:pt>
                <c:pt idx="11">
                  <c:v>1906</c:v>
                </c:pt>
                <c:pt idx="12">
                  <c:v>1907</c:v>
                </c:pt>
                <c:pt idx="13">
                  <c:v>1908</c:v>
                </c:pt>
                <c:pt idx="14">
                  <c:v>1909</c:v>
                </c:pt>
                <c:pt idx="15">
                  <c:v>1910</c:v>
                </c:pt>
                <c:pt idx="16">
                  <c:v>1911</c:v>
                </c:pt>
                <c:pt idx="17">
                  <c:v>1912</c:v>
                </c:pt>
                <c:pt idx="18">
                  <c:v>1913</c:v>
                </c:pt>
                <c:pt idx="19">
                  <c:v>1914</c:v>
                </c:pt>
                <c:pt idx="20">
                  <c:v>1915</c:v>
                </c:pt>
                <c:pt idx="21">
                  <c:v>1916</c:v>
                </c:pt>
                <c:pt idx="22">
                  <c:v>1917</c:v>
                </c:pt>
                <c:pt idx="23">
                  <c:v>1918</c:v>
                </c:pt>
                <c:pt idx="24">
                  <c:v>1919</c:v>
                </c:pt>
                <c:pt idx="25">
                  <c:v>1920</c:v>
                </c:pt>
                <c:pt idx="26">
                  <c:v>1921</c:v>
                </c:pt>
                <c:pt idx="27">
                  <c:v>1922</c:v>
                </c:pt>
                <c:pt idx="28">
                  <c:v>1923</c:v>
                </c:pt>
                <c:pt idx="29">
                  <c:v>1924</c:v>
                </c:pt>
                <c:pt idx="30">
                  <c:v>1925</c:v>
                </c:pt>
                <c:pt idx="31">
                  <c:v>1926</c:v>
                </c:pt>
                <c:pt idx="32">
                  <c:v>1927</c:v>
                </c:pt>
                <c:pt idx="33">
                  <c:v>1928</c:v>
                </c:pt>
                <c:pt idx="34">
                  <c:v>1929</c:v>
                </c:pt>
                <c:pt idx="35">
                  <c:v>1930</c:v>
                </c:pt>
                <c:pt idx="36">
                  <c:v>1931</c:v>
                </c:pt>
                <c:pt idx="37">
                  <c:v>1932</c:v>
                </c:pt>
                <c:pt idx="38">
                  <c:v>1933</c:v>
                </c:pt>
                <c:pt idx="39">
                  <c:v>1934</c:v>
                </c:pt>
                <c:pt idx="40">
                  <c:v>1935</c:v>
                </c:pt>
                <c:pt idx="41">
                  <c:v>1936</c:v>
                </c:pt>
                <c:pt idx="42">
                  <c:v>1937</c:v>
                </c:pt>
                <c:pt idx="43">
                  <c:v>1938</c:v>
                </c:pt>
                <c:pt idx="44">
                  <c:v>1939</c:v>
                </c:pt>
                <c:pt idx="45">
                  <c:v>1940</c:v>
                </c:pt>
                <c:pt idx="46">
                  <c:v>1941</c:v>
                </c:pt>
                <c:pt idx="47">
                  <c:v>1942</c:v>
                </c:pt>
                <c:pt idx="48">
                  <c:v>1943</c:v>
                </c:pt>
                <c:pt idx="49">
                  <c:v>1944</c:v>
                </c:pt>
                <c:pt idx="50">
                  <c:v>1945</c:v>
                </c:pt>
                <c:pt idx="51">
                  <c:v>1946</c:v>
                </c:pt>
                <c:pt idx="52">
                  <c:v>1947</c:v>
                </c:pt>
                <c:pt idx="53">
                  <c:v>1948</c:v>
                </c:pt>
                <c:pt idx="54">
                  <c:v>1949</c:v>
                </c:pt>
                <c:pt idx="55">
                  <c:v>1950</c:v>
                </c:pt>
                <c:pt idx="56">
                  <c:v>1951</c:v>
                </c:pt>
                <c:pt idx="57">
                  <c:v>1952</c:v>
                </c:pt>
                <c:pt idx="58">
                  <c:v>1953</c:v>
                </c:pt>
                <c:pt idx="59">
                  <c:v>1954</c:v>
                </c:pt>
                <c:pt idx="60">
                  <c:v>1955</c:v>
                </c:pt>
                <c:pt idx="61">
                  <c:v>1956</c:v>
                </c:pt>
                <c:pt idx="62">
                  <c:v>1957</c:v>
                </c:pt>
                <c:pt idx="63">
                  <c:v>1958</c:v>
                </c:pt>
                <c:pt idx="64">
                  <c:v>1959</c:v>
                </c:pt>
                <c:pt idx="65">
                  <c:v>1960</c:v>
                </c:pt>
                <c:pt idx="66">
                  <c:v>1961</c:v>
                </c:pt>
                <c:pt idx="67">
                  <c:v>1962</c:v>
                </c:pt>
                <c:pt idx="68">
                  <c:v>1963</c:v>
                </c:pt>
                <c:pt idx="69">
                  <c:v>1964</c:v>
                </c:pt>
                <c:pt idx="70">
                  <c:v>1965</c:v>
                </c:pt>
                <c:pt idx="71">
                  <c:v>1966</c:v>
                </c:pt>
                <c:pt idx="72">
                  <c:v>1967</c:v>
                </c:pt>
                <c:pt idx="73">
                  <c:v>1968</c:v>
                </c:pt>
                <c:pt idx="74">
                  <c:v>1969</c:v>
                </c:pt>
                <c:pt idx="75">
                  <c:v>1970</c:v>
                </c:pt>
                <c:pt idx="76">
                  <c:v>1971</c:v>
                </c:pt>
                <c:pt idx="77">
                  <c:v>1972</c:v>
                </c:pt>
                <c:pt idx="78">
                  <c:v>1973</c:v>
                </c:pt>
                <c:pt idx="79">
                  <c:v>1974</c:v>
                </c:pt>
                <c:pt idx="80">
                  <c:v>1975</c:v>
                </c:pt>
                <c:pt idx="81">
                  <c:v>1976</c:v>
                </c:pt>
                <c:pt idx="82">
                  <c:v>1977</c:v>
                </c:pt>
                <c:pt idx="83">
                  <c:v>1978</c:v>
                </c:pt>
                <c:pt idx="84">
                  <c:v>1979</c:v>
                </c:pt>
                <c:pt idx="85">
                  <c:v>1980</c:v>
                </c:pt>
                <c:pt idx="86">
                  <c:v>1981</c:v>
                </c:pt>
                <c:pt idx="87">
                  <c:v>1982</c:v>
                </c:pt>
                <c:pt idx="88">
                  <c:v>1983</c:v>
                </c:pt>
                <c:pt idx="89">
                  <c:v>1984</c:v>
                </c:pt>
                <c:pt idx="90">
                  <c:v>1985</c:v>
                </c:pt>
                <c:pt idx="91">
                  <c:v>1986</c:v>
                </c:pt>
                <c:pt idx="92">
                  <c:v>1987</c:v>
                </c:pt>
                <c:pt idx="93">
                  <c:v>1988</c:v>
                </c:pt>
                <c:pt idx="94">
                  <c:v>1989</c:v>
                </c:pt>
                <c:pt idx="95">
                  <c:v>1990</c:v>
                </c:pt>
                <c:pt idx="96">
                  <c:v>1991</c:v>
                </c:pt>
                <c:pt idx="97">
                  <c:v>1992</c:v>
                </c:pt>
                <c:pt idx="98">
                  <c:v>1993</c:v>
                </c:pt>
                <c:pt idx="99">
                  <c:v>1994</c:v>
                </c:pt>
                <c:pt idx="100">
                  <c:v>1995</c:v>
                </c:pt>
                <c:pt idx="101">
                  <c:v>1996</c:v>
                </c:pt>
                <c:pt idx="102">
                  <c:v>1997</c:v>
                </c:pt>
                <c:pt idx="103">
                  <c:v>1998</c:v>
                </c:pt>
                <c:pt idx="104">
                  <c:v>1999</c:v>
                </c:pt>
                <c:pt idx="105">
                  <c:v>2000</c:v>
                </c:pt>
                <c:pt idx="106">
                  <c:v>2001</c:v>
                </c:pt>
                <c:pt idx="107">
                  <c:v>2002</c:v>
                </c:pt>
                <c:pt idx="108">
                  <c:v>2003</c:v>
                </c:pt>
                <c:pt idx="109">
                  <c:v>2004</c:v>
                </c:pt>
                <c:pt idx="110">
                  <c:v>2005</c:v>
                </c:pt>
                <c:pt idx="111">
                  <c:v>2006</c:v>
                </c:pt>
                <c:pt idx="112">
                  <c:v>2007</c:v>
                </c:pt>
                <c:pt idx="113">
                  <c:v>2008</c:v>
                </c:pt>
                <c:pt idx="114">
                  <c:v>2009</c:v>
                </c:pt>
              </c:numCache>
            </c:numRef>
          </c:cat>
          <c:val>
            <c:numRef>
              <c:f>Sheet1!$G$2:$G$116</c:f>
              <c:numCache>
                <c:formatCode>General</c:formatCode>
                <c:ptCount val="115"/>
                <c:pt idx="0">
                  <c:v>6.6499999999999995</c:v>
                </c:pt>
                <c:pt idx="1">
                  <c:v>4.3899999999999997</c:v>
                </c:pt>
                <c:pt idx="2">
                  <c:v>6.85</c:v>
                </c:pt>
                <c:pt idx="3">
                  <c:v>3.3899999999999997</c:v>
                </c:pt>
                <c:pt idx="4">
                  <c:v>7.3199999999999985</c:v>
                </c:pt>
                <c:pt idx="5">
                  <c:v>10.870000000000003</c:v>
                </c:pt>
                <c:pt idx="6">
                  <c:v>8.5300000000000011</c:v>
                </c:pt>
                <c:pt idx="7">
                  <c:v>6.46</c:v>
                </c:pt>
                <c:pt idx="8">
                  <c:v>7.6199999999999983</c:v>
                </c:pt>
                <c:pt idx="9">
                  <c:v>5.09</c:v>
                </c:pt>
                <c:pt idx="10">
                  <c:v>7.2</c:v>
                </c:pt>
                <c:pt idx="11">
                  <c:v>5.51</c:v>
                </c:pt>
                <c:pt idx="12">
                  <c:v>3.23</c:v>
                </c:pt>
                <c:pt idx="13">
                  <c:v>2.4099999999999997</c:v>
                </c:pt>
                <c:pt idx="14">
                  <c:v>3.34</c:v>
                </c:pt>
                <c:pt idx="15">
                  <c:v>5.01</c:v>
                </c:pt>
                <c:pt idx="16">
                  <c:v>3.15</c:v>
                </c:pt>
                <c:pt idx="17">
                  <c:v>5.6599999999999984</c:v>
                </c:pt>
                <c:pt idx="18">
                  <c:v>8.83</c:v>
                </c:pt>
                <c:pt idx="19">
                  <c:v>6.42</c:v>
                </c:pt>
                <c:pt idx="20">
                  <c:v>6.91</c:v>
                </c:pt>
                <c:pt idx="21">
                  <c:v>3.5</c:v>
                </c:pt>
                <c:pt idx="22">
                  <c:v>1.9400000000000004</c:v>
                </c:pt>
                <c:pt idx="23">
                  <c:v>7.3</c:v>
                </c:pt>
                <c:pt idx="24">
                  <c:v>9.66</c:v>
                </c:pt>
                <c:pt idx="25">
                  <c:v>7.7</c:v>
                </c:pt>
                <c:pt idx="26">
                  <c:v>4.2</c:v>
                </c:pt>
                <c:pt idx="27">
                  <c:v>2.04</c:v>
                </c:pt>
                <c:pt idx="28">
                  <c:v>3.24</c:v>
                </c:pt>
                <c:pt idx="29">
                  <c:v>9.8500000000000032</c:v>
                </c:pt>
                <c:pt idx="30">
                  <c:v>5.26</c:v>
                </c:pt>
                <c:pt idx="31">
                  <c:v>8.58</c:v>
                </c:pt>
                <c:pt idx="32">
                  <c:v>5.7</c:v>
                </c:pt>
                <c:pt idx="33">
                  <c:v>9.7200000000000024</c:v>
                </c:pt>
                <c:pt idx="34">
                  <c:v>3.04</c:v>
                </c:pt>
                <c:pt idx="35">
                  <c:v>12.2</c:v>
                </c:pt>
                <c:pt idx="36">
                  <c:v>12.62</c:v>
                </c:pt>
                <c:pt idx="37">
                  <c:v>5.5</c:v>
                </c:pt>
                <c:pt idx="38">
                  <c:v>10.91</c:v>
                </c:pt>
                <c:pt idx="39">
                  <c:v>7.84</c:v>
                </c:pt>
                <c:pt idx="40">
                  <c:v>5.0199999999999996</c:v>
                </c:pt>
                <c:pt idx="41">
                  <c:v>9.6300000000000008</c:v>
                </c:pt>
                <c:pt idx="42">
                  <c:v>9.7800000000000011</c:v>
                </c:pt>
                <c:pt idx="43">
                  <c:v>1.87</c:v>
                </c:pt>
                <c:pt idx="44">
                  <c:v>5.81</c:v>
                </c:pt>
                <c:pt idx="45">
                  <c:v>9.5</c:v>
                </c:pt>
                <c:pt idx="46">
                  <c:v>14.83</c:v>
                </c:pt>
                <c:pt idx="47">
                  <c:v>9.33</c:v>
                </c:pt>
                <c:pt idx="48">
                  <c:v>5.8199999999999985</c:v>
                </c:pt>
                <c:pt idx="49">
                  <c:v>4.6899999999999995</c:v>
                </c:pt>
                <c:pt idx="50">
                  <c:v>2.8499999999999992</c:v>
                </c:pt>
                <c:pt idx="51">
                  <c:v>3.86</c:v>
                </c:pt>
                <c:pt idx="52">
                  <c:v>13.55</c:v>
                </c:pt>
                <c:pt idx="53">
                  <c:v>4.84</c:v>
                </c:pt>
                <c:pt idx="54">
                  <c:v>3.7800000000000002</c:v>
                </c:pt>
                <c:pt idx="55">
                  <c:v>3.42</c:v>
                </c:pt>
                <c:pt idx="56">
                  <c:v>6.39</c:v>
                </c:pt>
                <c:pt idx="57">
                  <c:v>7.4700000000000015</c:v>
                </c:pt>
                <c:pt idx="58">
                  <c:v>8.31</c:v>
                </c:pt>
                <c:pt idx="59">
                  <c:v>10.09</c:v>
                </c:pt>
                <c:pt idx="60">
                  <c:v>3.79</c:v>
                </c:pt>
                <c:pt idx="61">
                  <c:v>4.04</c:v>
                </c:pt>
                <c:pt idx="62">
                  <c:v>12.28</c:v>
                </c:pt>
                <c:pt idx="63">
                  <c:v>10.98</c:v>
                </c:pt>
                <c:pt idx="64">
                  <c:v>7.94</c:v>
                </c:pt>
                <c:pt idx="65">
                  <c:v>9.64</c:v>
                </c:pt>
                <c:pt idx="66">
                  <c:v>4.3599999999999985</c:v>
                </c:pt>
                <c:pt idx="67">
                  <c:v>5.48</c:v>
                </c:pt>
                <c:pt idx="68">
                  <c:v>5.3199999999999985</c:v>
                </c:pt>
                <c:pt idx="69">
                  <c:v>6.56</c:v>
                </c:pt>
                <c:pt idx="70">
                  <c:v>7.4</c:v>
                </c:pt>
                <c:pt idx="71">
                  <c:v>5.81</c:v>
                </c:pt>
                <c:pt idx="72">
                  <c:v>3.9099999999999997</c:v>
                </c:pt>
                <c:pt idx="73">
                  <c:v>4.34</c:v>
                </c:pt>
                <c:pt idx="74">
                  <c:v>8.5400000000000009</c:v>
                </c:pt>
                <c:pt idx="75">
                  <c:v>14.89</c:v>
                </c:pt>
                <c:pt idx="76">
                  <c:v>1.9800000000000004</c:v>
                </c:pt>
                <c:pt idx="77">
                  <c:v>7.9</c:v>
                </c:pt>
                <c:pt idx="78">
                  <c:v>6.06</c:v>
                </c:pt>
                <c:pt idx="79">
                  <c:v>1.8800000000000001</c:v>
                </c:pt>
                <c:pt idx="80">
                  <c:v>3.68</c:v>
                </c:pt>
                <c:pt idx="81">
                  <c:v>4.34</c:v>
                </c:pt>
                <c:pt idx="82">
                  <c:v>2.11</c:v>
                </c:pt>
                <c:pt idx="83">
                  <c:v>7.55</c:v>
                </c:pt>
                <c:pt idx="84">
                  <c:v>4.46</c:v>
                </c:pt>
                <c:pt idx="85">
                  <c:v>8.09</c:v>
                </c:pt>
                <c:pt idx="86">
                  <c:v>4.22</c:v>
                </c:pt>
                <c:pt idx="87">
                  <c:v>10.050000000000002</c:v>
                </c:pt>
                <c:pt idx="88">
                  <c:v>15.89</c:v>
                </c:pt>
                <c:pt idx="89">
                  <c:v>9.9</c:v>
                </c:pt>
                <c:pt idx="90">
                  <c:v>5.95</c:v>
                </c:pt>
                <c:pt idx="91">
                  <c:v>6.22</c:v>
                </c:pt>
                <c:pt idx="92">
                  <c:v>9.5300000000000011</c:v>
                </c:pt>
                <c:pt idx="93">
                  <c:v>5.33</c:v>
                </c:pt>
                <c:pt idx="94">
                  <c:v>6.6599999999999984</c:v>
                </c:pt>
                <c:pt idx="95">
                  <c:v>5.6199999999999983</c:v>
                </c:pt>
                <c:pt idx="96">
                  <c:v>7.96</c:v>
                </c:pt>
                <c:pt idx="97">
                  <c:v>9.5400000000000009</c:v>
                </c:pt>
                <c:pt idx="98">
                  <c:v>8.24</c:v>
                </c:pt>
                <c:pt idx="99">
                  <c:v>8.58</c:v>
                </c:pt>
                <c:pt idx="100">
                  <c:v>7.33</c:v>
                </c:pt>
                <c:pt idx="101">
                  <c:v>6.1499999999999995</c:v>
                </c:pt>
                <c:pt idx="102">
                  <c:v>9.98</c:v>
                </c:pt>
                <c:pt idx="103">
                  <c:v>11.950000000000003</c:v>
                </c:pt>
                <c:pt idx="104">
                  <c:v>3.36</c:v>
                </c:pt>
                <c:pt idx="105">
                  <c:v>6.1499999999999995</c:v>
                </c:pt>
                <c:pt idx="106">
                  <c:v>4.6199999999999983</c:v>
                </c:pt>
                <c:pt idx="107">
                  <c:v>4.6399999999999997</c:v>
                </c:pt>
                <c:pt idx="108">
                  <c:v>8.73</c:v>
                </c:pt>
                <c:pt idx="109">
                  <c:v>6.26</c:v>
                </c:pt>
                <c:pt idx="110">
                  <c:v>10.030000000000001</c:v>
                </c:pt>
                <c:pt idx="111">
                  <c:v>4.53</c:v>
                </c:pt>
                <c:pt idx="112">
                  <c:v>4.29</c:v>
                </c:pt>
                <c:pt idx="113">
                  <c:v>10.25</c:v>
                </c:pt>
                <c:pt idx="114">
                  <c:v>1.61</c:v>
                </c:pt>
              </c:numCache>
            </c:numRef>
          </c:val>
        </c:ser>
        <c:ser>
          <c:idx val="0"/>
          <c:order val="1"/>
          <c:spPr>
            <a:ln>
              <a:solidFill>
                <a:srgbClr val="C00000"/>
              </a:solidFill>
            </a:ln>
          </c:spPr>
          <c:marker>
            <c:symbol val="none"/>
          </c:marker>
          <c:val>
            <c:numRef>
              <c:f>Sheet1!$H$2:$H$116</c:f>
              <c:numCache>
                <c:formatCode>General</c:formatCode>
                <c:ptCount val="115"/>
                <c:pt idx="5" formatCode="0.00">
                  <c:v>6.7720000000000002</c:v>
                </c:pt>
                <c:pt idx="6" formatCode="0.00">
                  <c:v>6.8839999999999995</c:v>
                </c:pt>
                <c:pt idx="7" formatCode="0.00">
                  <c:v>6.5219999999999985</c:v>
                </c:pt>
                <c:pt idx="8" formatCode="0.00">
                  <c:v>6.4239999999999995</c:v>
                </c:pt>
                <c:pt idx="9" formatCode="0.00">
                  <c:v>6.0259999999999971</c:v>
                </c:pt>
                <c:pt idx="10" formatCode="0.00">
                  <c:v>5.44</c:v>
                </c:pt>
                <c:pt idx="11" formatCode="0.00">
                  <c:v>4.9019999999999992</c:v>
                </c:pt>
                <c:pt idx="12" formatCode="0.00">
                  <c:v>4.8219999999999983</c:v>
                </c:pt>
                <c:pt idx="13" formatCode="0.00">
                  <c:v>4.9429999999999996</c:v>
                </c:pt>
                <c:pt idx="14" formatCode="0.00">
                  <c:v>5.0760000000000014</c:v>
                </c:pt>
                <c:pt idx="15" formatCode="0.00">
                  <c:v>5.0469999999999997</c:v>
                </c:pt>
                <c:pt idx="16" formatCode="0.00">
                  <c:v>4.846000000000001</c:v>
                </c:pt>
                <c:pt idx="17" formatCode="0.00">
                  <c:v>4.7170000000000005</c:v>
                </c:pt>
                <c:pt idx="18" formatCode="0.00">
                  <c:v>5.2060000000000004</c:v>
                </c:pt>
                <c:pt idx="19" formatCode="0.00">
                  <c:v>5.8379999999999974</c:v>
                </c:pt>
                <c:pt idx="20" formatCode="0.00">
                  <c:v>6.1069999999999975</c:v>
                </c:pt>
                <c:pt idx="21" formatCode="0.00">
                  <c:v>6.2120000000000006</c:v>
                </c:pt>
                <c:pt idx="22" formatCode="0.00">
                  <c:v>5.8500000000000005</c:v>
                </c:pt>
                <c:pt idx="23" formatCode="0.00">
                  <c:v>5.2910000000000013</c:v>
                </c:pt>
                <c:pt idx="24" formatCode="0.00">
                  <c:v>5.6339999999999995</c:v>
                </c:pt>
                <c:pt idx="25" formatCode="0.00">
                  <c:v>5.4689999999999985</c:v>
                </c:pt>
                <c:pt idx="26" formatCode="0.00">
                  <c:v>5.9769999999999994</c:v>
                </c:pt>
                <c:pt idx="27" formatCode="0.00">
                  <c:v>6.352999999999998</c:v>
                </c:pt>
                <c:pt idx="28" formatCode="0.00">
                  <c:v>6.5950000000000006</c:v>
                </c:pt>
                <c:pt idx="29" formatCode="0.00">
                  <c:v>5.9329999999999998</c:v>
                </c:pt>
                <c:pt idx="30" formatCode="0.00">
                  <c:v>6.383</c:v>
                </c:pt>
                <c:pt idx="31" formatCode="0.00">
                  <c:v>7.2249999999999979</c:v>
                </c:pt>
                <c:pt idx="32" formatCode="0.00">
                  <c:v>7.5710000000000024</c:v>
                </c:pt>
                <c:pt idx="33" formatCode="0.00">
                  <c:v>8.338000000000001</c:v>
                </c:pt>
                <c:pt idx="34" formatCode="0.00">
                  <c:v>8.1370000000000005</c:v>
                </c:pt>
                <c:pt idx="35" formatCode="0.00">
                  <c:v>8.1130000000000013</c:v>
                </c:pt>
                <c:pt idx="36" formatCode="0.00">
                  <c:v>8.218</c:v>
                </c:pt>
                <c:pt idx="37" formatCode="0.00">
                  <c:v>8.6260000000000012</c:v>
                </c:pt>
                <c:pt idx="38" formatCode="0.00">
                  <c:v>7.8409999999999975</c:v>
                </c:pt>
                <c:pt idx="39" formatCode="0.00">
                  <c:v>8.1180000000000003</c:v>
                </c:pt>
                <c:pt idx="40" formatCode="0.00">
                  <c:v>7.8480000000000008</c:v>
                </c:pt>
                <c:pt idx="41" formatCode="0.00">
                  <c:v>8.0690000000000008</c:v>
                </c:pt>
                <c:pt idx="42" formatCode="0.00">
                  <c:v>8.4520000000000035</c:v>
                </c:pt>
                <c:pt idx="43" formatCode="0.00">
                  <c:v>7.9430000000000014</c:v>
                </c:pt>
                <c:pt idx="44" formatCode="0.00">
                  <c:v>7.6279999999999974</c:v>
                </c:pt>
                <c:pt idx="45" formatCode="0.00">
                  <c:v>7.4109999999999987</c:v>
                </c:pt>
                <c:pt idx="46" formatCode="0.00">
                  <c:v>6.8339999999999987</c:v>
                </c:pt>
                <c:pt idx="47" formatCode="0.00">
                  <c:v>7.2110000000000003</c:v>
                </c:pt>
                <c:pt idx="48" formatCode="0.00">
                  <c:v>7.508</c:v>
                </c:pt>
                <c:pt idx="49" formatCode="0.00">
                  <c:v>7.3049999999999979</c:v>
                </c:pt>
                <c:pt idx="50" formatCode="0.00">
                  <c:v>6.6969999999999992</c:v>
                </c:pt>
                <c:pt idx="51" formatCode="0.00">
                  <c:v>5.852999999999998</c:v>
                </c:pt>
                <c:pt idx="52" formatCode="0.00">
                  <c:v>5.666999999999998</c:v>
                </c:pt>
                <c:pt idx="53" formatCode="0.00">
                  <c:v>5.9160000000000004</c:v>
                </c:pt>
                <c:pt idx="54" formatCode="0.00">
                  <c:v>6.4560000000000004</c:v>
                </c:pt>
                <c:pt idx="55" formatCode="0.00">
                  <c:v>6.5500000000000016</c:v>
                </c:pt>
                <c:pt idx="56" formatCode="0.00">
                  <c:v>6.5680000000000005</c:v>
                </c:pt>
                <c:pt idx="57" formatCode="0.00">
                  <c:v>6.4409999999999998</c:v>
                </c:pt>
                <c:pt idx="58" formatCode="0.00">
                  <c:v>7.0549999999999979</c:v>
                </c:pt>
                <c:pt idx="59" formatCode="0.00">
                  <c:v>7.4709999999999992</c:v>
                </c:pt>
                <c:pt idx="60" formatCode="0.00">
                  <c:v>8.093</c:v>
                </c:pt>
                <c:pt idx="61" formatCode="0.00">
                  <c:v>7.8900000000000006</c:v>
                </c:pt>
                <c:pt idx="62" formatCode="0.00">
                  <c:v>7.6909999999999981</c:v>
                </c:pt>
                <c:pt idx="63" formatCode="0.00">
                  <c:v>7.3919999999999986</c:v>
                </c:pt>
                <c:pt idx="64" formatCode="0.00">
                  <c:v>7.0389999999999997</c:v>
                </c:pt>
                <c:pt idx="65" formatCode="0.00">
                  <c:v>7.4</c:v>
                </c:pt>
                <c:pt idx="66" formatCode="0.00">
                  <c:v>7.5770000000000008</c:v>
                </c:pt>
                <c:pt idx="67" formatCode="0.00">
                  <c:v>6.74</c:v>
                </c:pt>
                <c:pt idx="68" formatCode="0.00">
                  <c:v>6.0760000000000014</c:v>
                </c:pt>
                <c:pt idx="69" formatCode="0.00">
                  <c:v>6.136000000000001</c:v>
                </c:pt>
                <c:pt idx="70" formatCode="0.00">
                  <c:v>6.6610000000000005</c:v>
                </c:pt>
                <c:pt idx="71" formatCode="0.00">
                  <c:v>6.4229999999999974</c:v>
                </c:pt>
                <c:pt idx="72" formatCode="0.00">
                  <c:v>6.6649999999999991</c:v>
                </c:pt>
                <c:pt idx="73" formatCode="0.00">
                  <c:v>6.7389999999999999</c:v>
                </c:pt>
                <c:pt idx="74" formatCode="0.00">
                  <c:v>6.2709999999999999</c:v>
                </c:pt>
                <c:pt idx="75" formatCode="0.00">
                  <c:v>5.8989999999999974</c:v>
                </c:pt>
                <c:pt idx="76" formatCode="0.00">
                  <c:v>5.7519999999999998</c:v>
                </c:pt>
                <c:pt idx="77" formatCode="0.00">
                  <c:v>5.5720000000000001</c:v>
                </c:pt>
                <c:pt idx="78" formatCode="0.00">
                  <c:v>5.8930000000000007</c:v>
                </c:pt>
                <c:pt idx="79" formatCode="0.00">
                  <c:v>5.4850000000000003</c:v>
                </c:pt>
                <c:pt idx="80" formatCode="0.00">
                  <c:v>4.8049999999999979</c:v>
                </c:pt>
                <c:pt idx="81" formatCode="0.00">
                  <c:v>5.0289999999999973</c:v>
                </c:pt>
                <c:pt idx="82" formatCode="0.00">
                  <c:v>5.2439999999999998</c:v>
                </c:pt>
                <c:pt idx="83" formatCode="0.00">
                  <c:v>6.2269999999999985</c:v>
                </c:pt>
                <c:pt idx="84" formatCode="0.00">
                  <c:v>7.0290000000000008</c:v>
                </c:pt>
                <c:pt idx="85" formatCode="0.00">
                  <c:v>7.2560000000000002</c:v>
                </c:pt>
                <c:pt idx="86" formatCode="0.00">
                  <c:v>7.444</c:v>
                </c:pt>
                <c:pt idx="87" formatCode="0.00">
                  <c:v>8.1860000000000035</c:v>
                </c:pt>
                <c:pt idx="88" formatCode="0.00">
                  <c:v>7.9639999999999995</c:v>
                </c:pt>
                <c:pt idx="89" formatCode="0.00">
                  <c:v>8.1840000000000011</c:v>
                </c:pt>
                <c:pt idx="90" formatCode="0.00">
                  <c:v>7.9370000000000003</c:v>
                </c:pt>
                <c:pt idx="91" formatCode="0.00">
                  <c:v>8.3110000000000035</c:v>
                </c:pt>
                <c:pt idx="92" formatCode="0.00">
                  <c:v>8.26</c:v>
                </c:pt>
                <c:pt idx="93" formatCode="0.00">
                  <c:v>7.4950000000000001</c:v>
                </c:pt>
                <c:pt idx="94" formatCode="0.00">
                  <c:v>7.3629999999999978</c:v>
                </c:pt>
                <c:pt idx="95" formatCode="0.00">
                  <c:v>7.5010000000000003</c:v>
                </c:pt>
                <c:pt idx="96" formatCode="0.00">
                  <c:v>7.4940000000000015</c:v>
                </c:pt>
                <c:pt idx="97" formatCode="0.00">
                  <c:v>7.5389999999999997</c:v>
                </c:pt>
                <c:pt idx="98" formatCode="0.00">
                  <c:v>8.2010000000000005</c:v>
                </c:pt>
                <c:pt idx="99" formatCode="0.00">
                  <c:v>7.8709999999999996</c:v>
                </c:pt>
                <c:pt idx="100" formatCode="0.00">
                  <c:v>7.9239999999999995</c:v>
                </c:pt>
                <c:pt idx="101" formatCode="0.00">
                  <c:v>7.5900000000000007</c:v>
                </c:pt>
                <c:pt idx="102" formatCode="0.00">
                  <c:v>7.1</c:v>
                </c:pt>
                <c:pt idx="103" formatCode="0.00">
                  <c:v>7.1490000000000009</c:v>
                </c:pt>
                <c:pt idx="104" formatCode="0.00">
                  <c:v>6.9169999999999998</c:v>
                </c:pt>
                <c:pt idx="105" formatCode="0.00">
                  <c:v>7.1869999999999985</c:v>
                </c:pt>
                <c:pt idx="106" formatCode="0.00">
                  <c:v>7.0249999999999968</c:v>
                </c:pt>
                <c:pt idx="107" formatCode="0.00">
                  <c:v>6.4560000000000004</c:v>
                </c:pt>
                <c:pt idx="108" formatCode="0.00">
                  <c:v>6.2859999999999996</c:v>
                </c:pt>
                <c:pt idx="109" formatCode="0.00">
                  <c:v>6.110999999999998</c:v>
                </c:pt>
              </c:numCache>
            </c:numRef>
          </c:val>
        </c:ser>
        <c:marker val="1"/>
        <c:axId val="114669824"/>
        <c:axId val="114683904"/>
      </c:lineChart>
      <c:catAx>
        <c:axId val="114669824"/>
        <c:scaling>
          <c:orientation val="minMax"/>
        </c:scaling>
        <c:axPos val="b"/>
        <c:majorGridlines/>
        <c:numFmt formatCode="General" sourceLinked="1"/>
        <c:tickLblPos val="nextTo"/>
        <c:txPr>
          <a:bodyPr rot="5400000" vert="horz"/>
          <a:lstStyle/>
          <a:p>
            <a:pPr>
              <a:defRPr/>
            </a:pPr>
            <a:endParaRPr lang="en-US"/>
          </a:p>
        </c:txPr>
        <c:crossAx val="114683904"/>
        <c:crosses val="autoZero"/>
        <c:auto val="1"/>
        <c:lblAlgn val="ctr"/>
        <c:lblOffset val="10"/>
        <c:tickLblSkip val="10"/>
        <c:tickMarkSkip val="10"/>
      </c:catAx>
      <c:valAx>
        <c:axId val="114683904"/>
        <c:scaling>
          <c:orientation val="minMax"/>
          <c:max val="20"/>
          <c:min val="0"/>
        </c:scaling>
        <c:axPos val="l"/>
        <c:majorGridlines/>
        <c:numFmt formatCode="0" sourceLinked="0"/>
        <c:tickLblPos val="nextTo"/>
        <c:crossAx val="114669824"/>
        <c:crosses val="autoZero"/>
        <c:crossBetween val="between"/>
        <c:majorUnit val="5"/>
      </c:valAx>
      <c:spPr>
        <a:solidFill>
          <a:schemeClr val="accent3"/>
        </a:solidFill>
      </c:spPr>
    </c:plotArea>
    <c:plotVisOnly val="1"/>
  </c:chart>
  <c:spPr>
    <a:solidFill>
      <a:schemeClr val="accent1">
        <a:lumMod val="60000"/>
        <a:lumOff val="40000"/>
      </a:schemeClr>
    </a:solidFill>
  </c:sp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sz="1400" baseline="0"/>
              <a:t>February - April Climate Division 6 Rainfall</a:t>
            </a:r>
          </a:p>
          <a:p>
            <a:pPr>
              <a:defRPr/>
            </a:pPr>
            <a:endParaRPr lang="en-US" sz="1400" b="0" i="0" baseline="0"/>
          </a:p>
        </c:rich>
      </c:tx>
      <c:layout>
        <c:manualLayout>
          <c:xMode val="edge"/>
          <c:yMode val="edge"/>
          <c:x val="0.26166161653228764"/>
          <c:y val="4.925925925925926E-2"/>
        </c:manualLayout>
      </c:layout>
    </c:title>
    <c:plotArea>
      <c:layout>
        <c:manualLayout>
          <c:layoutTarget val="inner"/>
          <c:xMode val="edge"/>
          <c:yMode val="edge"/>
          <c:x val="0.10726614173228356"/>
          <c:y val="0.16350721784776909"/>
          <c:w val="0.83773381452318685"/>
          <c:h val="0.65336412948381462"/>
        </c:manualLayout>
      </c:layout>
      <c:lineChart>
        <c:grouping val="standard"/>
        <c:ser>
          <c:idx val="1"/>
          <c:order val="0"/>
          <c:tx>
            <c:strRef>
              <c:f>Sheet1!$B$2</c:f>
              <c:strCache>
                <c:ptCount val="1"/>
                <c:pt idx="0">
                  <c:v>Rainfall</c:v>
                </c:pt>
              </c:strCache>
            </c:strRef>
          </c:tx>
          <c:spPr>
            <a:ln>
              <a:solidFill>
                <a:schemeClr val="accent1"/>
              </a:solidFill>
            </a:ln>
          </c:spPr>
          <c:marker>
            <c:symbol val="none"/>
          </c:marker>
          <c:cat>
            <c:numRef>
              <c:f>Sheet1!$F$2:$F$116</c:f>
              <c:numCache>
                <c:formatCode>General</c:formatCode>
                <c:ptCount val="115"/>
                <c:pt idx="0">
                  <c:v>1895</c:v>
                </c:pt>
                <c:pt idx="1">
                  <c:v>1896</c:v>
                </c:pt>
                <c:pt idx="2">
                  <c:v>1897</c:v>
                </c:pt>
                <c:pt idx="3">
                  <c:v>1898</c:v>
                </c:pt>
                <c:pt idx="4">
                  <c:v>1899</c:v>
                </c:pt>
                <c:pt idx="5">
                  <c:v>1900</c:v>
                </c:pt>
                <c:pt idx="6">
                  <c:v>1901</c:v>
                </c:pt>
                <c:pt idx="7">
                  <c:v>1902</c:v>
                </c:pt>
                <c:pt idx="8">
                  <c:v>1903</c:v>
                </c:pt>
                <c:pt idx="9">
                  <c:v>1904</c:v>
                </c:pt>
                <c:pt idx="10">
                  <c:v>1905</c:v>
                </c:pt>
                <c:pt idx="11">
                  <c:v>1906</c:v>
                </c:pt>
                <c:pt idx="12">
                  <c:v>1907</c:v>
                </c:pt>
                <c:pt idx="13">
                  <c:v>1908</c:v>
                </c:pt>
                <c:pt idx="14">
                  <c:v>1909</c:v>
                </c:pt>
                <c:pt idx="15">
                  <c:v>1910</c:v>
                </c:pt>
                <c:pt idx="16">
                  <c:v>1911</c:v>
                </c:pt>
                <c:pt idx="17">
                  <c:v>1912</c:v>
                </c:pt>
                <c:pt idx="18">
                  <c:v>1913</c:v>
                </c:pt>
                <c:pt idx="19">
                  <c:v>1914</c:v>
                </c:pt>
                <c:pt idx="20">
                  <c:v>1915</c:v>
                </c:pt>
                <c:pt idx="21">
                  <c:v>1916</c:v>
                </c:pt>
                <c:pt idx="22">
                  <c:v>1917</c:v>
                </c:pt>
                <c:pt idx="23">
                  <c:v>1918</c:v>
                </c:pt>
                <c:pt idx="24">
                  <c:v>1919</c:v>
                </c:pt>
                <c:pt idx="25">
                  <c:v>1920</c:v>
                </c:pt>
                <c:pt idx="26">
                  <c:v>1921</c:v>
                </c:pt>
                <c:pt idx="27">
                  <c:v>1922</c:v>
                </c:pt>
                <c:pt idx="28">
                  <c:v>1923</c:v>
                </c:pt>
                <c:pt idx="29">
                  <c:v>1924</c:v>
                </c:pt>
                <c:pt idx="30">
                  <c:v>1925</c:v>
                </c:pt>
                <c:pt idx="31">
                  <c:v>1926</c:v>
                </c:pt>
                <c:pt idx="32">
                  <c:v>1927</c:v>
                </c:pt>
                <c:pt idx="33">
                  <c:v>1928</c:v>
                </c:pt>
                <c:pt idx="34">
                  <c:v>1929</c:v>
                </c:pt>
                <c:pt idx="35">
                  <c:v>1930</c:v>
                </c:pt>
                <c:pt idx="36">
                  <c:v>1931</c:v>
                </c:pt>
                <c:pt idx="37">
                  <c:v>1932</c:v>
                </c:pt>
                <c:pt idx="38">
                  <c:v>1933</c:v>
                </c:pt>
                <c:pt idx="39">
                  <c:v>1934</c:v>
                </c:pt>
                <c:pt idx="40">
                  <c:v>1935</c:v>
                </c:pt>
                <c:pt idx="41">
                  <c:v>1936</c:v>
                </c:pt>
                <c:pt idx="42">
                  <c:v>1937</c:v>
                </c:pt>
                <c:pt idx="43">
                  <c:v>1938</c:v>
                </c:pt>
                <c:pt idx="44">
                  <c:v>1939</c:v>
                </c:pt>
                <c:pt idx="45">
                  <c:v>1940</c:v>
                </c:pt>
                <c:pt idx="46">
                  <c:v>1941</c:v>
                </c:pt>
                <c:pt idx="47">
                  <c:v>1942</c:v>
                </c:pt>
                <c:pt idx="48">
                  <c:v>1943</c:v>
                </c:pt>
                <c:pt idx="49">
                  <c:v>1944</c:v>
                </c:pt>
                <c:pt idx="50">
                  <c:v>1945</c:v>
                </c:pt>
                <c:pt idx="51">
                  <c:v>1946</c:v>
                </c:pt>
                <c:pt idx="52">
                  <c:v>1947</c:v>
                </c:pt>
                <c:pt idx="53">
                  <c:v>1948</c:v>
                </c:pt>
                <c:pt idx="54">
                  <c:v>1949</c:v>
                </c:pt>
                <c:pt idx="55">
                  <c:v>1950</c:v>
                </c:pt>
                <c:pt idx="56">
                  <c:v>1951</c:v>
                </c:pt>
                <c:pt idx="57">
                  <c:v>1952</c:v>
                </c:pt>
                <c:pt idx="58">
                  <c:v>1953</c:v>
                </c:pt>
                <c:pt idx="59">
                  <c:v>1954</c:v>
                </c:pt>
                <c:pt idx="60">
                  <c:v>1955</c:v>
                </c:pt>
                <c:pt idx="61">
                  <c:v>1956</c:v>
                </c:pt>
                <c:pt idx="62">
                  <c:v>1957</c:v>
                </c:pt>
                <c:pt idx="63">
                  <c:v>1958</c:v>
                </c:pt>
                <c:pt idx="64">
                  <c:v>1959</c:v>
                </c:pt>
                <c:pt idx="65">
                  <c:v>1960</c:v>
                </c:pt>
                <c:pt idx="66">
                  <c:v>1961</c:v>
                </c:pt>
                <c:pt idx="67">
                  <c:v>1962</c:v>
                </c:pt>
                <c:pt idx="68">
                  <c:v>1963</c:v>
                </c:pt>
                <c:pt idx="69">
                  <c:v>1964</c:v>
                </c:pt>
                <c:pt idx="70">
                  <c:v>1965</c:v>
                </c:pt>
                <c:pt idx="71">
                  <c:v>1966</c:v>
                </c:pt>
                <c:pt idx="72">
                  <c:v>1967</c:v>
                </c:pt>
                <c:pt idx="73">
                  <c:v>1968</c:v>
                </c:pt>
                <c:pt idx="74">
                  <c:v>1969</c:v>
                </c:pt>
                <c:pt idx="75">
                  <c:v>1970</c:v>
                </c:pt>
                <c:pt idx="76">
                  <c:v>1971</c:v>
                </c:pt>
                <c:pt idx="77">
                  <c:v>1972</c:v>
                </c:pt>
                <c:pt idx="78">
                  <c:v>1973</c:v>
                </c:pt>
                <c:pt idx="79">
                  <c:v>1974</c:v>
                </c:pt>
                <c:pt idx="80">
                  <c:v>1975</c:v>
                </c:pt>
                <c:pt idx="81">
                  <c:v>1976</c:v>
                </c:pt>
                <c:pt idx="82">
                  <c:v>1977</c:v>
                </c:pt>
                <c:pt idx="83">
                  <c:v>1978</c:v>
                </c:pt>
                <c:pt idx="84">
                  <c:v>1979</c:v>
                </c:pt>
                <c:pt idx="85">
                  <c:v>1980</c:v>
                </c:pt>
                <c:pt idx="86">
                  <c:v>1981</c:v>
                </c:pt>
                <c:pt idx="87">
                  <c:v>1982</c:v>
                </c:pt>
                <c:pt idx="88">
                  <c:v>1983</c:v>
                </c:pt>
                <c:pt idx="89">
                  <c:v>1984</c:v>
                </c:pt>
                <c:pt idx="90">
                  <c:v>1985</c:v>
                </c:pt>
                <c:pt idx="91">
                  <c:v>1986</c:v>
                </c:pt>
                <c:pt idx="92">
                  <c:v>1987</c:v>
                </c:pt>
                <c:pt idx="93">
                  <c:v>1988</c:v>
                </c:pt>
                <c:pt idx="94">
                  <c:v>1989</c:v>
                </c:pt>
                <c:pt idx="95">
                  <c:v>1990</c:v>
                </c:pt>
                <c:pt idx="96">
                  <c:v>1991</c:v>
                </c:pt>
                <c:pt idx="97">
                  <c:v>1992</c:v>
                </c:pt>
                <c:pt idx="98">
                  <c:v>1993</c:v>
                </c:pt>
                <c:pt idx="99">
                  <c:v>1994</c:v>
                </c:pt>
                <c:pt idx="100">
                  <c:v>1995</c:v>
                </c:pt>
                <c:pt idx="101">
                  <c:v>1996</c:v>
                </c:pt>
                <c:pt idx="102">
                  <c:v>1997</c:v>
                </c:pt>
                <c:pt idx="103">
                  <c:v>1998</c:v>
                </c:pt>
                <c:pt idx="104">
                  <c:v>1999</c:v>
                </c:pt>
                <c:pt idx="105">
                  <c:v>2000</c:v>
                </c:pt>
                <c:pt idx="106">
                  <c:v>2001</c:v>
                </c:pt>
                <c:pt idx="107">
                  <c:v>2002</c:v>
                </c:pt>
                <c:pt idx="108">
                  <c:v>2003</c:v>
                </c:pt>
                <c:pt idx="109">
                  <c:v>2004</c:v>
                </c:pt>
                <c:pt idx="110">
                  <c:v>2005</c:v>
                </c:pt>
                <c:pt idx="111">
                  <c:v>2006</c:v>
                </c:pt>
                <c:pt idx="112">
                  <c:v>2007</c:v>
                </c:pt>
                <c:pt idx="113">
                  <c:v>2008</c:v>
                </c:pt>
                <c:pt idx="114">
                  <c:v>2009</c:v>
                </c:pt>
              </c:numCache>
            </c:numRef>
          </c:cat>
          <c:val>
            <c:numRef>
              <c:f>Sheet1!$Y$2:$Y$116</c:f>
              <c:numCache>
                <c:formatCode>General</c:formatCode>
                <c:ptCount val="115"/>
                <c:pt idx="0">
                  <c:v>8.1</c:v>
                </c:pt>
                <c:pt idx="1">
                  <c:v>6.02</c:v>
                </c:pt>
                <c:pt idx="2">
                  <c:v>7.96</c:v>
                </c:pt>
                <c:pt idx="3">
                  <c:v>5.28</c:v>
                </c:pt>
                <c:pt idx="4">
                  <c:v>8.32</c:v>
                </c:pt>
                <c:pt idx="5">
                  <c:v>11.89</c:v>
                </c:pt>
                <c:pt idx="6">
                  <c:v>9.4</c:v>
                </c:pt>
                <c:pt idx="7">
                  <c:v>7.17</c:v>
                </c:pt>
                <c:pt idx="8">
                  <c:v>7.26</c:v>
                </c:pt>
                <c:pt idx="9">
                  <c:v>6.95</c:v>
                </c:pt>
                <c:pt idx="10">
                  <c:v>7.88</c:v>
                </c:pt>
                <c:pt idx="11">
                  <c:v>6.54</c:v>
                </c:pt>
                <c:pt idx="12">
                  <c:v>5.6899999999999995</c:v>
                </c:pt>
                <c:pt idx="13">
                  <c:v>3.68</c:v>
                </c:pt>
                <c:pt idx="14">
                  <c:v>5.81</c:v>
                </c:pt>
                <c:pt idx="15">
                  <c:v>6.4700000000000015</c:v>
                </c:pt>
                <c:pt idx="16">
                  <c:v>6.35</c:v>
                </c:pt>
                <c:pt idx="17">
                  <c:v>7.7</c:v>
                </c:pt>
                <c:pt idx="18">
                  <c:v>9.5400000000000009</c:v>
                </c:pt>
                <c:pt idx="19">
                  <c:v>8.34</c:v>
                </c:pt>
                <c:pt idx="20">
                  <c:v>8.11</c:v>
                </c:pt>
                <c:pt idx="21">
                  <c:v>6.08</c:v>
                </c:pt>
                <c:pt idx="22">
                  <c:v>3.4499999999999997</c:v>
                </c:pt>
                <c:pt idx="23">
                  <c:v>10.31</c:v>
                </c:pt>
                <c:pt idx="24">
                  <c:v>9.8500000000000032</c:v>
                </c:pt>
                <c:pt idx="25">
                  <c:v>10.01</c:v>
                </c:pt>
                <c:pt idx="26">
                  <c:v>6.49</c:v>
                </c:pt>
                <c:pt idx="27">
                  <c:v>3.3</c:v>
                </c:pt>
                <c:pt idx="28">
                  <c:v>5.71</c:v>
                </c:pt>
                <c:pt idx="29">
                  <c:v>9.9700000000000006</c:v>
                </c:pt>
                <c:pt idx="30">
                  <c:v>6.83</c:v>
                </c:pt>
                <c:pt idx="31">
                  <c:v>9.91</c:v>
                </c:pt>
                <c:pt idx="32">
                  <c:v>6.79</c:v>
                </c:pt>
                <c:pt idx="33">
                  <c:v>12.02</c:v>
                </c:pt>
                <c:pt idx="34">
                  <c:v>3.79</c:v>
                </c:pt>
                <c:pt idx="35">
                  <c:v>11.860000000000003</c:v>
                </c:pt>
                <c:pt idx="36">
                  <c:v>14.18</c:v>
                </c:pt>
                <c:pt idx="37">
                  <c:v>5.71</c:v>
                </c:pt>
                <c:pt idx="38">
                  <c:v>9.2000000000000011</c:v>
                </c:pt>
                <c:pt idx="39">
                  <c:v>12.12</c:v>
                </c:pt>
                <c:pt idx="40">
                  <c:v>8.16</c:v>
                </c:pt>
                <c:pt idx="41">
                  <c:v>10.54</c:v>
                </c:pt>
                <c:pt idx="42">
                  <c:v>14.11</c:v>
                </c:pt>
                <c:pt idx="43">
                  <c:v>2.73</c:v>
                </c:pt>
                <c:pt idx="44">
                  <c:v>3.9499999999999997</c:v>
                </c:pt>
                <c:pt idx="45">
                  <c:v>9.06</c:v>
                </c:pt>
                <c:pt idx="46">
                  <c:v>14.67</c:v>
                </c:pt>
                <c:pt idx="47">
                  <c:v>17.559999999999999</c:v>
                </c:pt>
                <c:pt idx="48">
                  <c:v>6.39</c:v>
                </c:pt>
                <c:pt idx="49">
                  <c:v>4.29</c:v>
                </c:pt>
                <c:pt idx="50">
                  <c:v>3.5</c:v>
                </c:pt>
                <c:pt idx="51">
                  <c:v>4.55</c:v>
                </c:pt>
                <c:pt idx="52">
                  <c:v>12.14</c:v>
                </c:pt>
                <c:pt idx="53">
                  <c:v>8.09</c:v>
                </c:pt>
                <c:pt idx="54">
                  <c:v>6.38</c:v>
                </c:pt>
                <c:pt idx="55">
                  <c:v>5.35</c:v>
                </c:pt>
                <c:pt idx="56">
                  <c:v>7.8599999999999985</c:v>
                </c:pt>
                <c:pt idx="57">
                  <c:v>8.15</c:v>
                </c:pt>
                <c:pt idx="58">
                  <c:v>7.53</c:v>
                </c:pt>
                <c:pt idx="59">
                  <c:v>11.82</c:v>
                </c:pt>
                <c:pt idx="60">
                  <c:v>4.3199999999999985</c:v>
                </c:pt>
                <c:pt idx="61">
                  <c:v>3.57</c:v>
                </c:pt>
                <c:pt idx="62">
                  <c:v>16.149999999999999</c:v>
                </c:pt>
                <c:pt idx="63">
                  <c:v>7.95</c:v>
                </c:pt>
                <c:pt idx="64">
                  <c:v>10.61</c:v>
                </c:pt>
                <c:pt idx="65">
                  <c:v>11.74</c:v>
                </c:pt>
                <c:pt idx="66">
                  <c:v>3.72</c:v>
                </c:pt>
                <c:pt idx="67">
                  <c:v>6.71</c:v>
                </c:pt>
                <c:pt idx="68">
                  <c:v>5.1599999999999984</c:v>
                </c:pt>
                <c:pt idx="69">
                  <c:v>9.39</c:v>
                </c:pt>
                <c:pt idx="70">
                  <c:v>6.74</c:v>
                </c:pt>
                <c:pt idx="71">
                  <c:v>9.65</c:v>
                </c:pt>
                <c:pt idx="72">
                  <c:v>4.76</c:v>
                </c:pt>
                <c:pt idx="73">
                  <c:v>5.0199999999999996</c:v>
                </c:pt>
                <c:pt idx="74">
                  <c:v>8.24</c:v>
                </c:pt>
                <c:pt idx="75">
                  <c:v>10.53</c:v>
                </c:pt>
                <c:pt idx="76">
                  <c:v>2.4699999999999998</c:v>
                </c:pt>
                <c:pt idx="77">
                  <c:v>11.69</c:v>
                </c:pt>
                <c:pt idx="78">
                  <c:v>6.1199999999999983</c:v>
                </c:pt>
                <c:pt idx="79">
                  <c:v>2.9099999999999997</c:v>
                </c:pt>
                <c:pt idx="80">
                  <c:v>2.4</c:v>
                </c:pt>
                <c:pt idx="81">
                  <c:v>7.1</c:v>
                </c:pt>
                <c:pt idx="82">
                  <c:v>4.33</c:v>
                </c:pt>
                <c:pt idx="83">
                  <c:v>8.69</c:v>
                </c:pt>
                <c:pt idx="84">
                  <c:v>12.22</c:v>
                </c:pt>
                <c:pt idx="85">
                  <c:v>10.1</c:v>
                </c:pt>
                <c:pt idx="86">
                  <c:v>5.6899999999999995</c:v>
                </c:pt>
                <c:pt idx="87">
                  <c:v>15.56</c:v>
                </c:pt>
                <c:pt idx="88">
                  <c:v>16.37</c:v>
                </c:pt>
                <c:pt idx="89">
                  <c:v>11.25</c:v>
                </c:pt>
                <c:pt idx="90">
                  <c:v>6.75</c:v>
                </c:pt>
                <c:pt idx="91">
                  <c:v>11.34</c:v>
                </c:pt>
                <c:pt idx="92">
                  <c:v>7.91</c:v>
                </c:pt>
                <c:pt idx="93">
                  <c:v>5.92</c:v>
                </c:pt>
                <c:pt idx="94">
                  <c:v>6.73</c:v>
                </c:pt>
                <c:pt idx="95">
                  <c:v>8.0400000000000009</c:v>
                </c:pt>
                <c:pt idx="96">
                  <c:v>11.57</c:v>
                </c:pt>
                <c:pt idx="97">
                  <c:v>8.2200000000000024</c:v>
                </c:pt>
                <c:pt idx="98">
                  <c:v>10.64</c:v>
                </c:pt>
                <c:pt idx="99">
                  <c:v>13.34</c:v>
                </c:pt>
                <c:pt idx="100">
                  <c:v>9.1</c:v>
                </c:pt>
                <c:pt idx="101">
                  <c:v>7.72</c:v>
                </c:pt>
                <c:pt idx="102">
                  <c:v>10.83</c:v>
                </c:pt>
                <c:pt idx="103">
                  <c:v>13.13</c:v>
                </c:pt>
                <c:pt idx="104">
                  <c:v>2.86</c:v>
                </c:pt>
                <c:pt idx="105">
                  <c:v>9.32</c:v>
                </c:pt>
                <c:pt idx="106">
                  <c:v>7.25</c:v>
                </c:pt>
                <c:pt idx="107">
                  <c:v>8.3500000000000032</c:v>
                </c:pt>
                <c:pt idx="108">
                  <c:v>10.34</c:v>
                </c:pt>
                <c:pt idx="109">
                  <c:v>8.19</c:v>
                </c:pt>
                <c:pt idx="110">
                  <c:v>8.25</c:v>
                </c:pt>
                <c:pt idx="111">
                  <c:v>6.14</c:v>
                </c:pt>
                <c:pt idx="112">
                  <c:v>7.28</c:v>
                </c:pt>
                <c:pt idx="113">
                  <c:v>13.13</c:v>
                </c:pt>
                <c:pt idx="114">
                  <c:v>5.54</c:v>
                </c:pt>
              </c:numCache>
            </c:numRef>
          </c:val>
        </c:ser>
        <c:ser>
          <c:idx val="0"/>
          <c:order val="1"/>
          <c:spPr>
            <a:ln>
              <a:solidFill>
                <a:srgbClr val="C00000"/>
              </a:solidFill>
            </a:ln>
          </c:spPr>
          <c:marker>
            <c:symbol val="none"/>
          </c:marker>
          <c:val>
            <c:numRef>
              <c:f>Sheet1!$Z$2:$Z$116</c:f>
              <c:numCache>
                <c:formatCode>General</c:formatCode>
                <c:ptCount val="115"/>
                <c:pt idx="5" formatCode="0.00">
                  <c:v>7.8129999999999979</c:v>
                </c:pt>
                <c:pt idx="6" formatCode="0.00">
                  <c:v>7.8649999999999975</c:v>
                </c:pt>
                <c:pt idx="7" formatCode="0.00">
                  <c:v>7.6380000000000008</c:v>
                </c:pt>
                <c:pt idx="8" formatCode="0.00">
                  <c:v>7.4780000000000024</c:v>
                </c:pt>
                <c:pt idx="9" formatCode="0.00">
                  <c:v>7.2269999999999994</c:v>
                </c:pt>
                <c:pt idx="10" formatCode="0.00">
                  <c:v>6.6849999999999978</c:v>
                </c:pt>
                <c:pt idx="11" formatCode="0.00">
                  <c:v>6.38</c:v>
                </c:pt>
                <c:pt idx="12" formatCode="0.00">
                  <c:v>6.4329999999999998</c:v>
                </c:pt>
                <c:pt idx="13" formatCode="0.00">
                  <c:v>6.6610000000000005</c:v>
                </c:pt>
                <c:pt idx="14" formatCode="0.00">
                  <c:v>6.8</c:v>
                </c:pt>
                <c:pt idx="15" formatCode="0.00">
                  <c:v>6.8229999999999986</c:v>
                </c:pt>
                <c:pt idx="16" formatCode="0.00">
                  <c:v>6.7769999999999992</c:v>
                </c:pt>
                <c:pt idx="17" formatCode="0.00">
                  <c:v>6.5529999999999982</c:v>
                </c:pt>
                <c:pt idx="18" formatCode="0.00">
                  <c:v>7.2159999999999975</c:v>
                </c:pt>
                <c:pt idx="19" formatCode="0.00">
                  <c:v>7.6199999999999974</c:v>
                </c:pt>
                <c:pt idx="20" formatCode="0.00">
                  <c:v>7.9740000000000011</c:v>
                </c:pt>
                <c:pt idx="21" formatCode="0.00">
                  <c:v>7.9879999999999995</c:v>
                </c:pt>
                <c:pt idx="22" formatCode="0.00">
                  <c:v>7.548</c:v>
                </c:pt>
                <c:pt idx="23" formatCode="0.00">
                  <c:v>7.1649999999999956</c:v>
                </c:pt>
                <c:pt idx="24" formatCode="0.00">
                  <c:v>7.3279999999999976</c:v>
                </c:pt>
                <c:pt idx="25" formatCode="0.00">
                  <c:v>7.2</c:v>
                </c:pt>
                <c:pt idx="26" formatCode="0.00">
                  <c:v>7.5830000000000002</c:v>
                </c:pt>
                <c:pt idx="27" formatCode="0.00">
                  <c:v>7.9169999999999998</c:v>
                </c:pt>
                <c:pt idx="28" formatCode="0.00">
                  <c:v>8.088000000000001</c:v>
                </c:pt>
                <c:pt idx="29" formatCode="0.00">
                  <c:v>7.4820000000000011</c:v>
                </c:pt>
                <c:pt idx="30" formatCode="0.00">
                  <c:v>7.666999999999998</c:v>
                </c:pt>
                <c:pt idx="31" formatCode="0.00">
                  <c:v>8.4360000000000017</c:v>
                </c:pt>
                <c:pt idx="32" formatCode="0.00">
                  <c:v>8.6770000000000014</c:v>
                </c:pt>
                <c:pt idx="33" formatCode="0.00">
                  <c:v>9.0260000000000016</c:v>
                </c:pt>
                <c:pt idx="34" formatCode="0.00">
                  <c:v>9.2409999999999997</c:v>
                </c:pt>
                <c:pt idx="35" formatCode="0.00">
                  <c:v>9.3740000000000023</c:v>
                </c:pt>
                <c:pt idx="36" formatCode="0.00">
                  <c:v>9.4370000000000012</c:v>
                </c:pt>
                <c:pt idx="37" formatCode="0.00">
                  <c:v>10.169</c:v>
                </c:pt>
                <c:pt idx="38" formatCode="0.00">
                  <c:v>9.24</c:v>
                </c:pt>
                <c:pt idx="39" formatCode="0.00">
                  <c:v>9.256000000000002</c:v>
                </c:pt>
                <c:pt idx="40" formatCode="0.00">
                  <c:v>8.9760000000000026</c:v>
                </c:pt>
                <c:pt idx="41" formatCode="0.00">
                  <c:v>9.0250000000000004</c:v>
                </c:pt>
                <c:pt idx="42" formatCode="0.00">
                  <c:v>10.210000000000001</c:v>
                </c:pt>
                <c:pt idx="43" formatCode="0.00">
                  <c:v>9.9290000000000003</c:v>
                </c:pt>
                <c:pt idx="44" formatCode="0.00">
                  <c:v>9.1460000000000008</c:v>
                </c:pt>
                <c:pt idx="45" formatCode="0.00">
                  <c:v>8.6800000000000015</c:v>
                </c:pt>
                <c:pt idx="46" formatCode="0.00">
                  <c:v>8.0810000000000013</c:v>
                </c:pt>
                <c:pt idx="47" formatCode="0.00">
                  <c:v>7.8839999999999995</c:v>
                </c:pt>
                <c:pt idx="48" formatCode="0.00">
                  <c:v>8.4200000000000017</c:v>
                </c:pt>
                <c:pt idx="49" formatCode="0.00">
                  <c:v>8.6630000000000003</c:v>
                </c:pt>
                <c:pt idx="50" formatCode="0.00">
                  <c:v>8.2919999999999998</c:v>
                </c:pt>
                <c:pt idx="51" formatCode="0.00">
                  <c:v>7.610999999999998</c:v>
                </c:pt>
                <c:pt idx="52" formatCode="0.00">
                  <c:v>6.67</c:v>
                </c:pt>
                <c:pt idx="53" formatCode="0.00">
                  <c:v>6.7840000000000007</c:v>
                </c:pt>
                <c:pt idx="54" formatCode="0.00">
                  <c:v>7.5370000000000008</c:v>
                </c:pt>
                <c:pt idx="55" formatCode="0.00">
                  <c:v>7.618999999999998</c:v>
                </c:pt>
                <c:pt idx="56" formatCode="0.00">
                  <c:v>7.5209999999999964</c:v>
                </c:pt>
                <c:pt idx="57" formatCode="0.00">
                  <c:v>7.9219999999999997</c:v>
                </c:pt>
                <c:pt idx="58" formatCode="0.00">
                  <c:v>7.9079999999999995</c:v>
                </c:pt>
                <c:pt idx="59" formatCode="0.00">
                  <c:v>8.3310000000000013</c:v>
                </c:pt>
                <c:pt idx="60" formatCode="0.00">
                  <c:v>8.9700000000000042</c:v>
                </c:pt>
                <c:pt idx="61" formatCode="0.00">
                  <c:v>8.5560000000000027</c:v>
                </c:pt>
                <c:pt idx="62" formatCode="0.00">
                  <c:v>8.4120000000000008</c:v>
                </c:pt>
                <c:pt idx="63" formatCode="0.00">
                  <c:v>8.1750000000000025</c:v>
                </c:pt>
                <c:pt idx="64" formatCode="0.00">
                  <c:v>7.9320000000000004</c:v>
                </c:pt>
                <c:pt idx="65" formatCode="0.00">
                  <c:v>8.1740000000000013</c:v>
                </c:pt>
                <c:pt idx="66" formatCode="0.00">
                  <c:v>8.782</c:v>
                </c:pt>
                <c:pt idx="67" formatCode="0.00">
                  <c:v>7.6430000000000007</c:v>
                </c:pt>
                <c:pt idx="68" formatCode="0.00">
                  <c:v>7.35</c:v>
                </c:pt>
                <c:pt idx="69" formatCode="0.00">
                  <c:v>7.1129999999999978</c:v>
                </c:pt>
                <c:pt idx="70" formatCode="0.00">
                  <c:v>6.9919999999999991</c:v>
                </c:pt>
                <c:pt idx="71" formatCode="0.00">
                  <c:v>6.8669999999999973</c:v>
                </c:pt>
                <c:pt idx="72" formatCode="0.00">
                  <c:v>7.3649999999999975</c:v>
                </c:pt>
                <c:pt idx="73" formatCode="0.00">
                  <c:v>7.4610000000000012</c:v>
                </c:pt>
                <c:pt idx="74" formatCode="0.00">
                  <c:v>6.8129999999999979</c:v>
                </c:pt>
                <c:pt idx="75" formatCode="0.00">
                  <c:v>6.3789999999999996</c:v>
                </c:pt>
                <c:pt idx="76" formatCode="0.00">
                  <c:v>6.1239999999999979</c:v>
                </c:pt>
                <c:pt idx="77" formatCode="0.00">
                  <c:v>6.0809999999999986</c:v>
                </c:pt>
                <c:pt idx="78" formatCode="0.00">
                  <c:v>6.4479999999999986</c:v>
                </c:pt>
                <c:pt idx="79" formatCode="0.00">
                  <c:v>6.8459999999999974</c:v>
                </c:pt>
                <c:pt idx="80" formatCode="0.00">
                  <c:v>6.8029999999999973</c:v>
                </c:pt>
                <c:pt idx="81" formatCode="0.00">
                  <c:v>7.1249999999999947</c:v>
                </c:pt>
                <c:pt idx="82" formatCode="0.00">
                  <c:v>7.5119999999999987</c:v>
                </c:pt>
                <c:pt idx="83" formatCode="0.00">
                  <c:v>8.5370000000000008</c:v>
                </c:pt>
                <c:pt idx="84" formatCode="0.00">
                  <c:v>9.3710000000000004</c:v>
                </c:pt>
                <c:pt idx="85" formatCode="0.00">
                  <c:v>9.8060000000000027</c:v>
                </c:pt>
                <c:pt idx="86" formatCode="0.00">
                  <c:v>10.23</c:v>
                </c:pt>
                <c:pt idx="87" formatCode="0.00">
                  <c:v>10.588000000000001</c:v>
                </c:pt>
                <c:pt idx="88" formatCode="0.00">
                  <c:v>10.311</c:v>
                </c:pt>
                <c:pt idx="89" formatCode="0.00">
                  <c:v>9.7620000000000005</c:v>
                </c:pt>
                <c:pt idx="90" formatCode="0.00">
                  <c:v>9.5560000000000027</c:v>
                </c:pt>
                <c:pt idx="91" formatCode="0.00">
                  <c:v>10.144</c:v>
                </c:pt>
                <c:pt idx="92" formatCode="0.00">
                  <c:v>9.41</c:v>
                </c:pt>
                <c:pt idx="93" formatCode="0.00">
                  <c:v>8.8370000000000015</c:v>
                </c:pt>
                <c:pt idx="94" formatCode="0.00">
                  <c:v>9.0460000000000012</c:v>
                </c:pt>
                <c:pt idx="95" formatCode="0.00">
                  <c:v>9.2810000000000006</c:v>
                </c:pt>
                <c:pt idx="96" formatCode="0.00">
                  <c:v>8.9190000000000005</c:v>
                </c:pt>
                <c:pt idx="97" formatCode="0.00">
                  <c:v>9.2109999999999985</c:v>
                </c:pt>
                <c:pt idx="98" formatCode="0.00">
                  <c:v>9.9320000000000004</c:v>
                </c:pt>
                <c:pt idx="99" formatCode="0.00">
                  <c:v>9.5450000000000017</c:v>
                </c:pt>
                <c:pt idx="100" formatCode="0.00">
                  <c:v>9.6730000000000018</c:v>
                </c:pt>
                <c:pt idx="101" formatCode="0.00">
                  <c:v>9.2409999999999997</c:v>
                </c:pt>
                <c:pt idx="102" formatCode="0.00">
                  <c:v>9.2540000000000013</c:v>
                </c:pt>
                <c:pt idx="103" formatCode="0.00">
                  <c:v>9.2240000000000002</c:v>
                </c:pt>
                <c:pt idx="104" formatCode="0.00">
                  <c:v>8.7089999999999996</c:v>
                </c:pt>
                <c:pt idx="105" formatCode="0.00">
                  <c:v>8.6239999999999988</c:v>
                </c:pt>
                <c:pt idx="106" formatCode="0.00">
                  <c:v>8.4660000000000046</c:v>
                </c:pt>
                <c:pt idx="107" formatCode="0.00">
                  <c:v>8.1110000000000024</c:v>
                </c:pt>
                <c:pt idx="108" formatCode="0.00">
                  <c:v>8.1110000000000024</c:v>
                </c:pt>
                <c:pt idx="109" formatCode="0.00">
                  <c:v>8.3790000000000049</c:v>
                </c:pt>
              </c:numCache>
            </c:numRef>
          </c:val>
        </c:ser>
        <c:marker val="1"/>
        <c:axId val="114577792"/>
        <c:axId val="114579328"/>
      </c:lineChart>
      <c:catAx>
        <c:axId val="114577792"/>
        <c:scaling>
          <c:orientation val="minMax"/>
        </c:scaling>
        <c:axPos val="b"/>
        <c:majorGridlines/>
        <c:numFmt formatCode="General" sourceLinked="1"/>
        <c:tickLblPos val="nextTo"/>
        <c:txPr>
          <a:bodyPr rot="5400000" vert="horz"/>
          <a:lstStyle/>
          <a:p>
            <a:pPr>
              <a:defRPr/>
            </a:pPr>
            <a:endParaRPr lang="en-US"/>
          </a:p>
        </c:txPr>
        <c:crossAx val="114579328"/>
        <c:crosses val="autoZero"/>
        <c:auto val="1"/>
        <c:lblAlgn val="ctr"/>
        <c:lblOffset val="10"/>
        <c:tickLblSkip val="10"/>
        <c:tickMarkSkip val="10"/>
      </c:catAx>
      <c:valAx>
        <c:axId val="114579328"/>
        <c:scaling>
          <c:orientation val="minMax"/>
          <c:max val="20"/>
          <c:min val="0"/>
        </c:scaling>
        <c:axPos val="l"/>
        <c:majorGridlines/>
        <c:numFmt formatCode="0" sourceLinked="0"/>
        <c:tickLblPos val="nextTo"/>
        <c:txPr>
          <a:bodyPr/>
          <a:lstStyle/>
          <a:p>
            <a:pPr>
              <a:defRPr b="1" i="0" baseline="0"/>
            </a:pPr>
            <a:endParaRPr lang="en-US"/>
          </a:p>
        </c:txPr>
        <c:crossAx val="114577792"/>
        <c:crosses val="autoZero"/>
        <c:crossBetween val="between"/>
        <c:majorUnit val="5"/>
      </c:valAx>
      <c:spPr>
        <a:solidFill>
          <a:srgbClr val="FFFFFF"/>
        </a:solidFill>
      </c:spPr>
    </c:plotArea>
    <c:plotVisOnly val="1"/>
  </c:chart>
  <c:spPr>
    <a:solidFill>
      <a:schemeClr val="accent1">
        <a:lumMod val="60000"/>
        <a:lumOff val="40000"/>
      </a:schemeClr>
    </a:solidFill>
  </c:sp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sz="1400" baseline="0"/>
              <a:t>November - January Climate Division 5 Rainfall</a:t>
            </a:r>
          </a:p>
          <a:p>
            <a:pPr>
              <a:defRPr/>
            </a:pPr>
            <a:endParaRPr lang="en-US" sz="1400" b="0" i="0" baseline="0"/>
          </a:p>
        </c:rich>
      </c:tx>
      <c:layout>
        <c:manualLayout>
          <c:xMode val="edge"/>
          <c:yMode val="edge"/>
          <c:x val="0.22171487884919844"/>
          <c:y val="4.462962962962963E-2"/>
        </c:manualLayout>
      </c:layout>
    </c:title>
    <c:plotArea>
      <c:layout>
        <c:manualLayout>
          <c:layoutTarget val="inner"/>
          <c:xMode val="edge"/>
          <c:yMode val="edge"/>
          <c:x val="0.13171062992125968"/>
          <c:y val="0.15887769028871387"/>
          <c:w val="0.83773381452318629"/>
          <c:h val="0.65336412948381462"/>
        </c:manualLayout>
      </c:layout>
      <c:lineChart>
        <c:grouping val="standard"/>
        <c:ser>
          <c:idx val="1"/>
          <c:order val="0"/>
          <c:tx>
            <c:strRef>
              <c:f>Sheet1!$B$2</c:f>
              <c:strCache>
                <c:ptCount val="1"/>
                <c:pt idx="0">
                  <c:v>Rainfall</c:v>
                </c:pt>
              </c:strCache>
            </c:strRef>
          </c:tx>
          <c:spPr>
            <a:ln>
              <a:solidFill>
                <a:schemeClr val="accent1"/>
              </a:solidFill>
            </a:ln>
          </c:spPr>
          <c:marker>
            <c:symbol val="none"/>
          </c:marker>
          <c:cat>
            <c:numRef>
              <c:f>Sheet1!$A$3:$A$116</c:f>
              <c:numCache>
                <c:formatCode>General</c:formatCode>
                <c:ptCount val="114"/>
                <c:pt idx="0">
                  <c:v>1896</c:v>
                </c:pt>
                <c:pt idx="1">
                  <c:v>1897</c:v>
                </c:pt>
                <c:pt idx="2">
                  <c:v>1898</c:v>
                </c:pt>
                <c:pt idx="3">
                  <c:v>1899</c:v>
                </c:pt>
                <c:pt idx="4">
                  <c:v>1900</c:v>
                </c:pt>
                <c:pt idx="5">
                  <c:v>1901</c:v>
                </c:pt>
                <c:pt idx="6">
                  <c:v>1902</c:v>
                </c:pt>
                <c:pt idx="7">
                  <c:v>1903</c:v>
                </c:pt>
                <c:pt idx="8">
                  <c:v>1904</c:v>
                </c:pt>
                <c:pt idx="9">
                  <c:v>1905</c:v>
                </c:pt>
                <c:pt idx="10">
                  <c:v>1906</c:v>
                </c:pt>
                <c:pt idx="11">
                  <c:v>1907</c:v>
                </c:pt>
                <c:pt idx="12">
                  <c:v>1908</c:v>
                </c:pt>
                <c:pt idx="13">
                  <c:v>1909</c:v>
                </c:pt>
                <c:pt idx="14">
                  <c:v>1910</c:v>
                </c:pt>
                <c:pt idx="15">
                  <c:v>1911</c:v>
                </c:pt>
                <c:pt idx="16">
                  <c:v>1912</c:v>
                </c:pt>
                <c:pt idx="17">
                  <c:v>1913</c:v>
                </c:pt>
                <c:pt idx="18">
                  <c:v>1914</c:v>
                </c:pt>
                <c:pt idx="19">
                  <c:v>1915</c:v>
                </c:pt>
                <c:pt idx="20">
                  <c:v>1916</c:v>
                </c:pt>
                <c:pt idx="21">
                  <c:v>1917</c:v>
                </c:pt>
                <c:pt idx="22">
                  <c:v>1918</c:v>
                </c:pt>
                <c:pt idx="23">
                  <c:v>1919</c:v>
                </c:pt>
                <c:pt idx="24">
                  <c:v>1920</c:v>
                </c:pt>
                <c:pt idx="25">
                  <c:v>1921</c:v>
                </c:pt>
                <c:pt idx="26">
                  <c:v>1922</c:v>
                </c:pt>
                <c:pt idx="27">
                  <c:v>1923</c:v>
                </c:pt>
                <c:pt idx="28">
                  <c:v>1924</c:v>
                </c:pt>
                <c:pt idx="29">
                  <c:v>1925</c:v>
                </c:pt>
                <c:pt idx="30">
                  <c:v>1926</c:v>
                </c:pt>
                <c:pt idx="31">
                  <c:v>1927</c:v>
                </c:pt>
                <c:pt idx="32">
                  <c:v>1928</c:v>
                </c:pt>
                <c:pt idx="33">
                  <c:v>1929</c:v>
                </c:pt>
                <c:pt idx="34">
                  <c:v>1930</c:v>
                </c:pt>
                <c:pt idx="35">
                  <c:v>1931</c:v>
                </c:pt>
                <c:pt idx="36">
                  <c:v>1932</c:v>
                </c:pt>
                <c:pt idx="37">
                  <c:v>1933</c:v>
                </c:pt>
                <c:pt idx="38">
                  <c:v>1934</c:v>
                </c:pt>
                <c:pt idx="39">
                  <c:v>1935</c:v>
                </c:pt>
                <c:pt idx="40">
                  <c:v>1936</c:v>
                </c:pt>
                <c:pt idx="41">
                  <c:v>1937</c:v>
                </c:pt>
                <c:pt idx="42">
                  <c:v>1938</c:v>
                </c:pt>
                <c:pt idx="43">
                  <c:v>1939</c:v>
                </c:pt>
                <c:pt idx="44">
                  <c:v>1940</c:v>
                </c:pt>
                <c:pt idx="45">
                  <c:v>1941</c:v>
                </c:pt>
                <c:pt idx="46">
                  <c:v>1942</c:v>
                </c:pt>
                <c:pt idx="47">
                  <c:v>1943</c:v>
                </c:pt>
                <c:pt idx="48">
                  <c:v>1944</c:v>
                </c:pt>
                <c:pt idx="49">
                  <c:v>1945</c:v>
                </c:pt>
                <c:pt idx="50">
                  <c:v>1946</c:v>
                </c:pt>
                <c:pt idx="51">
                  <c:v>1947</c:v>
                </c:pt>
                <c:pt idx="52">
                  <c:v>1948</c:v>
                </c:pt>
                <c:pt idx="53">
                  <c:v>1949</c:v>
                </c:pt>
                <c:pt idx="54">
                  <c:v>1950</c:v>
                </c:pt>
                <c:pt idx="55">
                  <c:v>1951</c:v>
                </c:pt>
                <c:pt idx="56">
                  <c:v>1952</c:v>
                </c:pt>
                <c:pt idx="57">
                  <c:v>1953</c:v>
                </c:pt>
                <c:pt idx="58">
                  <c:v>1954</c:v>
                </c:pt>
                <c:pt idx="59">
                  <c:v>1955</c:v>
                </c:pt>
                <c:pt idx="60">
                  <c:v>1956</c:v>
                </c:pt>
                <c:pt idx="61">
                  <c:v>1957</c:v>
                </c:pt>
                <c:pt idx="62">
                  <c:v>1958</c:v>
                </c:pt>
                <c:pt idx="63">
                  <c:v>1959</c:v>
                </c:pt>
                <c:pt idx="64">
                  <c:v>1960</c:v>
                </c:pt>
                <c:pt idx="65">
                  <c:v>1961</c:v>
                </c:pt>
                <c:pt idx="66">
                  <c:v>1962</c:v>
                </c:pt>
                <c:pt idx="67">
                  <c:v>1963</c:v>
                </c:pt>
                <c:pt idx="68">
                  <c:v>1964</c:v>
                </c:pt>
                <c:pt idx="69">
                  <c:v>1965</c:v>
                </c:pt>
                <c:pt idx="70">
                  <c:v>1966</c:v>
                </c:pt>
                <c:pt idx="71">
                  <c:v>1967</c:v>
                </c:pt>
                <c:pt idx="72">
                  <c:v>1968</c:v>
                </c:pt>
                <c:pt idx="73">
                  <c:v>1969</c:v>
                </c:pt>
                <c:pt idx="74">
                  <c:v>1970</c:v>
                </c:pt>
                <c:pt idx="75">
                  <c:v>1971</c:v>
                </c:pt>
                <c:pt idx="76">
                  <c:v>1972</c:v>
                </c:pt>
                <c:pt idx="77">
                  <c:v>1973</c:v>
                </c:pt>
                <c:pt idx="78">
                  <c:v>1974</c:v>
                </c:pt>
                <c:pt idx="79">
                  <c:v>1975</c:v>
                </c:pt>
                <c:pt idx="80">
                  <c:v>1976</c:v>
                </c:pt>
                <c:pt idx="81">
                  <c:v>1977</c:v>
                </c:pt>
                <c:pt idx="82">
                  <c:v>1978</c:v>
                </c:pt>
                <c:pt idx="83">
                  <c:v>1979</c:v>
                </c:pt>
                <c:pt idx="84">
                  <c:v>1980</c:v>
                </c:pt>
                <c:pt idx="85">
                  <c:v>1981</c:v>
                </c:pt>
                <c:pt idx="86">
                  <c:v>1982</c:v>
                </c:pt>
                <c:pt idx="87">
                  <c:v>1983</c:v>
                </c:pt>
                <c:pt idx="88">
                  <c:v>1984</c:v>
                </c:pt>
                <c:pt idx="89">
                  <c:v>1985</c:v>
                </c:pt>
                <c:pt idx="90">
                  <c:v>1986</c:v>
                </c:pt>
                <c:pt idx="91">
                  <c:v>1987</c:v>
                </c:pt>
                <c:pt idx="92">
                  <c:v>1988</c:v>
                </c:pt>
                <c:pt idx="93">
                  <c:v>1989</c:v>
                </c:pt>
                <c:pt idx="94">
                  <c:v>1990</c:v>
                </c:pt>
                <c:pt idx="95">
                  <c:v>1991</c:v>
                </c:pt>
                <c:pt idx="96">
                  <c:v>1992</c:v>
                </c:pt>
                <c:pt idx="97">
                  <c:v>1993</c:v>
                </c:pt>
                <c:pt idx="98">
                  <c:v>1994</c:v>
                </c:pt>
                <c:pt idx="99">
                  <c:v>1995</c:v>
                </c:pt>
                <c:pt idx="100">
                  <c:v>1996</c:v>
                </c:pt>
                <c:pt idx="101">
                  <c:v>1997</c:v>
                </c:pt>
                <c:pt idx="102">
                  <c:v>1998</c:v>
                </c:pt>
                <c:pt idx="103">
                  <c:v>1999</c:v>
                </c:pt>
                <c:pt idx="104">
                  <c:v>2000</c:v>
                </c:pt>
                <c:pt idx="105">
                  <c:v>2001</c:v>
                </c:pt>
                <c:pt idx="106">
                  <c:v>2002</c:v>
                </c:pt>
                <c:pt idx="107">
                  <c:v>2003</c:v>
                </c:pt>
                <c:pt idx="108">
                  <c:v>2004</c:v>
                </c:pt>
                <c:pt idx="109">
                  <c:v>2005</c:v>
                </c:pt>
                <c:pt idx="110">
                  <c:v>2006</c:v>
                </c:pt>
                <c:pt idx="111">
                  <c:v>2007</c:v>
                </c:pt>
                <c:pt idx="112">
                  <c:v>2008</c:v>
                </c:pt>
                <c:pt idx="113">
                  <c:v>2009</c:v>
                </c:pt>
              </c:numCache>
            </c:numRef>
          </c:cat>
          <c:val>
            <c:numRef>
              <c:f>Sheet1!$B$3:$B$116</c:f>
              <c:numCache>
                <c:formatCode>0.00</c:formatCode>
                <c:ptCount val="114"/>
                <c:pt idx="0">
                  <c:v>6.05</c:v>
                </c:pt>
                <c:pt idx="1">
                  <c:v>4.4000000000000004</c:v>
                </c:pt>
                <c:pt idx="2">
                  <c:v>3.77</c:v>
                </c:pt>
                <c:pt idx="3">
                  <c:v>7.24</c:v>
                </c:pt>
                <c:pt idx="4">
                  <c:v>4.68</c:v>
                </c:pt>
                <c:pt idx="5">
                  <c:v>4.21</c:v>
                </c:pt>
                <c:pt idx="6">
                  <c:v>2.0299999999999998</c:v>
                </c:pt>
                <c:pt idx="7">
                  <c:v>8.8000000000000007</c:v>
                </c:pt>
                <c:pt idx="8">
                  <c:v>7.7</c:v>
                </c:pt>
                <c:pt idx="9">
                  <c:v>4.1399999999999997</c:v>
                </c:pt>
                <c:pt idx="10">
                  <c:v>7.22</c:v>
                </c:pt>
                <c:pt idx="11">
                  <c:v>1.9400000000000004</c:v>
                </c:pt>
                <c:pt idx="12">
                  <c:v>6.64</c:v>
                </c:pt>
                <c:pt idx="13">
                  <c:v>3.14</c:v>
                </c:pt>
                <c:pt idx="14">
                  <c:v>3.2800000000000002</c:v>
                </c:pt>
                <c:pt idx="15">
                  <c:v>2.92</c:v>
                </c:pt>
                <c:pt idx="16">
                  <c:v>8.66</c:v>
                </c:pt>
                <c:pt idx="17">
                  <c:v>4.84</c:v>
                </c:pt>
                <c:pt idx="18">
                  <c:v>7.2700000000000014</c:v>
                </c:pt>
                <c:pt idx="19">
                  <c:v>8.41</c:v>
                </c:pt>
                <c:pt idx="20">
                  <c:v>4.03</c:v>
                </c:pt>
                <c:pt idx="21">
                  <c:v>6.73</c:v>
                </c:pt>
                <c:pt idx="22">
                  <c:v>3.55</c:v>
                </c:pt>
                <c:pt idx="23">
                  <c:v>4.54</c:v>
                </c:pt>
                <c:pt idx="24">
                  <c:v>5.04</c:v>
                </c:pt>
                <c:pt idx="25">
                  <c:v>4.99</c:v>
                </c:pt>
                <c:pt idx="26">
                  <c:v>4.88</c:v>
                </c:pt>
                <c:pt idx="27">
                  <c:v>3.38</c:v>
                </c:pt>
                <c:pt idx="28">
                  <c:v>3.71</c:v>
                </c:pt>
                <c:pt idx="29">
                  <c:v>2.57</c:v>
                </c:pt>
                <c:pt idx="30">
                  <c:v>10.57</c:v>
                </c:pt>
                <c:pt idx="31">
                  <c:v>2.84</c:v>
                </c:pt>
                <c:pt idx="32">
                  <c:v>1.76</c:v>
                </c:pt>
                <c:pt idx="33">
                  <c:v>4.0199999999999996</c:v>
                </c:pt>
                <c:pt idx="34">
                  <c:v>5.1199999999999983</c:v>
                </c:pt>
                <c:pt idx="35">
                  <c:v>8.98</c:v>
                </c:pt>
                <c:pt idx="36">
                  <c:v>2.77</c:v>
                </c:pt>
                <c:pt idx="37">
                  <c:v>4.67</c:v>
                </c:pt>
                <c:pt idx="38">
                  <c:v>2.7</c:v>
                </c:pt>
                <c:pt idx="39">
                  <c:v>2.14</c:v>
                </c:pt>
                <c:pt idx="40">
                  <c:v>4.9400000000000004</c:v>
                </c:pt>
                <c:pt idx="41">
                  <c:v>5.52</c:v>
                </c:pt>
                <c:pt idx="42">
                  <c:v>4.4800000000000004</c:v>
                </c:pt>
                <c:pt idx="43">
                  <c:v>2.64</c:v>
                </c:pt>
                <c:pt idx="44">
                  <c:v>5.6199999999999983</c:v>
                </c:pt>
                <c:pt idx="45">
                  <c:v>8.61</c:v>
                </c:pt>
                <c:pt idx="46">
                  <c:v>5.78</c:v>
                </c:pt>
                <c:pt idx="47">
                  <c:v>3.72</c:v>
                </c:pt>
                <c:pt idx="48">
                  <c:v>3.38</c:v>
                </c:pt>
                <c:pt idx="49">
                  <c:v>2.94</c:v>
                </c:pt>
                <c:pt idx="50">
                  <c:v>3.06</c:v>
                </c:pt>
                <c:pt idx="51">
                  <c:v>6.02</c:v>
                </c:pt>
                <c:pt idx="52">
                  <c:v>9.360000000000003</c:v>
                </c:pt>
                <c:pt idx="53">
                  <c:v>1.62</c:v>
                </c:pt>
                <c:pt idx="54">
                  <c:v>3.7</c:v>
                </c:pt>
                <c:pt idx="55">
                  <c:v>3.66</c:v>
                </c:pt>
                <c:pt idx="56">
                  <c:v>2.4699999999999998</c:v>
                </c:pt>
                <c:pt idx="57">
                  <c:v>3.59</c:v>
                </c:pt>
                <c:pt idx="58">
                  <c:v>2.8299999999999992</c:v>
                </c:pt>
                <c:pt idx="59">
                  <c:v>4.5999999999999996</c:v>
                </c:pt>
                <c:pt idx="60">
                  <c:v>3.51</c:v>
                </c:pt>
                <c:pt idx="61">
                  <c:v>2.9499999999999997</c:v>
                </c:pt>
                <c:pt idx="62">
                  <c:v>12.3</c:v>
                </c:pt>
                <c:pt idx="63">
                  <c:v>6.73</c:v>
                </c:pt>
                <c:pt idx="64">
                  <c:v>4.53</c:v>
                </c:pt>
                <c:pt idx="65">
                  <c:v>5.6099999999999985</c:v>
                </c:pt>
                <c:pt idx="66">
                  <c:v>2.42</c:v>
                </c:pt>
                <c:pt idx="67">
                  <c:v>4</c:v>
                </c:pt>
                <c:pt idx="68">
                  <c:v>8.57</c:v>
                </c:pt>
                <c:pt idx="69">
                  <c:v>2.88</c:v>
                </c:pt>
                <c:pt idx="70">
                  <c:v>5.6899999999999995</c:v>
                </c:pt>
                <c:pt idx="71">
                  <c:v>2.29</c:v>
                </c:pt>
                <c:pt idx="72">
                  <c:v>3.61</c:v>
                </c:pt>
                <c:pt idx="73">
                  <c:v>4.34</c:v>
                </c:pt>
                <c:pt idx="74">
                  <c:v>7.13</c:v>
                </c:pt>
                <c:pt idx="75">
                  <c:v>1.0900000000000001</c:v>
                </c:pt>
                <c:pt idx="76">
                  <c:v>3.46</c:v>
                </c:pt>
                <c:pt idx="77">
                  <c:v>8.4</c:v>
                </c:pt>
                <c:pt idx="78">
                  <c:v>2.66</c:v>
                </c:pt>
                <c:pt idx="79">
                  <c:v>3.4899999999999998</c:v>
                </c:pt>
                <c:pt idx="80">
                  <c:v>1.36</c:v>
                </c:pt>
                <c:pt idx="81">
                  <c:v>6.81</c:v>
                </c:pt>
                <c:pt idx="82">
                  <c:v>9.73</c:v>
                </c:pt>
                <c:pt idx="83">
                  <c:v>10.32</c:v>
                </c:pt>
                <c:pt idx="84">
                  <c:v>9.27</c:v>
                </c:pt>
                <c:pt idx="85">
                  <c:v>5.13</c:v>
                </c:pt>
                <c:pt idx="86">
                  <c:v>3.06</c:v>
                </c:pt>
                <c:pt idx="87">
                  <c:v>7.09</c:v>
                </c:pt>
                <c:pt idx="88">
                  <c:v>6.18</c:v>
                </c:pt>
                <c:pt idx="89">
                  <c:v>4.1099999999999985</c:v>
                </c:pt>
                <c:pt idx="90">
                  <c:v>6.06</c:v>
                </c:pt>
                <c:pt idx="91">
                  <c:v>7.6499999999999995</c:v>
                </c:pt>
                <c:pt idx="92">
                  <c:v>10.040000000000001</c:v>
                </c:pt>
                <c:pt idx="93">
                  <c:v>4.84</c:v>
                </c:pt>
                <c:pt idx="94">
                  <c:v>3.18</c:v>
                </c:pt>
                <c:pt idx="95">
                  <c:v>6.8</c:v>
                </c:pt>
                <c:pt idx="96">
                  <c:v>3.24</c:v>
                </c:pt>
                <c:pt idx="97">
                  <c:v>9.8500000000000032</c:v>
                </c:pt>
                <c:pt idx="98">
                  <c:v>5.2</c:v>
                </c:pt>
                <c:pt idx="99">
                  <c:v>12.66</c:v>
                </c:pt>
                <c:pt idx="100">
                  <c:v>3.75</c:v>
                </c:pt>
                <c:pt idx="101">
                  <c:v>2.96</c:v>
                </c:pt>
                <c:pt idx="102">
                  <c:v>11.82</c:v>
                </c:pt>
                <c:pt idx="103">
                  <c:v>10.220000000000001</c:v>
                </c:pt>
                <c:pt idx="104">
                  <c:v>4.2699999999999996</c:v>
                </c:pt>
                <c:pt idx="105">
                  <c:v>1.6</c:v>
                </c:pt>
                <c:pt idx="106">
                  <c:v>4.5</c:v>
                </c:pt>
                <c:pt idx="107">
                  <c:v>9.02</c:v>
                </c:pt>
                <c:pt idx="108">
                  <c:v>7.54</c:v>
                </c:pt>
                <c:pt idx="109">
                  <c:v>3.4499999999999997</c:v>
                </c:pt>
                <c:pt idx="110">
                  <c:v>3.8699999999999997</c:v>
                </c:pt>
                <c:pt idx="111">
                  <c:v>3.2600000000000002</c:v>
                </c:pt>
                <c:pt idx="112">
                  <c:v>3.09</c:v>
                </c:pt>
                <c:pt idx="113">
                  <c:v>1.8900000000000001</c:v>
                </c:pt>
              </c:numCache>
            </c:numRef>
          </c:val>
        </c:ser>
        <c:ser>
          <c:idx val="0"/>
          <c:order val="1"/>
          <c:spPr>
            <a:ln>
              <a:solidFill>
                <a:srgbClr val="C00000"/>
              </a:solidFill>
            </a:ln>
          </c:spPr>
          <c:marker>
            <c:symbol val="none"/>
          </c:marker>
          <c:val>
            <c:numRef>
              <c:f>Sheet1!$C$3:$C$116</c:f>
              <c:numCache>
                <c:formatCode>General</c:formatCode>
                <c:ptCount val="114"/>
                <c:pt idx="4" formatCode="0.00">
                  <c:v>5.3020000000000005</c:v>
                </c:pt>
                <c:pt idx="5" formatCode="0.00">
                  <c:v>5.4190000000000014</c:v>
                </c:pt>
                <c:pt idx="6" formatCode="0.00">
                  <c:v>5.173</c:v>
                </c:pt>
                <c:pt idx="7" formatCode="0.00">
                  <c:v>5.46</c:v>
                </c:pt>
                <c:pt idx="8" formatCode="0.00">
                  <c:v>5.05</c:v>
                </c:pt>
                <c:pt idx="9" formatCode="0.00">
                  <c:v>4.91</c:v>
                </c:pt>
                <c:pt idx="10" formatCode="0.00">
                  <c:v>4.7810000000000024</c:v>
                </c:pt>
                <c:pt idx="11" formatCode="0.00">
                  <c:v>5.444</c:v>
                </c:pt>
                <c:pt idx="12" formatCode="0.00">
                  <c:v>5.048</c:v>
                </c:pt>
                <c:pt idx="13" formatCode="0.00">
                  <c:v>5.0049999999999981</c:v>
                </c:pt>
                <c:pt idx="14" formatCode="0.00">
                  <c:v>5.4320000000000004</c:v>
                </c:pt>
                <c:pt idx="15" formatCode="0.00">
                  <c:v>5.1129999999999978</c:v>
                </c:pt>
                <c:pt idx="16" formatCode="0.00">
                  <c:v>5.5920000000000005</c:v>
                </c:pt>
                <c:pt idx="17" formatCode="0.00">
                  <c:v>5.2829999999999995</c:v>
                </c:pt>
                <c:pt idx="18" formatCode="0.00">
                  <c:v>5.423</c:v>
                </c:pt>
                <c:pt idx="19" formatCode="0.00">
                  <c:v>5.5989999999999975</c:v>
                </c:pt>
                <c:pt idx="20" formatCode="0.00">
                  <c:v>5.8059999999999974</c:v>
                </c:pt>
                <c:pt idx="21" formatCode="0.00">
                  <c:v>5.4279999999999982</c:v>
                </c:pt>
                <c:pt idx="22" formatCode="0.00">
                  <c:v>5.2820000000000009</c:v>
                </c:pt>
                <c:pt idx="23" formatCode="0.00">
                  <c:v>4.926000000000001</c:v>
                </c:pt>
                <c:pt idx="24" formatCode="0.00">
                  <c:v>4.3420000000000005</c:v>
                </c:pt>
                <c:pt idx="25" formatCode="0.00">
                  <c:v>4.9960000000000004</c:v>
                </c:pt>
                <c:pt idx="26" formatCode="0.00">
                  <c:v>4.6069999999999975</c:v>
                </c:pt>
                <c:pt idx="27" formatCode="0.00">
                  <c:v>4.4279999999999973</c:v>
                </c:pt>
                <c:pt idx="28" formatCode="0.00">
                  <c:v>4.3760000000000003</c:v>
                </c:pt>
                <c:pt idx="29" formatCode="0.00">
                  <c:v>4.3839999999999995</c:v>
                </c:pt>
                <c:pt idx="30" formatCode="0.00">
                  <c:v>4.7829999999999995</c:v>
                </c:pt>
                <c:pt idx="31" formatCode="0.00">
                  <c:v>4.572000000000001</c:v>
                </c:pt>
                <c:pt idx="32" formatCode="0.00">
                  <c:v>4.7010000000000014</c:v>
                </c:pt>
                <c:pt idx="33" formatCode="0.00">
                  <c:v>4.6000000000000005</c:v>
                </c:pt>
                <c:pt idx="34" formatCode="0.00">
                  <c:v>4.5569999999999995</c:v>
                </c:pt>
                <c:pt idx="35" formatCode="0.00">
                  <c:v>3.9939999999999998</c:v>
                </c:pt>
                <c:pt idx="36" formatCode="0.00">
                  <c:v>4.2619999999999987</c:v>
                </c:pt>
                <c:pt idx="37" formatCode="0.00">
                  <c:v>4.5340000000000007</c:v>
                </c:pt>
                <c:pt idx="38" formatCode="0.00">
                  <c:v>4.3960000000000008</c:v>
                </c:pt>
                <c:pt idx="39" formatCode="0.00">
                  <c:v>4.4459999999999997</c:v>
                </c:pt>
                <c:pt idx="40" formatCode="0.00">
                  <c:v>4.4090000000000025</c:v>
                </c:pt>
                <c:pt idx="41" formatCode="0.00">
                  <c:v>4.71</c:v>
                </c:pt>
                <c:pt idx="42" formatCode="0.00">
                  <c:v>4.6149999999999975</c:v>
                </c:pt>
                <c:pt idx="43" formatCode="0.00">
                  <c:v>4.6830000000000007</c:v>
                </c:pt>
                <c:pt idx="44" formatCode="0.00">
                  <c:v>4.7629999999999981</c:v>
                </c:pt>
                <c:pt idx="45" formatCode="0.00">
                  <c:v>4.5750000000000002</c:v>
                </c:pt>
                <c:pt idx="46" formatCode="0.00">
                  <c:v>4.6249999999999973</c:v>
                </c:pt>
                <c:pt idx="47" formatCode="0.00">
                  <c:v>5.1129999999999978</c:v>
                </c:pt>
                <c:pt idx="48" formatCode="0.00">
                  <c:v>5.0109999999999975</c:v>
                </c:pt>
                <c:pt idx="49" formatCode="0.00">
                  <c:v>4.819</c:v>
                </c:pt>
                <c:pt idx="50" formatCode="0.00">
                  <c:v>4.3239999999999981</c:v>
                </c:pt>
                <c:pt idx="51" formatCode="0.00">
                  <c:v>3.9929999999999986</c:v>
                </c:pt>
                <c:pt idx="52" formatCode="0.00">
                  <c:v>3.9799999999999986</c:v>
                </c:pt>
                <c:pt idx="53" formatCode="0.00">
                  <c:v>3.9249999999999998</c:v>
                </c:pt>
                <c:pt idx="54" formatCode="0.00">
                  <c:v>4.0909999999999975</c:v>
                </c:pt>
                <c:pt idx="55" formatCode="0.00">
                  <c:v>4.1360000000000001</c:v>
                </c:pt>
                <c:pt idx="56" formatCode="0.00">
                  <c:v>3.8289999999999997</c:v>
                </c:pt>
                <c:pt idx="57" formatCode="0.00">
                  <c:v>4.1229999999999967</c:v>
                </c:pt>
                <c:pt idx="58" formatCode="0.00">
                  <c:v>4.6339999999999995</c:v>
                </c:pt>
                <c:pt idx="59" formatCode="0.00">
                  <c:v>4.7170000000000005</c:v>
                </c:pt>
                <c:pt idx="60" formatCode="0.00">
                  <c:v>4.9120000000000008</c:v>
                </c:pt>
                <c:pt idx="61" formatCode="0.00">
                  <c:v>4.9070000000000009</c:v>
                </c:pt>
                <c:pt idx="62" formatCode="0.00">
                  <c:v>4.9480000000000004</c:v>
                </c:pt>
                <c:pt idx="63" formatCode="0.00">
                  <c:v>5.5219999999999985</c:v>
                </c:pt>
                <c:pt idx="64" formatCode="0.00">
                  <c:v>5.3500000000000005</c:v>
                </c:pt>
                <c:pt idx="65" formatCode="0.00">
                  <c:v>5.5680000000000005</c:v>
                </c:pt>
                <c:pt idx="66" formatCode="0.00">
                  <c:v>5.5020000000000007</c:v>
                </c:pt>
                <c:pt idx="67" formatCode="0.00">
                  <c:v>4.633</c:v>
                </c:pt>
                <c:pt idx="68" formatCode="0.00">
                  <c:v>4.3939999999999984</c:v>
                </c:pt>
                <c:pt idx="69" formatCode="0.00">
                  <c:v>4.6539999999999981</c:v>
                </c:pt>
                <c:pt idx="70" formatCode="0.00">
                  <c:v>4.202</c:v>
                </c:pt>
                <c:pt idx="71" formatCode="0.00">
                  <c:v>4.306</c:v>
                </c:pt>
                <c:pt idx="72" formatCode="0.00">
                  <c:v>4.7460000000000004</c:v>
                </c:pt>
                <c:pt idx="73" formatCode="0.00">
                  <c:v>4.1549999999999967</c:v>
                </c:pt>
                <c:pt idx="74" formatCode="0.00">
                  <c:v>4.2160000000000002</c:v>
                </c:pt>
                <c:pt idx="75" formatCode="0.00">
                  <c:v>3.7830000000000013</c:v>
                </c:pt>
                <c:pt idx="76" formatCode="0.00">
                  <c:v>4.2350000000000003</c:v>
                </c:pt>
                <c:pt idx="77" formatCode="0.00">
                  <c:v>4.8469999999999995</c:v>
                </c:pt>
                <c:pt idx="78" formatCode="0.00">
                  <c:v>5.4449999999999985</c:v>
                </c:pt>
                <c:pt idx="79" formatCode="0.00">
                  <c:v>5.6590000000000007</c:v>
                </c:pt>
                <c:pt idx="80" formatCode="0.00">
                  <c:v>6.0630000000000006</c:v>
                </c:pt>
                <c:pt idx="81" formatCode="0.00">
                  <c:v>6.0230000000000015</c:v>
                </c:pt>
                <c:pt idx="82" formatCode="0.00">
                  <c:v>5.8919999999999995</c:v>
                </c:pt>
                <c:pt idx="83" formatCode="0.00">
                  <c:v>6.2440000000000007</c:v>
                </c:pt>
                <c:pt idx="84" formatCode="0.00">
                  <c:v>6.3059999999999974</c:v>
                </c:pt>
                <c:pt idx="85" formatCode="0.00">
                  <c:v>6.7759999999999989</c:v>
                </c:pt>
                <c:pt idx="86" formatCode="0.00">
                  <c:v>6.8599999999999994</c:v>
                </c:pt>
                <c:pt idx="87" formatCode="0.00">
                  <c:v>6.891</c:v>
                </c:pt>
                <c:pt idx="88" formatCode="0.00">
                  <c:v>6.3429999999999973</c:v>
                </c:pt>
                <c:pt idx="89" formatCode="0.00">
                  <c:v>5.734</c:v>
                </c:pt>
                <c:pt idx="90" formatCode="0.00">
                  <c:v>5.9009999999999998</c:v>
                </c:pt>
                <c:pt idx="91" formatCode="0.00">
                  <c:v>5.9189999999999996</c:v>
                </c:pt>
                <c:pt idx="92" formatCode="0.00">
                  <c:v>6.1949999999999967</c:v>
                </c:pt>
                <c:pt idx="93" formatCode="0.00">
                  <c:v>6.0969999999999995</c:v>
                </c:pt>
                <c:pt idx="94" formatCode="0.00">
                  <c:v>6.9520000000000008</c:v>
                </c:pt>
                <c:pt idx="95" formatCode="0.00">
                  <c:v>6.721000000000001</c:v>
                </c:pt>
                <c:pt idx="96" formatCode="0.00">
                  <c:v>6.2520000000000007</c:v>
                </c:pt>
                <c:pt idx="97" formatCode="0.00">
                  <c:v>6.4300000000000024</c:v>
                </c:pt>
                <c:pt idx="98" formatCode="0.00">
                  <c:v>6.9680000000000009</c:v>
                </c:pt>
                <c:pt idx="99" formatCode="0.00">
                  <c:v>7.077</c:v>
                </c:pt>
                <c:pt idx="100" formatCode="0.00">
                  <c:v>6.5569999999999995</c:v>
                </c:pt>
                <c:pt idx="101" formatCode="0.00">
                  <c:v>6.6830000000000016</c:v>
                </c:pt>
                <c:pt idx="102" formatCode="0.00">
                  <c:v>6.6</c:v>
                </c:pt>
                <c:pt idx="103" formatCode="0.00">
                  <c:v>6.8340000000000005</c:v>
                </c:pt>
                <c:pt idx="104" formatCode="0.00">
                  <c:v>5.9130000000000003</c:v>
                </c:pt>
                <c:pt idx="105" formatCode="0.00">
                  <c:v>5.924999999999998</c:v>
                </c:pt>
                <c:pt idx="106" formatCode="0.00">
                  <c:v>5.9549999999999974</c:v>
                </c:pt>
                <c:pt idx="107" formatCode="0.00">
                  <c:v>5.081999999999999</c:v>
                </c:pt>
                <c:pt idx="108" formatCode="0.00">
                  <c:v>4.2489999999999997</c:v>
                </c:pt>
              </c:numCache>
            </c:numRef>
          </c:val>
        </c:ser>
        <c:marker val="1"/>
        <c:axId val="114608000"/>
        <c:axId val="114609536"/>
      </c:lineChart>
      <c:catAx>
        <c:axId val="114608000"/>
        <c:scaling>
          <c:orientation val="minMax"/>
        </c:scaling>
        <c:axPos val="b"/>
        <c:majorGridlines/>
        <c:numFmt formatCode="General" sourceLinked="1"/>
        <c:tickLblPos val="nextTo"/>
        <c:txPr>
          <a:bodyPr rot="5400000" vert="horz"/>
          <a:lstStyle/>
          <a:p>
            <a:pPr>
              <a:defRPr/>
            </a:pPr>
            <a:endParaRPr lang="en-US"/>
          </a:p>
        </c:txPr>
        <c:crossAx val="114609536"/>
        <c:crosses val="autoZero"/>
        <c:auto val="1"/>
        <c:lblAlgn val="ctr"/>
        <c:lblOffset val="10"/>
        <c:tickLblSkip val="10"/>
        <c:tickMarkSkip val="10"/>
      </c:catAx>
      <c:valAx>
        <c:axId val="114609536"/>
        <c:scaling>
          <c:orientation val="minMax"/>
          <c:max val="20"/>
          <c:min val="0"/>
        </c:scaling>
        <c:axPos val="l"/>
        <c:majorGridlines/>
        <c:numFmt formatCode="0" sourceLinked="0"/>
        <c:tickLblPos val="nextTo"/>
        <c:txPr>
          <a:bodyPr/>
          <a:lstStyle/>
          <a:p>
            <a:pPr>
              <a:defRPr b="1" i="0" baseline="0"/>
            </a:pPr>
            <a:endParaRPr lang="en-US"/>
          </a:p>
        </c:txPr>
        <c:crossAx val="114608000"/>
        <c:crosses val="autoZero"/>
        <c:crossBetween val="between"/>
        <c:majorUnit val="5"/>
      </c:valAx>
      <c:spPr>
        <a:solidFill>
          <a:srgbClr val="FFFFFF"/>
        </a:solidFill>
      </c:spPr>
    </c:plotArea>
    <c:plotVisOnly val="1"/>
  </c:chart>
  <c:spPr>
    <a:solidFill>
      <a:schemeClr val="accent1">
        <a:lumMod val="60000"/>
        <a:lumOff val="40000"/>
      </a:schemeClr>
    </a:solidFill>
  </c:spPr>
  <c:externalData r:id="rId1"/>
</c:chartSpace>
</file>

<file path=ppt/drawings/drawing1.xml><?xml version="1.0" encoding="utf-8"?>
<c:userShapes xmlns:c="http://schemas.openxmlformats.org/drawingml/2006/chart">
  <cdr:relSizeAnchor xmlns:cdr="http://schemas.openxmlformats.org/drawingml/2006/chartDrawing">
    <cdr:from>
      <cdr:x>0.01833</cdr:x>
      <cdr:y>0.39167</cdr:y>
    </cdr:from>
    <cdr:to>
      <cdr:x>0.06833</cdr:x>
      <cdr:y>0.725</cdr:y>
    </cdr:to>
    <cdr:sp macro="" textlink="">
      <cdr:nvSpPr>
        <cdr:cNvPr id="2" name="TextBox 1"/>
        <cdr:cNvSpPr txBox="1"/>
      </cdr:nvSpPr>
      <cdr:spPr>
        <a:xfrm xmlns:a="http://schemas.openxmlformats.org/drawingml/2006/main" rot="16200000">
          <a:off x="-259080" y="1417320"/>
          <a:ext cx="914400" cy="2286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200" b="1" dirty="0"/>
            <a:t>Rainfall (inches</a:t>
          </a:r>
          <a:r>
            <a:rPr lang="en-US" sz="1100" dirty="0"/>
            <a:t>)</a:t>
          </a:r>
        </a:p>
      </cdr:txBody>
    </cdr:sp>
  </cdr:relSizeAnchor>
</c:userShapes>
</file>

<file path=ppt/drawings/drawing2.xml><?xml version="1.0" encoding="utf-8"?>
<c:userShapes xmlns:c="http://schemas.openxmlformats.org/drawingml/2006/chart">
  <cdr:relSizeAnchor xmlns:cdr="http://schemas.openxmlformats.org/drawingml/2006/chartDrawing">
    <cdr:from>
      <cdr:x>0.01833</cdr:x>
      <cdr:y>0.39167</cdr:y>
    </cdr:from>
    <cdr:to>
      <cdr:x>0.06833</cdr:x>
      <cdr:y>0.725</cdr:y>
    </cdr:to>
    <cdr:sp macro="" textlink="">
      <cdr:nvSpPr>
        <cdr:cNvPr id="2" name="TextBox 1"/>
        <cdr:cNvSpPr txBox="1"/>
      </cdr:nvSpPr>
      <cdr:spPr>
        <a:xfrm xmlns:a="http://schemas.openxmlformats.org/drawingml/2006/main" rot="16200000">
          <a:off x="-259080" y="1417320"/>
          <a:ext cx="914400" cy="2286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200" b="1" i="0" baseline="0"/>
            <a:t>Rainfall</a:t>
          </a:r>
          <a:r>
            <a:rPr lang="en-US" sz="1100"/>
            <a:t> </a:t>
          </a:r>
          <a:r>
            <a:rPr lang="en-US" sz="1200" b="1" i="0" baseline="0"/>
            <a:t>(inches)</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170583" cy="480388"/>
          </a:xfrm>
          <a:prstGeom prst="rect">
            <a:avLst/>
          </a:prstGeom>
        </p:spPr>
        <p:txBody>
          <a:bodyPr vert="horz" lIns="94841" tIns="47420" rIns="94841" bIns="47420" rtlCol="0"/>
          <a:lstStyle>
            <a:lvl1pPr algn="l" eaLnBrk="1" fontAlgn="auto" hangingPunct="1">
              <a:lnSpc>
                <a:spcPct val="100000"/>
              </a:lnSpc>
              <a:spcBef>
                <a:spcPts val="0"/>
              </a:spcBef>
              <a:spcAft>
                <a:spcPts val="0"/>
              </a:spcAft>
              <a:buFontTx/>
              <a:buNone/>
              <a:defRPr sz="1200">
                <a:latin typeface="+mn-lt"/>
              </a:defRPr>
            </a:lvl1pPr>
          </a:lstStyle>
          <a:p>
            <a:pPr>
              <a:defRPr/>
            </a:pPr>
            <a:endParaRPr lang="en-US" dirty="0"/>
          </a:p>
        </p:txBody>
      </p:sp>
      <p:sp>
        <p:nvSpPr>
          <p:cNvPr id="3" name="Date Placeholder 2"/>
          <p:cNvSpPr>
            <a:spLocks noGrp="1"/>
          </p:cNvSpPr>
          <p:nvPr>
            <p:ph type="dt" sz="quarter" idx="1"/>
          </p:nvPr>
        </p:nvSpPr>
        <p:spPr>
          <a:xfrm>
            <a:off x="4142963" y="1"/>
            <a:ext cx="3170583" cy="480388"/>
          </a:xfrm>
          <a:prstGeom prst="rect">
            <a:avLst/>
          </a:prstGeom>
        </p:spPr>
        <p:txBody>
          <a:bodyPr vert="horz" lIns="94841" tIns="47420" rIns="94841" bIns="47420" rtlCol="0"/>
          <a:lstStyle>
            <a:lvl1pPr algn="r" eaLnBrk="1" fontAlgn="auto" hangingPunct="1">
              <a:lnSpc>
                <a:spcPct val="100000"/>
              </a:lnSpc>
              <a:spcBef>
                <a:spcPts val="0"/>
              </a:spcBef>
              <a:spcAft>
                <a:spcPts val="0"/>
              </a:spcAft>
              <a:buFontTx/>
              <a:buNone/>
              <a:defRPr sz="1200">
                <a:latin typeface="+mn-lt"/>
              </a:defRPr>
            </a:lvl1pPr>
          </a:lstStyle>
          <a:p>
            <a:pPr>
              <a:defRPr/>
            </a:pPr>
            <a:fld id="{4E6835DD-A676-49CC-BF9E-A44A1B8194B2}" type="datetimeFigureOut">
              <a:rPr lang="en-US"/>
              <a:pPr>
                <a:defRPr/>
              </a:pPr>
              <a:t>11/03/2009</a:t>
            </a:fld>
            <a:endParaRPr lang="en-US" dirty="0"/>
          </a:p>
        </p:txBody>
      </p:sp>
      <p:sp>
        <p:nvSpPr>
          <p:cNvPr id="4" name="Footer Placeholder 3"/>
          <p:cNvSpPr>
            <a:spLocks noGrp="1"/>
          </p:cNvSpPr>
          <p:nvPr>
            <p:ph type="ftr" sz="quarter" idx="2"/>
          </p:nvPr>
        </p:nvSpPr>
        <p:spPr>
          <a:xfrm>
            <a:off x="1" y="9119173"/>
            <a:ext cx="3170583" cy="480388"/>
          </a:xfrm>
          <a:prstGeom prst="rect">
            <a:avLst/>
          </a:prstGeom>
        </p:spPr>
        <p:txBody>
          <a:bodyPr vert="horz" lIns="94841" tIns="47420" rIns="94841" bIns="47420" rtlCol="0" anchor="b"/>
          <a:lstStyle>
            <a:lvl1pPr algn="l" eaLnBrk="1" fontAlgn="auto" hangingPunct="1">
              <a:lnSpc>
                <a:spcPct val="100000"/>
              </a:lnSpc>
              <a:spcBef>
                <a:spcPts val="0"/>
              </a:spcBef>
              <a:spcAft>
                <a:spcPts val="0"/>
              </a:spcAft>
              <a:buFontTx/>
              <a:buNone/>
              <a:defRPr sz="1200">
                <a:latin typeface="+mn-lt"/>
              </a:defRPr>
            </a:lvl1pPr>
          </a:lstStyle>
          <a:p>
            <a:pPr>
              <a:defRPr/>
            </a:pPr>
            <a:endParaRPr lang="en-US" dirty="0"/>
          </a:p>
        </p:txBody>
      </p:sp>
      <p:sp>
        <p:nvSpPr>
          <p:cNvPr id="5" name="Slide Number Placeholder 4"/>
          <p:cNvSpPr>
            <a:spLocks noGrp="1"/>
          </p:cNvSpPr>
          <p:nvPr>
            <p:ph type="sldNum" sz="quarter" idx="3"/>
          </p:nvPr>
        </p:nvSpPr>
        <p:spPr>
          <a:xfrm>
            <a:off x="4142963" y="9119173"/>
            <a:ext cx="3170583" cy="480388"/>
          </a:xfrm>
          <a:prstGeom prst="rect">
            <a:avLst/>
          </a:prstGeom>
        </p:spPr>
        <p:txBody>
          <a:bodyPr vert="horz" lIns="94841" tIns="47420" rIns="94841" bIns="47420" rtlCol="0" anchor="b"/>
          <a:lstStyle>
            <a:lvl1pPr algn="r" eaLnBrk="1" fontAlgn="auto" hangingPunct="1">
              <a:lnSpc>
                <a:spcPct val="100000"/>
              </a:lnSpc>
              <a:spcBef>
                <a:spcPts val="0"/>
              </a:spcBef>
              <a:spcAft>
                <a:spcPts val="0"/>
              </a:spcAft>
              <a:buFontTx/>
              <a:buNone/>
              <a:defRPr sz="1200">
                <a:latin typeface="+mn-lt"/>
              </a:defRPr>
            </a:lvl1pPr>
          </a:lstStyle>
          <a:p>
            <a:pPr>
              <a:defRPr/>
            </a:pPr>
            <a:fld id="{3ECC1845-BF4E-4869-903C-0FC974D1A9D1}"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4690" name="Rectangle 2"/>
          <p:cNvSpPr>
            <a:spLocks noGrp="1" noChangeArrowheads="1"/>
          </p:cNvSpPr>
          <p:nvPr>
            <p:ph type="hdr" sz="quarter"/>
          </p:nvPr>
        </p:nvSpPr>
        <p:spPr bwMode="auto">
          <a:xfrm>
            <a:off x="0" y="1"/>
            <a:ext cx="3168927" cy="480388"/>
          </a:xfrm>
          <a:prstGeom prst="rect">
            <a:avLst/>
          </a:prstGeom>
          <a:noFill/>
          <a:ln w="9525">
            <a:noFill/>
            <a:miter lim="800000"/>
            <a:headEnd/>
            <a:tailEnd/>
          </a:ln>
          <a:effectLst/>
        </p:spPr>
        <p:txBody>
          <a:bodyPr vert="horz" wrap="square" lIns="94982" tIns="47492" rIns="94982" bIns="47492" numCol="1" anchor="t" anchorCtr="0" compatLnSpc="1">
            <a:prstTxWarp prst="textNoShape">
              <a:avLst/>
            </a:prstTxWarp>
          </a:bodyPr>
          <a:lstStyle>
            <a:lvl1pPr algn="l" defTabSz="950057" eaLnBrk="1" fontAlgn="base" hangingPunct="1">
              <a:lnSpc>
                <a:spcPct val="100000"/>
              </a:lnSpc>
              <a:spcBef>
                <a:spcPct val="0"/>
              </a:spcBef>
              <a:spcAft>
                <a:spcPct val="0"/>
              </a:spcAft>
              <a:buFontTx/>
              <a:buNone/>
              <a:defRPr sz="1200">
                <a:latin typeface="Arial" charset="0"/>
              </a:defRPr>
            </a:lvl1pPr>
          </a:lstStyle>
          <a:p>
            <a:pPr>
              <a:defRPr/>
            </a:pPr>
            <a:endParaRPr lang="en-US" dirty="0"/>
          </a:p>
        </p:txBody>
      </p:sp>
      <p:sp>
        <p:nvSpPr>
          <p:cNvPr id="114691" name="Rectangle 3"/>
          <p:cNvSpPr>
            <a:spLocks noGrp="1" noChangeArrowheads="1"/>
          </p:cNvSpPr>
          <p:nvPr>
            <p:ph type="dt" idx="1"/>
          </p:nvPr>
        </p:nvSpPr>
        <p:spPr bwMode="auto">
          <a:xfrm>
            <a:off x="4144617" y="1"/>
            <a:ext cx="3168927" cy="480388"/>
          </a:xfrm>
          <a:prstGeom prst="rect">
            <a:avLst/>
          </a:prstGeom>
          <a:noFill/>
          <a:ln w="9525">
            <a:noFill/>
            <a:miter lim="800000"/>
            <a:headEnd/>
            <a:tailEnd/>
          </a:ln>
          <a:effectLst/>
        </p:spPr>
        <p:txBody>
          <a:bodyPr vert="horz" wrap="square" lIns="94982" tIns="47492" rIns="94982" bIns="47492" numCol="1" anchor="t" anchorCtr="0" compatLnSpc="1">
            <a:prstTxWarp prst="textNoShape">
              <a:avLst/>
            </a:prstTxWarp>
          </a:bodyPr>
          <a:lstStyle>
            <a:lvl1pPr algn="r" defTabSz="950057" eaLnBrk="1" fontAlgn="base" hangingPunct="1">
              <a:lnSpc>
                <a:spcPct val="100000"/>
              </a:lnSpc>
              <a:spcBef>
                <a:spcPct val="0"/>
              </a:spcBef>
              <a:spcAft>
                <a:spcPct val="0"/>
              </a:spcAft>
              <a:buFontTx/>
              <a:buNone/>
              <a:defRPr sz="1200">
                <a:latin typeface="Arial" charset="0"/>
              </a:defRPr>
            </a:lvl1pPr>
          </a:lstStyle>
          <a:p>
            <a:pPr>
              <a:defRPr/>
            </a:pPr>
            <a:endParaRPr lang="en-US" dirty="0"/>
          </a:p>
        </p:txBody>
      </p:sp>
      <p:sp>
        <p:nvSpPr>
          <p:cNvPr id="24580" name="Rectangle 4"/>
          <p:cNvSpPr>
            <a:spLocks noGrp="1" noRot="1" noChangeAspect="1" noChangeArrowheads="1" noTextEdit="1"/>
          </p:cNvSpPr>
          <p:nvPr>
            <p:ph type="sldImg" idx="2"/>
          </p:nvPr>
        </p:nvSpPr>
        <p:spPr bwMode="auto">
          <a:xfrm>
            <a:off x="1257300" y="719138"/>
            <a:ext cx="4800600" cy="3600450"/>
          </a:xfrm>
          <a:prstGeom prst="rect">
            <a:avLst/>
          </a:prstGeom>
          <a:noFill/>
          <a:ln w="9525">
            <a:solidFill>
              <a:srgbClr val="000000"/>
            </a:solidFill>
            <a:miter lim="800000"/>
            <a:headEnd/>
            <a:tailEnd/>
          </a:ln>
        </p:spPr>
      </p:sp>
      <p:sp>
        <p:nvSpPr>
          <p:cNvPr id="114693" name="Rectangle 5"/>
          <p:cNvSpPr>
            <a:spLocks noGrp="1" noChangeArrowheads="1"/>
          </p:cNvSpPr>
          <p:nvPr>
            <p:ph type="body" sz="quarter" idx="3"/>
          </p:nvPr>
        </p:nvSpPr>
        <p:spPr bwMode="auto">
          <a:xfrm>
            <a:off x="732183" y="4561226"/>
            <a:ext cx="5850835" cy="4320213"/>
          </a:xfrm>
          <a:prstGeom prst="rect">
            <a:avLst/>
          </a:prstGeom>
          <a:noFill/>
          <a:ln w="9525">
            <a:noFill/>
            <a:miter lim="800000"/>
            <a:headEnd/>
            <a:tailEnd/>
          </a:ln>
          <a:effectLst/>
        </p:spPr>
        <p:txBody>
          <a:bodyPr vert="horz" wrap="square" lIns="94982" tIns="47492" rIns="94982" bIns="4749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14694" name="Rectangle 6"/>
          <p:cNvSpPr>
            <a:spLocks noGrp="1" noChangeArrowheads="1"/>
          </p:cNvSpPr>
          <p:nvPr>
            <p:ph type="ftr" sz="quarter" idx="4"/>
          </p:nvPr>
        </p:nvSpPr>
        <p:spPr bwMode="auto">
          <a:xfrm>
            <a:off x="0" y="9119173"/>
            <a:ext cx="3168927" cy="480388"/>
          </a:xfrm>
          <a:prstGeom prst="rect">
            <a:avLst/>
          </a:prstGeom>
          <a:noFill/>
          <a:ln w="9525">
            <a:noFill/>
            <a:miter lim="800000"/>
            <a:headEnd/>
            <a:tailEnd/>
          </a:ln>
          <a:effectLst/>
        </p:spPr>
        <p:txBody>
          <a:bodyPr vert="horz" wrap="square" lIns="94982" tIns="47492" rIns="94982" bIns="47492" numCol="1" anchor="b" anchorCtr="0" compatLnSpc="1">
            <a:prstTxWarp prst="textNoShape">
              <a:avLst/>
            </a:prstTxWarp>
          </a:bodyPr>
          <a:lstStyle>
            <a:lvl1pPr algn="l" defTabSz="950057" eaLnBrk="1" fontAlgn="base" hangingPunct="1">
              <a:lnSpc>
                <a:spcPct val="100000"/>
              </a:lnSpc>
              <a:spcBef>
                <a:spcPct val="0"/>
              </a:spcBef>
              <a:spcAft>
                <a:spcPct val="0"/>
              </a:spcAft>
              <a:buFontTx/>
              <a:buNone/>
              <a:defRPr sz="1200">
                <a:latin typeface="Arial" charset="0"/>
              </a:defRPr>
            </a:lvl1pPr>
          </a:lstStyle>
          <a:p>
            <a:pPr>
              <a:defRPr/>
            </a:pPr>
            <a:endParaRPr lang="en-US" dirty="0"/>
          </a:p>
        </p:txBody>
      </p:sp>
      <p:sp>
        <p:nvSpPr>
          <p:cNvPr id="114695" name="Rectangle 7"/>
          <p:cNvSpPr>
            <a:spLocks noGrp="1" noChangeArrowheads="1"/>
          </p:cNvSpPr>
          <p:nvPr>
            <p:ph type="sldNum" sz="quarter" idx="5"/>
          </p:nvPr>
        </p:nvSpPr>
        <p:spPr bwMode="auto">
          <a:xfrm>
            <a:off x="4144617" y="9119173"/>
            <a:ext cx="3168927" cy="480388"/>
          </a:xfrm>
          <a:prstGeom prst="rect">
            <a:avLst/>
          </a:prstGeom>
          <a:noFill/>
          <a:ln w="9525">
            <a:noFill/>
            <a:miter lim="800000"/>
            <a:headEnd/>
            <a:tailEnd/>
          </a:ln>
          <a:effectLst/>
        </p:spPr>
        <p:txBody>
          <a:bodyPr vert="horz" wrap="square" lIns="94982" tIns="47492" rIns="94982" bIns="47492" numCol="1" anchor="b" anchorCtr="0" compatLnSpc="1">
            <a:prstTxWarp prst="textNoShape">
              <a:avLst/>
            </a:prstTxWarp>
          </a:bodyPr>
          <a:lstStyle>
            <a:lvl1pPr algn="r" defTabSz="950057" eaLnBrk="1" fontAlgn="base" hangingPunct="1">
              <a:lnSpc>
                <a:spcPct val="100000"/>
              </a:lnSpc>
              <a:spcBef>
                <a:spcPct val="0"/>
              </a:spcBef>
              <a:spcAft>
                <a:spcPct val="0"/>
              </a:spcAft>
              <a:buFontTx/>
              <a:buNone/>
              <a:defRPr sz="1200">
                <a:latin typeface="Arial" charset="0"/>
              </a:defRPr>
            </a:lvl1pPr>
          </a:lstStyle>
          <a:p>
            <a:pPr>
              <a:defRPr/>
            </a:pPr>
            <a:r>
              <a:rPr lang="en-US" dirty="0"/>
              <a:t>‹#›</a:t>
            </a: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r>
              <a:rPr lang="en-US" dirty="0" smtClean="0"/>
              <a:t>‹#›</a:t>
            </a:r>
          </a:p>
        </p:txBody>
      </p:sp>
      <p:sp>
        <p:nvSpPr>
          <p:cNvPr id="25603" name="Text Box 2"/>
          <p:cNvSpPr txBox="1">
            <a:spLocks noGrp="1" noChangeArrowheads="1"/>
          </p:cNvSpPr>
          <p:nvPr/>
        </p:nvSpPr>
        <p:spPr bwMode="auto">
          <a:xfrm>
            <a:off x="4144617" y="9119173"/>
            <a:ext cx="3168927" cy="480388"/>
          </a:xfrm>
          <a:prstGeom prst="rect">
            <a:avLst/>
          </a:prstGeom>
          <a:noFill/>
          <a:ln w="9525">
            <a:noFill/>
            <a:miter lim="800000"/>
            <a:headEnd/>
            <a:tailEnd/>
          </a:ln>
        </p:spPr>
        <p:txBody>
          <a:bodyPr lIns="94982" tIns="47492" rIns="94982" bIns="47492" anchor="b"/>
          <a:lstStyle/>
          <a:p>
            <a:pPr algn="r" defTabSz="950057" eaLnBrk="1" hangingPunct="1">
              <a:lnSpc>
                <a:spcPct val="100000"/>
              </a:lnSpc>
              <a:spcBef>
                <a:spcPct val="0"/>
              </a:spcBef>
              <a:buNone/>
            </a:pPr>
            <a:r>
              <a:rPr lang="en-US" sz="1200" dirty="0">
                <a:latin typeface="Arial" charset="0"/>
              </a:rPr>
              <a:t>0</a:t>
            </a:r>
          </a:p>
        </p:txBody>
      </p:sp>
      <p:sp>
        <p:nvSpPr>
          <p:cNvPr id="25604" name="Rectangle 3"/>
          <p:cNvSpPr>
            <a:spLocks noGrp="1" noRot="1" noChangeAspect="1" noChangeArrowheads="1" noTextEdit="1"/>
          </p:cNvSpPr>
          <p:nvPr>
            <p:ph type="sldImg"/>
          </p:nvPr>
        </p:nvSpPr>
        <p:spPr>
          <a:ln/>
        </p:spPr>
      </p:sp>
      <p:sp>
        <p:nvSpPr>
          <p:cNvPr id="25605" name="Rectangle 4"/>
          <p:cNvSpPr>
            <a:spLocks noGrp="1" noChangeArrowheads="1"/>
          </p:cNvSpPr>
          <p:nvPr>
            <p:ph type="body" idx="1"/>
          </p:nvPr>
        </p:nvSpPr>
        <p:spPr>
          <a:noFill/>
          <a:ln/>
        </p:spPr>
        <p:txBody>
          <a:bodyPr/>
          <a:lstStyle/>
          <a:p>
            <a:pPr eaLnBrk="1" hangingPunct="1"/>
            <a:r>
              <a:rPr lang="en-US" dirty="0" smtClean="0"/>
              <a:t>	  ;;;;;P+-</a:t>
            </a:r>
          </a:p>
          <a:p>
            <a:pPr eaLnBrk="1" hangingPunct="1"/>
            <a:r>
              <a:rPr lang="en-US" dirty="0" smtClean="0"/>
              <a:t>- z</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r>
              <a:rPr lang="en-US" smtClean="0"/>
              <a:t>‹#›</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r>
              <a:rPr lang="en-US" dirty="0" smtClean="0"/>
              <a:t>‹#›</a:t>
            </a:r>
          </a:p>
        </p:txBody>
      </p:sp>
      <p:sp>
        <p:nvSpPr>
          <p:cNvPr id="26627" name="Text Box 2"/>
          <p:cNvSpPr txBox="1">
            <a:spLocks noGrp="1" noChangeArrowheads="1"/>
          </p:cNvSpPr>
          <p:nvPr/>
        </p:nvSpPr>
        <p:spPr bwMode="auto">
          <a:xfrm>
            <a:off x="4144617" y="9119173"/>
            <a:ext cx="3168927" cy="480388"/>
          </a:xfrm>
          <a:prstGeom prst="rect">
            <a:avLst/>
          </a:prstGeom>
          <a:noFill/>
          <a:ln w="9525">
            <a:noFill/>
            <a:miter lim="800000"/>
            <a:headEnd/>
            <a:tailEnd/>
          </a:ln>
        </p:spPr>
        <p:txBody>
          <a:bodyPr lIns="94982" tIns="47492" rIns="94982" bIns="47492" anchor="b"/>
          <a:lstStyle/>
          <a:p>
            <a:pPr algn="r" defTabSz="950057" eaLnBrk="1" hangingPunct="1">
              <a:lnSpc>
                <a:spcPct val="100000"/>
              </a:lnSpc>
              <a:spcBef>
                <a:spcPct val="0"/>
              </a:spcBef>
              <a:buNone/>
            </a:pPr>
            <a:r>
              <a:rPr lang="en-US" sz="1200" dirty="0">
                <a:latin typeface="Arial" charset="0"/>
              </a:rPr>
              <a:t>5</a:t>
            </a:r>
          </a:p>
        </p:txBody>
      </p:sp>
      <p:sp>
        <p:nvSpPr>
          <p:cNvPr id="26628" name="Rectangle 3"/>
          <p:cNvSpPr>
            <a:spLocks noGrp="1" noRot="1" noChangeAspect="1" noChangeArrowheads="1" noTextEdit="1"/>
          </p:cNvSpPr>
          <p:nvPr>
            <p:ph type="sldImg"/>
          </p:nvPr>
        </p:nvSpPr>
        <p:spPr>
          <a:xfrm>
            <a:off x="-914400" y="719138"/>
            <a:ext cx="9223375" cy="6918325"/>
          </a:xfrm>
          <a:ln/>
        </p:spPr>
      </p:sp>
      <p:sp>
        <p:nvSpPr>
          <p:cNvPr id="26629" name="Rectangle 4"/>
          <p:cNvSpPr>
            <a:spLocks noGrp="1" noChangeArrowheads="1"/>
          </p:cNvSpPr>
          <p:nvPr>
            <p:ph type="body" idx="1"/>
          </p:nvPr>
        </p:nvSpPr>
        <p:spPr>
          <a:noFill/>
          <a:ln/>
        </p:spPr>
        <p:txBody>
          <a:bodyPr/>
          <a:lstStyle/>
          <a:p>
            <a:pPr eaLnBrk="1" hangingPunct="1"/>
            <a:r>
              <a:rPr lang="en-US" dirty="0" smtClean="0"/>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r>
              <a:rPr lang="en-US" dirty="0" smtClean="0"/>
              <a:t>‹#›</a:t>
            </a:r>
          </a:p>
        </p:txBody>
      </p:sp>
      <p:sp>
        <p:nvSpPr>
          <p:cNvPr id="27651" name="Text Box 2"/>
          <p:cNvSpPr txBox="1">
            <a:spLocks noGrp="1" noChangeArrowheads="1"/>
          </p:cNvSpPr>
          <p:nvPr/>
        </p:nvSpPr>
        <p:spPr bwMode="auto">
          <a:xfrm>
            <a:off x="4144617" y="9119173"/>
            <a:ext cx="3168927" cy="480388"/>
          </a:xfrm>
          <a:prstGeom prst="rect">
            <a:avLst/>
          </a:prstGeom>
          <a:noFill/>
          <a:ln w="9525">
            <a:noFill/>
            <a:miter lim="800000"/>
            <a:headEnd/>
            <a:tailEnd/>
          </a:ln>
        </p:spPr>
        <p:txBody>
          <a:bodyPr lIns="94982" tIns="47492" rIns="94982" bIns="47492" anchor="b"/>
          <a:lstStyle/>
          <a:p>
            <a:pPr algn="r" defTabSz="950057" eaLnBrk="1" hangingPunct="1">
              <a:lnSpc>
                <a:spcPct val="100000"/>
              </a:lnSpc>
              <a:spcBef>
                <a:spcPct val="0"/>
              </a:spcBef>
              <a:buNone/>
            </a:pPr>
            <a:r>
              <a:rPr lang="en-US" sz="1200" dirty="0">
                <a:latin typeface="Arial" charset="0"/>
              </a:rPr>
              <a:t>7</a:t>
            </a:r>
          </a:p>
        </p:txBody>
      </p:sp>
      <p:sp>
        <p:nvSpPr>
          <p:cNvPr id="27652" name="Rectangle 3"/>
          <p:cNvSpPr>
            <a:spLocks noGrp="1" noRot="1" noChangeAspect="1" noChangeArrowheads="1" noTextEdit="1"/>
          </p:cNvSpPr>
          <p:nvPr>
            <p:ph type="sldImg"/>
          </p:nvPr>
        </p:nvSpPr>
        <p:spPr>
          <a:xfrm>
            <a:off x="1243013" y="708025"/>
            <a:ext cx="4829175" cy="3621088"/>
          </a:xfrm>
          <a:ln/>
        </p:spPr>
      </p:sp>
      <p:sp>
        <p:nvSpPr>
          <p:cNvPr id="27653" name="Rectangle 4"/>
          <p:cNvSpPr>
            <a:spLocks noGrp="1" noChangeArrowheads="1"/>
          </p:cNvSpPr>
          <p:nvPr>
            <p:ph type="body" idx="1"/>
          </p:nvPr>
        </p:nvSpPr>
        <p:spPr>
          <a:xfrm>
            <a:off x="954158" y="4564505"/>
            <a:ext cx="5406887" cy="4328410"/>
          </a:xfrm>
          <a:noFill/>
          <a:ln/>
        </p:spPr>
        <p:txBody>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r>
              <a:rPr lang="en-US" dirty="0" smtClean="0"/>
              <a:t>‹#›</a:t>
            </a:r>
          </a:p>
        </p:txBody>
      </p:sp>
      <p:sp>
        <p:nvSpPr>
          <p:cNvPr id="28675" name="Text Box 2"/>
          <p:cNvSpPr txBox="1">
            <a:spLocks noGrp="1" noChangeArrowheads="1"/>
          </p:cNvSpPr>
          <p:nvPr/>
        </p:nvSpPr>
        <p:spPr bwMode="auto">
          <a:xfrm>
            <a:off x="4144617" y="9119173"/>
            <a:ext cx="3168927" cy="480388"/>
          </a:xfrm>
          <a:prstGeom prst="rect">
            <a:avLst/>
          </a:prstGeom>
          <a:noFill/>
          <a:ln w="9525">
            <a:noFill/>
            <a:miter lim="800000"/>
            <a:headEnd/>
            <a:tailEnd/>
          </a:ln>
        </p:spPr>
        <p:txBody>
          <a:bodyPr lIns="94982" tIns="47492" rIns="94982" bIns="47492" anchor="b"/>
          <a:lstStyle/>
          <a:p>
            <a:pPr algn="r" defTabSz="950057" eaLnBrk="1" hangingPunct="1">
              <a:lnSpc>
                <a:spcPct val="100000"/>
              </a:lnSpc>
              <a:spcBef>
                <a:spcPct val="0"/>
              </a:spcBef>
              <a:buNone/>
            </a:pPr>
            <a:r>
              <a:rPr lang="en-US" sz="1200" dirty="0">
                <a:latin typeface="Arial" charset="0"/>
              </a:rPr>
              <a:t>8</a:t>
            </a:r>
          </a:p>
        </p:txBody>
      </p:sp>
      <p:sp>
        <p:nvSpPr>
          <p:cNvPr id="28676" name="Rectangle 3"/>
          <p:cNvSpPr>
            <a:spLocks noGrp="1" noRot="1" noChangeAspect="1" noChangeArrowheads="1" noTextEdit="1"/>
          </p:cNvSpPr>
          <p:nvPr>
            <p:ph type="sldImg"/>
          </p:nvPr>
        </p:nvSpPr>
        <p:spPr>
          <a:xfrm>
            <a:off x="1243013" y="708025"/>
            <a:ext cx="4829175" cy="3621088"/>
          </a:xfrm>
          <a:ln/>
        </p:spPr>
      </p:sp>
      <p:sp>
        <p:nvSpPr>
          <p:cNvPr id="28677" name="Rectangle 4"/>
          <p:cNvSpPr>
            <a:spLocks noGrp="1" noChangeArrowheads="1"/>
          </p:cNvSpPr>
          <p:nvPr>
            <p:ph type="body" idx="1"/>
          </p:nvPr>
        </p:nvSpPr>
        <p:spPr>
          <a:xfrm>
            <a:off x="954158" y="4564505"/>
            <a:ext cx="5406887" cy="4328410"/>
          </a:xfrm>
          <a:noFill/>
          <a:ln/>
        </p:spPr>
        <p:txBody>
          <a:bodyPr/>
          <a:lstStyle/>
          <a:p>
            <a:pPr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r>
              <a:rPr lang="en-US" dirty="0" smtClean="0"/>
              <a:t>‹#›</a:t>
            </a:r>
          </a:p>
        </p:txBody>
      </p:sp>
      <p:sp>
        <p:nvSpPr>
          <p:cNvPr id="29699" name="Text Box 2"/>
          <p:cNvSpPr txBox="1">
            <a:spLocks noGrp="1" noChangeArrowheads="1"/>
          </p:cNvSpPr>
          <p:nvPr/>
        </p:nvSpPr>
        <p:spPr bwMode="auto">
          <a:xfrm>
            <a:off x="4144617" y="9119173"/>
            <a:ext cx="3168927" cy="480388"/>
          </a:xfrm>
          <a:prstGeom prst="rect">
            <a:avLst/>
          </a:prstGeom>
          <a:noFill/>
          <a:ln w="9525">
            <a:noFill/>
            <a:miter lim="800000"/>
            <a:headEnd/>
            <a:tailEnd/>
          </a:ln>
        </p:spPr>
        <p:txBody>
          <a:bodyPr lIns="94982" tIns="47492" rIns="94982" bIns="47492" anchor="b"/>
          <a:lstStyle/>
          <a:p>
            <a:pPr algn="r" defTabSz="950057" eaLnBrk="1" hangingPunct="1">
              <a:lnSpc>
                <a:spcPct val="100000"/>
              </a:lnSpc>
              <a:spcBef>
                <a:spcPct val="0"/>
              </a:spcBef>
              <a:buNone/>
            </a:pPr>
            <a:r>
              <a:rPr lang="en-US" sz="1200" dirty="0">
                <a:latin typeface="Arial" charset="0"/>
              </a:rPr>
              <a:t>10</a:t>
            </a:r>
          </a:p>
        </p:txBody>
      </p:sp>
      <p:sp>
        <p:nvSpPr>
          <p:cNvPr id="29700" name="Rectangle 3"/>
          <p:cNvSpPr>
            <a:spLocks noGrp="1" noRot="1" noChangeAspect="1" noChangeArrowheads="1" noTextEdit="1"/>
          </p:cNvSpPr>
          <p:nvPr>
            <p:ph type="sldImg"/>
          </p:nvPr>
        </p:nvSpPr>
        <p:spPr>
          <a:xfrm>
            <a:off x="1243013" y="708025"/>
            <a:ext cx="4829175" cy="3621088"/>
          </a:xfrm>
          <a:ln/>
        </p:spPr>
      </p:sp>
      <p:sp>
        <p:nvSpPr>
          <p:cNvPr id="29701" name="Rectangle 4"/>
          <p:cNvSpPr>
            <a:spLocks noGrp="1" noChangeArrowheads="1"/>
          </p:cNvSpPr>
          <p:nvPr>
            <p:ph type="body" idx="1"/>
          </p:nvPr>
        </p:nvSpPr>
        <p:spPr>
          <a:xfrm>
            <a:off x="954158" y="4564505"/>
            <a:ext cx="5406887" cy="4328410"/>
          </a:xfrm>
          <a:noFill/>
          <a:ln/>
        </p:spPr>
        <p:txBody>
          <a:bodyPr/>
          <a:lstStyle/>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endParaRPr lang="en-US" dirty="0" smtClean="0"/>
          </a:p>
        </p:txBody>
      </p:sp>
      <p:sp>
        <p:nvSpPr>
          <p:cNvPr id="30724" name="Slide Number Placeholder 3"/>
          <p:cNvSpPr>
            <a:spLocks noGrp="1"/>
          </p:cNvSpPr>
          <p:nvPr>
            <p:ph type="sldNum" sz="quarter" idx="5"/>
          </p:nvPr>
        </p:nvSpPr>
        <p:spPr>
          <a:noFill/>
        </p:spPr>
        <p:txBody>
          <a:bodyPr/>
          <a:lstStyle/>
          <a:p>
            <a:r>
              <a:rPr lang="en-US" dirty="0" smtClean="0"/>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dirty="0"/>
              <a:t>‹#›</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dirty="0"/>
              <a:t>‹#›</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dirty="0"/>
              <a:t>‹#›</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dirty="0"/>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dirty="0"/>
              <a: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dirty="0"/>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r>
              <a:rPr lang="en-US" dirty="0"/>
              <a:t>‹#›</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r>
              <a:rPr lang="en-US" dirty="0"/>
              <a:t>‹#›</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r>
              <a:rPr lang="en-US" dirty="0"/>
              <a:t>‹#›</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dirty="0"/>
              <a:t>‹#›</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dirty="0"/>
              <a:t>‹#›</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5741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fontAlgn="base" hangingPunct="1">
              <a:lnSpc>
                <a:spcPct val="100000"/>
              </a:lnSpc>
              <a:spcBef>
                <a:spcPct val="0"/>
              </a:spcBef>
              <a:spcAft>
                <a:spcPct val="0"/>
              </a:spcAft>
              <a:buFontTx/>
              <a:buNone/>
              <a:defRPr sz="1400">
                <a:latin typeface="+mn-lt"/>
              </a:defRPr>
            </a:lvl1pPr>
          </a:lstStyle>
          <a:p>
            <a:pPr>
              <a:defRPr/>
            </a:pPr>
            <a:endParaRPr lang="en-US" dirty="0"/>
          </a:p>
        </p:txBody>
      </p:sp>
      <p:sp>
        <p:nvSpPr>
          <p:cNvPr id="65741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base" hangingPunct="1">
              <a:lnSpc>
                <a:spcPct val="100000"/>
              </a:lnSpc>
              <a:spcBef>
                <a:spcPct val="0"/>
              </a:spcBef>
              <a:spcAft>
                <a:spcPct val="0"/>
              </a:spcAft>
              <a:buFontTx/>
              <a:buNone/>
              <a:defRPr sz="1400">
                <a:latin typeface="+mn-lt"/>
              </a:defRPr>
            </a:lvl1pPr>
          </a:lstStyle>
          <a:p>
            <a:pPr>
              <a:defRPr/>
            </a:pPr>
            <a:endParaRPr lang="en-US" dirty="0"/>
          </a:p>
        </p:txBody>
      </p:sp>
      <p:sp>
        <p:nvSpPr>
          <p:cNvPr id="65741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base" hangingPunct="1">
              <a:lnSpc>
                <a:spcPct val="100000"/>
              </a:lnSpc>
              <a:spcBef>
                <a:spcPct val="0"/>
              </a:spcBef>
              <a:spcAft>
                <a:spcPct val="0"/>
              </a:spcAft>
              <a:buFontTx/>
              <a:buNone/>
              <a:defRPr sz="1400">
                <a:latin typeface="+mn-lt"/>
              </a:defRPr>
            </a:lvl1pPr>
          </a:lstStyle>
          <a:p>
            <a:pPr>
              <a:defRPr/>
            </a:pPr>
            <a:r>
              <a:rPr lang="en-US" dirty="0"/>
              <a:t>‹#›</a:t>
            </a:r>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hdr="0" ftr="0" dt="0"/>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0" fontAlgn="base" hangingPunct="0">
        <a:spcBef>
          <a:spcPct val="0"/>
        </a:spcBef>
        <a:spcAft>
          <a:spcPct val="0"/>
        </a:spcAft>
        <a:defRPr sz="4400">
          <a:solidFill>
            <a:schemeClr val="tx2"/>
          </a:solidFill>
          <a:latin typeface="Arial" charset="0"/>
        </a:defRPr>
      </a:lvl6pPr>
      <a:lvl7pPr marL="914400" algn="ctr" rtl="0" eaLnBrk="0" fontAlgn="base" hangingPunct="0">
        <a:spcBef>
          <a:spcPct val="0"/>
        </a:spcBef>
        <a:spcAft>
          <a:spcPct val="0"/>
        </a:spcAft>
        <a:defRPr sz="4400">
          <a:solidFill>
            <a:schemeClr val="tx2"/>
          </a:solidFill>
          <a:latin typeface="Arial" charset="0"/>
        </a:defRPr>
      </a:lvl7pPr>
      <a:lvl8pPr marL="1371600" algn="ctr" rtl="0" eaLnBrk="0" fontAlgn="base" hangingPunct="0">
        <a:spcBef>
          <a:spcPct val="0"/>
        </a:spcBef>
        <a:spcAft>
          <a:spcPct val="0"/>
        </a:spcAft>
        <a:defRPr sz="4400">
          <a:solidFill>
            <a:schemeClr val="tx2"/>
          </a:solidFill>
          <a:latin typeface="Arial" charset="0"/>
        </a:defRPr>
      </a:lvl8pPr>
      <a:lvl9pPr marL="1828800" algn="ctr" rtl="0" eaLnBrk="0" fontAlgn="base" hangingPunct="0">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gif"/><Relationship Id="rId7" Type="http://schemas.openxmlformats.org/officeDocument/2006/relationships/image" Target="../media/image12.gif"/><Relationship Id="rId2" Type="http://schemas.openxmlformats.org/officeDocument/2006/relationships/hyperlink" Target="http://www1.ncdc.noaa.gov/pub/data/wksst/wksst.20091014.gif" TargetMode="External"/><Relationship Id="rId1" Type="http://schemas.openxmlformats.org/officeDocument/2006/relationships/slideLayout" Target="../slideLayouts/slideLayout7.xml"/><Relationship Id="rId6" Type="http://schemas.openxmlformats.org/officeDocument/2006/relationships/hyperlink" Target="http://www1.ncdc.noaa.gov/pub/data/wksst/wksst.20091028.gif" TargetMode="External"/><Relationship Id="rId5" Type="http://schemas.openxmlformats.org/officeDocument/2006/relationships/image" Target="../media/image11.gif"/><Relationship Id="rId4" Type="http://schemas.openxmlformats.org/officeDocument/2006/relationships/hyperlink" Target="http://www1.ncdc.noaa.gov/pub/data/wksst/wksst.20091021.gif"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0.gif"/></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ioc3.unesco.org/oopc/state_of_the_ocean/all/"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chart" Target="../charts/chart10.xml"/><Relationship Id="rId1" Type="http://schemas.openxmlformats.org/officeDocument/2006/relationships/slideLayout" Target="../slideLayouts/slideLayout7.xml"/><Relationship Id="rId5" Type="http://schemas.openxmlformats.org/officeDocument/2006/relationships/slide" Target="slide28.xml"/><Relationship Id="rId4" Type="http://schemas.openxmlformats.org/officeDocument/2006/relationships/image" Target="../media/image31.jpeg"/></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Layout" Target="../slideLayouts/slideLayout7.xml"/><Relationship Id="rId4" Type="http://schemas.openxmlformats.org/officeDocument/2006/relationships/image" Target="../media/image3.gif"/></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hyperlink" Target="climate_update_6_8_2009.ppt.mht#893,11,Central &amp; Eastern Pacific Upper-Ocean         (0-300 m) W..."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hyperlink" Target="climate_update_6_8_2009.ppt.mht#817,19,Backup Slides  with additional support material" TargetMode="External"/><Relationship Id="rId4" Type="http://schemas.openxmlformats.org/officeDocument/2006/relationships/hyperlink" Target="climate_update_6_8_2009.ppt.mht#962,13,Slide 1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1498" name="Text Box 3"/>
          <p:cNvSpPr txBox="1">
            <a:spLocks noChangeArrowheads="1"/>
          </p:cNvSpPr>
          <p:nvPr/>
        </p:nvSpPr>
        <p:spPr bwMode="auto">
          <a:xfrm>
            <a:off x="381000" y="228600"/>
            <a:ext cx="8153400" cy="457200"/>
          </a:xfrm>
          <a:prstGeom prst="rect">
            <a:avLst/>
          </a:prstGeom>
          <a:noFill/>
          <a:ln w="9525">
            <a:noFill/>
            <a:miter lim="800000"/>
            <a:headEnd/>
            <a:tailEnd/>
          </a:ln>
          <a:effectLst/>
        </p:spPr>
        <p:txBody>
          <a:bodyPr>
            <a:spAutoFit/>
          </a:bodyPr>
          <a:lstStyle/>
          <a:p>
            <a:pPr>
              <a:lnSpc>
                <a:spcPct val="100000"/>
              </a:lnSpc>
              <a:spcBef>
                <a:spcPct val="0"/>
              </a:spcBef>
              <a:buFontTx/>
              <a:buNone/>
              <a:defRPr/>
            </a:pPr>
            <a:r>
              <a:rPr lang="en-US" sz="2400" b="1" u="sng" dirty="0">
                <a:solidFill>
                  <a:srgbClr val="FFFF00"/>
                </a:solidFill>
                <a:effectLst>
                  <a:outerShdw blurRad="38100" dist="38100" dir="2700000" algn="tl">
                    <a:srgbClr val="000000"/>
                  </a:outerShdw>
                </a:effectLst>
              </a:rPr>
              <a:t>Weekly Climate Update </a:t>
            </a:r>
            <a:r>
              <a:rPr lang="en-US" sz="2400" b="1" u="sng" dirty="0" smtClean="0">
                <a:solidFill>
                  <a:srgbClr val="FFFF00"/>
                </a:solidFill>
                <a:effectLst>
                  <a:outerShdw blurRad="38100" dist="38100" dir="2700000" algn="tl">
                    <a:srgbClr val="000000"/>
                  </a:outerShdw>
                </a:effectLst>
              </a:rPr>
              <a:t>November  3rd  </a:t>
            </a:r>
            <a:r>
              <a:rPr lang="en-US" sz="2400" b="1" u="sng" dirty="0">
                <a:solidFill>
                  <a:srgbClr val="FFFF00"/>
                </a:solidFill>
                <a:effectLst>
                  <a:outerShdw blurRad="38100" dist="38100" dir="2700000" algn="tl">
                    <a:srgbClr val="000000"/>
                  </a:outerShdw>
                </a:effectLst>
              </a:rPr>
              <a:t>2009</a:t>
            </a:r>
          </a:p>
        </p:txBody>
      </p:sp>
      <p:sp>
        <p:nvSpPr>
          <p:cNvPr id="831503" name="Rectangle 4"/>
          <p:cNvSpPr>
            <a:spLocks noChangeArrowheads="1"/>
          </p:cNvSpPr>
          <p:nvPr/>
        </p:nvSpPr>
        <p:spPr bwMode="auto">
          <a:xfrm>
            <a:off x="762000" y="838201"/>
            <a:ext cx="7772400" cy="4893647"/>
          </a:xfrm>
          <a:prstGeom prst="rect">
            <a:avLst/>
          </a:prstGeom>
          <a:noFill/>
          <a:ln w="9525">
            <a:solidFill>
              <a:schemeClr val="accent1"/>
            </a:solidFill>
            <a:miter lim="800000"/>
            <a:headEnd/>
            <a:tailEnd/>
          </a:ln>
          <a:effectLst/>
        </p:spPr>
        <p:txBody>
          <a:bodyPr wrap="square">
            <a:spAutoFit/>
          </a:bodyPr>
          <a:lstStyle/>
          <a:p>
            <a:pPr algn="just">
              <a:defRPr/>
            </a:pPr>
            <a:r>
              <a:rPr lang="en-US" sz="2000" dirty="0" smtClean="0">
                <a:solidFill>
                  <a:srgbClr val="FFFF00"/>
                </a:solidFill>
              </a:rPr>
              <a:t> “Westerly wind bursts” along the equatorial Pacific Ocean during certain times of the year are an early sign of the formation or regeneration of an El Niño sea surface temperature pattern. These westerly wind bursts are most important in autumn and early winter when the sea surface temperatures are "locking" into a pattern for the following 12- months. Equatorial Pacific westerly wind bursts are normally 1- to 3- weeks in duration. Such a westerly wind burst has been in progress the past several weeks and has in deed helped intensify the current El Nino event. The official forecasts calls for the potential for additional  strengthening in the upcoming weeks with the El Nino  conditions to persist at least into early 2010.</a:t>
            </a:r>
            <a:endParaRPr lang="en-US" sz="2000" dirty="0" smtClean="0">
              <a:solidFill>
                <a:srgbClr val="FFFF00"/>
              </a:solidFill>
              <a:effectLst>
                <a:outerShdw blurRad="38100" dist="38100" dir="2700000" algn="tl">
                  <a:srgbClr val="000000"/>
                </a:outerShdw>
              </a:effectLst>
            </a:endParaRPr>
          </a:p>
          <a:p>
            <a:pPr algn="just">
              <a:defRPr/>
            </a:pPr>
            <a:r>
              <a:rPr lang="en-US" sz="2000" dirty="0" smtClean="0">
                <a:solidFill>
                  <a:srgbClr val="FFFF00"/>
                </a:solidFill>
                <a:effectLst>
                  <a:outerShdw blurRad="38100" dist="38100" dir="2700000" algn="tl">
                    <a:srgbClr val="000000"/>
                  </a:outerShdw>
                </a:effectLst>
              </a:rPr>
              <a:t>The </a:t>
            </a:r>
            <a:r>
              <a:rPr lang="en-US" sz="2000" dirty="0">
                <a:solidFill>
                  <a:srgbClr val="FFFF00"/>
                </a:solidFill>
                <a:effectLst>
                  <a:outerShdw blurRad="38100" dist="38100" dir="2700000" algn="tl">
                    <a:srgbClr val="000000"/>
                  </a:outerShdw>
                </a:effectLst>
              </a:rPr>
              <a:t>CPC and the IRI </a:t>
            </a:r>
            <a:r>
              <a:rPr lang="en-US" sz="2000" dirty="0" smtClean="0">
                <a:solidFill>
                  <a:srgbClr val="FFFF00"/>
                </a:solidFill>
                <a:effectLst>
                  <a:outerShdw blurRad="38100" dist="38100" dir="2700000" algn="tl">
                    <a:srgbClr val="000000"/>
                  </a:outerShdw>
                </a:effectLst>
              </a:rPr>
              <a:t>outlooks are calling </a:t>
            </a:r>
            <a:r>
              <a:rPr lang="en-US" sz="2000" dirty="0">
                <a:solidFill>
                  <a:srgbClr val="FFFF00"/>
                </a:solidFill>
                <a:effectLst>
                  <a:outerShdw blurRad="38100" dist="38100" dir="2700000" algn="tl">
                    <a:srgbClr val="000000"/>
                  </a:outerShdw>
                </a:effectLst>
              </a:rPr>
              <a:t>for </a:t>
            </a:r>
            <a:r>
              <a:rPr lang="en-US" sz="2000" dirty="0" smtClean="0">
                <a:solidFill>
                  <a:srgbClr val="FFFF00"/>
                </a:solidFill>
                <a:effectLst>
                  <a:outerShdw blurRad="38100" dist="38100" dir="2700000" algn="tl">
                    <a:srgbClr val="000000"/>
                  </a:outerShdw>
                </a:effectLst>
              </a:rPr>
              <a:t>an increased </a:t>
            </a:r>
            <a:r>
              <a:rPr lang="en-US" sz="2000" dirty="0">
                <a:solidFill>
                  <a:srgbClr val="FFFF00"/>
                </a:solidFill>
                <a:effectLst>
                  <a:outerShdw blurRad="38100" dist="38100" dir="2700000" algn="tl">
                    <a:srgbClr val="000000"/>
                  </a:outerShdw>
                </a:effectLst>
              </a:rPr>
              <a:t>chance of above normal rainfall for </a:t>
            </a:r>
            <a:r>
              <a:rPr lang="en-US" sz="2000" dirty="0" smtClean="0">
                <a:solidFill>
                  <a:srgbClr val="FFFF00"/>
                </a:solidFill>
                <a:effectLst>
                  <a:outerShdw blurRad="38100" dist="38100" dir="2700000" algn="tl">
                    <a:srgbClr val="000000"/>
                  </a:outerShdw>
                </a:effectLst>
              </a:rPr>
              <a:t> the upcoming dry season (especially during the months of December through March). The IRI had estimated a ten percent chance the El Nino could fade out before the end of winter. This value is likely to decrease with the ongoing westerly wind burst and  strengthening El Niño. </a:t>
            </a:r>
            <a:endParaRPr lang="en-US" sz="2000" dirty="0">
              <a:solidFill>
                <a:srgbClr val="FFFF00"/>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38200" y="609600"/>
            <a:ext cx="7467600" cy="430213"/>
          </a:xfrm>
          <a:prstGeom prst="rect">
            <a:avLst/>
          </a:prstGeom>
          <a:noFill/>
        </p:spPr>
        <p:txBody>
          <a:bodyPr>
            <a:spAutoFit/>
          </a:bodyPr>
          <a:lstStyle/>
          <a:p>
            <a:pPr>
              <a:buFont typeface="Wingdings" pitchFamily="2" charset="2"/>
              <a:buNone/>
              <a:defRPr/>
            </a:pPr>
            <a:r>
              <a:rPr lang="en-US" sz="2440" u="sng" dirty="0">
                <a:solidFill>
                  <a:srgbClr val="FFFF00"/>
                </a:solidFill>
              </a:rPr>
              <a:t>Latest </a:t>
            </a:r>
            <a:r>
              <a:rPr lang="en-US" sz="2440" u="sng" dirty="0" smtClean="0">
                <a:solidFill>
                  <a:srgbClr val="FFFF00"/>
                </a:solidFill>
              </a:rPr>
              <a:t>Weekly </a:t>
            </a:r>
            <a:r>
              <a:rPr lang="en-US" sz="2440" u="sng" dirty="0">
                <a:solidFill>
                  <a:srgbClr val="FFFF00"/>
                </a:solidFill>
              </a:rPr>
              <a:t>Global Sea Surface Temperature Anomaly</a:t>
            </a:r>
          </a:p>
        </p:txBody>
      </p:sp>
      <p:sp>
        <p:nvSpPr>
          <p:cNvPr id="7171" name="TextBox 3"/>
          <p:cNvSpPr txBox="1">
            <a:spLocks noChangeArrowheads="1"/>
          </p:cNvSpPr>
          <p:nvPr/>
        </p:nvSpPr>
        <p:spPr bwMode="auto">
          <a:xfrm>
            <a:off x="755065" y="5943600"/>
            <a:ext cx="7626936" cy="535531"/>
          </a:xfrm>
          <a:prstGeom prst="rect">
            <a:avLst/>
          </a:prstGeom>
          <a:noFill/>
          <a:ln w="9525">
            <a:noFill/>
            <a:miter lim="800000"/>
            <a:headEnd/>
            <a:tailEnd/>
          </a:ln>
        </p:spPr>
        <p:txBody>
          <a:bodyPr wrap="square">
            <a:spAutoFit/>
          </a:bodyPr>
          <a:lstStyle/>
          <a:p>
            <a:pPr>
              <a:buFont typeface="Wingdings" pitchFamily="2" charset="2"/>
              <a:buNone/>
            </a:pPr>
            <a:r>
              <a:rPr lang="en-US" sz="1600" dirty="0">
                <a:solidFill>
                  <a:srgbClr val="FFFF00"/>
                </a:solidFill>
              </a:rPr>
              <a:t>Most of the </a:t>
            </a:r>
            <a:r>
              <a:rPr lang="en-US" sz="1600" dirty="0" smtClean="0">
                <a:solidFill>
                  <a:srgbClr val="FFFF00"/>
                </a:solidFill>
              </a:rPr>
              <a:t>north tropical </a:t>
            </a:r>
            <a:r>
              <a:rPr lang="en-US" sz="1600" dirty="0">
                <a:solidFill>
                  <a:srgbClr val="FFFF00"/>
                </a:solidFill>
              </a:rPr>
              <a:t>Atlantic </a:t>
            </a:r>
            <a:r>
              <a:rPr lang="en-US" sz="1600" dirty="0" smtClean="0">
                <a:solidFill>
                  <a:srgbClr val="FFFF00"/>
                </a:solidFill>
              </a:rPr>
              <a:t> ocean anomalies have increased and became positive during the summer. El Nino has  intensified during the most recent week.</a:t>
            </a:r>
          </a:p>
        </p:txBody>
      </p:sp>
      <p:sp>
        <p:nvSpPr>
          <p:cNvPr id="5" name="Slide Number Placeholder 4"/>
          <p:cNvSpPr>
            <a:spLocks noGrp="1"/>
          </p:cNvSpPr>
          <p:nvPr>
            <p:ph type="sldNum" sz="quarter" idx="12"/>
          </p:nvPr>
        </p:nvSpPr>
        <p:spPr>
          <a:xfrm>
            <a:off x="8534400" y="6248400"/>
            <a:ext cx="228600" cy="473074"/>
          </a:xfrm>
        </p:spPr>
        <p:txBody>
          <a:bodyPr/>
          <a:lstStyle/>
          <a:p>
            <a:pPr>
              <a:defRPr/>
            </a:pPr>
            <a:r>
              <a:rPr lang="en-US" dirty="0" smtClean="0"/>
              <a:t>6</a:t>
            </a:r>
            <a:endParaRPr lang="en-US" dirty="0"/>
          </a:p>
        </p:txBody>
      </p:sp>
      <p:pic>
        <p:nvPicPr>
          <p:cNvPr id="23554" name="Picture 2" descr="Sea Surface Temperatures, Week of October 14, 2009">
            <a:hlinkClick r:id="rId2"/>
          </p:cNvPr>
          <p:cNvPicPr>
            <a:picLocks noChangeAspect="1" noChangeArrowheads="1"/>
          </p:cNvPicPr>
          <p:nvPr/>
        </p:nvPicPr>
        <p:blipFill>
          <a:blip r:embed="rId3" cstate="print"/>
          <a:srcRect/>
          <a:stretch>
            <a:fillRect/>
          </a:stretch>
        </p:blipFill>
        <p:spPr bwMode="auto">
          <a:xfrm>
            <a:off x="1524000" y="1066800"/>
            <a:ext cx="6191250" cy="4772025"/>
          </a:xfrm>
          <a:prstGeom prst="rect">
            <a:avLst/>
          </a:prstGeom>
          <a:noFill/>
        </p:spPr>
      </p:pic>
      <p:pic>
        <p:nvPicPr>
          <p:cNvPr id="23556" name="Picture 4" descr="Sea Surface Temperatures, Week of October 21, 2009">
            <a:hlinkClick r:id="rId4"/>
          </p:cNvPr>
          <p:cNvPicPr>
            <a:picLocks noChangeAspect="1" noChangeArrowheads="1"/>
          </p:cNvPicPr>
          <p:nvPr/>
        </p:nvPicPr>
        <p:blipFill>
          <a:blip r:embed="rId5" cstate="print"/>
          <a:srcRect/>
          <a:stretch>
            <a:fillRect/>
          </a:stretch>
        </p:blipFill>
        <p:spPr bwMode="auto">
          <a:xfrm>
            <a:off x="1524000" y="1066800"/>
            <a:ext cx="6191250" cy="4695825"/>
          </a:xfrm>
          <a:prstGeom prst="rect">
            <a:avLst/>
          </a:prstGeom>
          <a:noFill/>
        </p:spPr>
      </p:pic>
      <p:pic>
        <p:nvPicPr>
          <p:cNvPr id="22530" name="Picture 2" descr="Sea Surface Temperatures, Week of October 28, 2009">
            <a:hlinkClick r:id="rId6"/>
          </p:cNvPr>
          <p:cNvPicPr>
            <a:picLocks noChangeAspect="1" noChangeArrowheads="1"/>
          </p:cNvPicPr>
          <p:nvPr/>
        </p:nvPicPr>
        <p:blipFill>
          <a:blip r:embed="rId7" cstate="print"/>
          <a:srcRect/>
          <a:stretch>
            <a:fillRect/>
          </a:stretch>
        </p:blipFill>
        <p:spPr bwMode="auto">
          <a:xfrm>
            <a:off x="1524000" y="1066800"/>
            <a:ext cx="6191250" cy="4772025"/>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1"/>
          <p:cNvPicPr>
            <a:picLocks noChangeAspect="1" noChangeArrowheads="1"/>
          </p:cNvPicPr>
          <p:nvPr/>
        </p:nvPicPr>
        <p:blipFill>
          <a:blip r:embed="rId3" cstate="print"/>
          <a:srcRect/>
          <a:stretch>
            <a:fillRect/>
          </a:stretch>
        </p:blipFill>
        <p:spPr bwMode="auto">
          <a:xfrm>
            <a:off x="22086" y="0"/>
            <a:ext cx="9121914" cy="6386513"/>
          </a:xfrm>
          <a:prstGeom prst="rect">
            <a:avLst/>
          </a:prstGeom>
          <a:noFill/>
          <a:ln w="9525">
            <a:noFill/>
            <a:miter lim="800000"/>
            <a:headEnd/>
            <a:tailEnd/>
          </a:ln>
          <a:effectLst/>
        </p:spPr>
      </p:pic>
      <p:pic>
        <p:nvPicPr>
          <p:cNvPr id="8196" name="Picture 11" descr="nino-regions"/>
          <p:cNvPicPr>
            <a:picLocks noChangeAspect="1" noChangeArrowheads="1"/>
          </p:cNvPicPr>
          <p:nvPr/>
        </p:nvPicPr>
        <p:blipFill>
          <a:blip r:embed="rId4" cstate="print"/>
          <a:srcRect/>
          <a:stretch>
            <a:fillRect/>
          </a:stretch>
        </p:blipFill>
        <p:spPr bwMode="auto">
          <a:xfrm>
            <a:off x="5410200" y="1143000"/>
            <a:ext cx="3733800" cy="2133600"/>
          </a:xfrm>
          <a:prstGeom prst="rect">
            <a:avLst/>
          </a:prstGeom>
          <a:noFill/>
          <a:ln w="9525">
            <a:noFill/>
            <a:miter lim="800000"/>
            <a:headEnd/>
            <a:tailEnd/>
          </a:ln>
        </p:spPr>
      </p:pic>
      <p:sp>
        <p:nvSpPr>
          <p:cNvPr id="8197" name="Line 5"/>
          <p:cNvSpPr>
            <a:spLocks noChangeShapeType="1"/>
          </p:cNvSpPr>
          <p:nvPr/>
        </p:nvSpPr>
        <p:spPr bwMode="auto">
          <a:xfrm flipV="1">
            <a:off x="2971800" y="1219200"/>
            <a:ext cx="0" cy="4495800"/>
          </a:xfrm>
          <a:prstGeom prst="line">
            <a:avLst/>
          </a:prstGeom>
          <a:noFill/>
          <a:ln w="38100">
            <a:solidFill>
              <a:srgbClr val="FF0000"/>
            </a:solidFill>
            <a:prstDash val="sysDot"/>
            <a:round/>
            <a:headEnd/>
            <a:tailEnd/>
          </a:ln>
        </p:spPr>
        <p:txBody>
          <a:bodyPr wrap="none" anchor="ctr"/>
          <a:lstStyle/>
          <a:p>
            <a:endParaRPr lang="en-US" dirty="0"/>
          </a:p>
        </p:txBody>
      </p:sp>
      <p:sp>
        <p:nvSpPr>
          <p:cNvPr id="8198" name="Line 6"/>
          <p:cNvSpPr>
            <a:spLocks noChangeShapeType="1"/>
          </p:cNvSpPr>
          <p:nvPr/>
        </p:nvSpPr>
        <p:spPr bwMode="auto">
          <a:xfrm flipH="1" flipV="1">
            <a:off x="3962400" y="1676400"/>
            <a:ext cx="0" cy="4191000"/>
          </a:xfrm>
          <a:prstGeom prst="line">
            <a:avLst/>
          </a:prstGeom>
          <a:noFill/>
          <a:ln w="38100">
            <a:solidFill>
              <a:srgbClr val="FF0000"/>
            </a:solidFill>
            <a:prstDash val="sysDot"/>
            <a:round/>
            <a:headEnd/>
            <a:tailEnd/>
          </a:ln>
        </p:spPr>
        <p:txBody>
          <a:bodyPr wrap="none" anchor="ctr"/>
          <a:lstStyle/>
          <a:p>
            <a:endParaRPr lang="en-US" dirty="0"/>
          </a:p>
        </p:txBody>
      </p:sp>
      <p:sp>
        <p:nvSpPr>
          <p:cNvPr id="8199" name="Text Box 7"/>
          <p:cNvSpPr txBox="1">
            <a:spLocks noChangeArrowheads="1"/>
          </p:cNvSpPr>
          <p:nvPr/>
        </p:nvSpPr>
        <p:spPr bwMode="auto">
          <a:xfrm>
            <a:off x="2971800" y="1295400"/>
            <a:ext cx="990600" cy="227755"/>
          </a:xfrm>
          <a:prstGeom prst="rect">
            <a:avLst/>
          </a:prstGeom>
          <a:solidFill>
            <a:srgbClr val="FFCC00"/>
          </a:solidFill>
          <a:ln w="22225">
            <a:noFill/>
            <a:prstDash val="sysDot"/>
            <a:miter lim="800000"/>
            <a:headEnd/>
            <a:tailEnd/>
          </a:ln>
        </p:spPr>
        <p:txBody>
          <a:bodyPr wrap="square">
            <a:spAutoFit/>
          </a:bodyPr>
          <a:lstStyle/>
          <a:p>
            <a:pPr eaLnBrk="1" hangingPunct="1">
              <a:lnSpc>
                <a:spcPct val="80000"/>
              </a:lnSpc>
              <a:spcBef>
                <a:spcPct val="0"/>
              </a:spcBef>
              <a:buFontTx/>
              <a:buNone/>
            </a:pPr>
            <a:r>
              <a:rPr lang="en-US" sz="1100" b="1" dirty="0">
                <a:solidFill>
                  <a:srgbClr val="CC0000"/>
                </a:solidFill>
              </a:rPr>
              <a:t>NINO3.4</a:t>
            </a:r>
          </a:p>
        </p:txBody>
      </p:sp>
      <p:sp>
        <p:nvSpPr>
          <p:cNvPr id="9" name="Slide Number Placeholder 8"/>
          <p:cNvSpPr>
            <a:spLocks noGrp="1"/>
          </p:cNvSpPr>
          <p:nvPr>
            <p:ph type="sldNum" sz="quarter" idx="12"/>
          </p:nvPr>
        </p:nvSpPr>
        <p:spPr>
          <a:xfrm>
            <a:off x="6629400" y="6381750"/>
            <a:ext cx="2133600" cy="476250"/>
          </a:xfrm>
        </p:spPr>
        <p:txBody>
          <a:bodyPr/>
          <a:lstStyle/>
          <a:p>
            <a:r>
              <a:rPr lang="en-US" dirty="0" smtClean="0"/>
              <a:t>7</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 Box 3"/>
          <p:cNvSpPr txBox="1">
            <a:spLocks noChangeArrowheads="1"/>
          </p:cNvSpPr>
          <p:nvPr/>
        </p:nvSpPr>
        <p:spPr bwMode="auto">
          <a:xfrm>
            <a:off x="2270125" y="6200775"/>
            <a:ext cx="184150" cy="284163"/>
          </a:xfrm>
          <a:prstGeom prst="rect">
            <a:avLst/>
          </a:prstGeom>
          <a:noFill/>
          <a:ln w="9525">
            <a:noFill/>
            <a:miter lim="800000"/>
            <a:headEnd/>
            <a:tailEnd/>
          </a:ln>
        </p:spPr>
        <p:txBody>
          <a:bodyPr wrap="none">
            <a:spAutoFit/>
          </a:bodyPr>
          <a:lstStyle/>
          <a:p>
            <a:pPr algn="just">
              <a:buFontTx/>
              <a:buNone/>
            </a:pPr>
            <a:endParaRPr lang="en-US" sz="1400" dirty="0">
              <a:solidFill>
                <a:srgbClr val="FFFF00"/>
              </a:solidFill>
            </a:endParaRPr>
          </a:p>
        </p:txBody>
      </p:sp>
      <p:sp>
        <p:nvSpPr>
          <p:cNvPr id="9220" name="Text Box 4"/>
          <p:cNvSpPr txBox="1">
            <a:spLocks noChangeArrowheads="1"/>
          </p:cNvSpPr>
          <p:nvPr/>
        </p:nvSpPr>
        <p:spPr bwMode="auto">
          <a:xfrm>
            <a:off x="146838" y="5638801"/>
            <a:ext cx="8504251" cy="1311128"/>
          </a:xfrm>
          <a:prstGeom prst="rect">
            <a:avLst/>
          </a:prstGeom>
          <a:noFill/>
          <a:ln w="9525">
            <a:noFill/>
            <a:miter lim="800000"/>
            <a:headEnd/>
            <a:tailEnd/>
          </a:ln>
        </p:spPr>
        <p:txBody>
          <a:bodyPr wrap="square">
            <a:spAutoFit/>
          </a:bodyPr>
          <a:lstStyle/>
          <a:p>
            <a:pPr>
              <a:buFontTx/>
              <a:buNone/>
            </a:pPr>
            <a:r>
              <a:rPr lang="en-US" sz="1600" dirty="0">
                <a:solidFill>
                  <a:srgbClr val="FFFF00"/>
                </a:solidFill>
              </a:rPr>
              <a:t>Sea Surface temperatures in the tropical Pacific have warmed from La Nina conditions in </a:t>
            </a:r>
            <a:r>
              <a:rPr lang="en-US" sz="1600" dirty="0" smtClean="0">
                <a:solidFill>
                  <a:srgbClr val="FFFF00"/>
                </a:solidFill>
              </a:rPr>
              <a:t>January</a:t>
            </a:r>
            <a:r>
              <a:rPr lang="en-US" sz="1400" dirty="0" smtClean="0">
                <a:solidFill>
                  <a:srgbClr val="FFFF00"/>
                </a:solidFill>
              </a:rPr>
              <a:t> to</a:t>
            </a:r>
          </a:p>
          <a:p>
            <a:pPr>
              <a:buFontTx/>
              <a:buNone/>
            </a:pPr>
            <a:r>
              <a:rPr lang="en-US" sz="1600" dirty="0" smtClean="0">
                <a:solidFill>
                  <a:srgbClr val="FFFF00"/>
                </a:solidFill>
              </a:rPr>
              <a:t>El  Nino Conditions in June.  The warming had stalled in late June until very recently. A ‘Westerly Wind Burst’ has caused a reaccelerated of the warming in the equatorial central Pacific. This  warming is expected to spread to the west coast of South America</a:t>
            </a:r>
          </a:p>
          <a:p>
            <a:pPr>
              <a:buFontTx/>
              <a:buNone/>
            </a:pPr>
            <a:r>
              <a:rPr lang="en-US" sz="1400" dirty="0" smtClean="0">
                <a:solidFill>
                  <a:srgbClr val="FFFF00"/>
                </a:solidFill>
              </a:rPr>
              <a:t> </a:t>
            </a:r>
            <a:endParaRPr lang="en-US" sz="1400" dirty="0">
              <a:solidFill>
                <a:srgbClr val="FFFF00"/>
              </a:solidFill>
            </a:endParaRPr>
          </a:p>
        </p:txBody>
      </p:sp>
      <p:sp>
        <p:nvSpPr>
          <p:cNvPr id="7" name="Slide Number Placeholder 6"/>
          <p:cNvSpPr>
            <a:spLocks noGrp="1"/>
          </p:cNvSpPr>
          <p:nvPr>
            <p:ph type="sldNum" sz="quarter" idx="12"/>
          </p:nvPr>
        </p:nvSpPr>
        <p:spPr>
          <a:xfrm>
            <a:off x="8610600" y="6248400"/>
            <a:ext cx="228600" cy="476250"/>
          </a:xfrm>
        </p:spPr>
        <p:txBody>
          <a:bodyPr/>
          <a:lstStyle/>
          <a:p>
            <a:pPr>
              <a:defRPr/>
            </a:pPr>
            <a:r>
              <a:rPr lang="en-US" dirty="0" smtClean="0"/>
              <a:t>8</a:t>
            </a:r>
            <a:endParaRPr lang="en-US" dirty="0"/>
          </a:p>
        </p:txBody>
      </p:sp>
      <p:pic>
        <p:nvPicPr>
          <p:cNvPr id="19457" name="Picture 1"/>
          <p:cNvPicPr>
            <a:picLocks noChangeAspect="1" noChangeArrowheads="1"/>
          </p:cNvPicPr>
          <p:nvPr/>
        </p:nvPicPr>
        <p:blipFill>
          <a:blip r:embed="rId3" cstate="print"/>
          <a:srcRect/>
          <a:stretch>
            <a:fillRect/>
          </a:stretch>
        </p:blipFill>
        <p:spPr bwMode="auto">
          <a:xfrm>
            <a:off x="457200" y="146263"/>
            <a:ext cx="8305800" cy="5340138"/>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extBox 7"/>
          <p:cNvSpPr txBox="1">
            <a:spLocks noChangeArrowheads="1"/>
          </p:cNvSpPr>
          <p:nvPr/>
        </p:nvSpPr>
        <p:spPr bwMode="auto">
          <a:xfrm>
            <a:off x="228600" y="228600"/>
            <a:ext cx="8686800" cy="434975"/>
          </a:xfrm>
          <a:prstGeom prst="rect">
            <a:avLst/>
          </a:prstGeom>
          <a:noFill/>
          <a:ln w="9525">
            <a:noFill/>
            <a:miter lim="800000"/>
            <a:headEnd/>
            <a:tailEnd/>
          </a:ln>
        </p:spPr>
        <p:txBody>
          <a:bodyPr>
            <a:spAutoFit/>
          </a:bodyPr>
          <a:lstStyle/>
          <a:p>
            <a:pPr>
              <a:buFont typeface="Wingdings" pitchFamily="2" charset="2"/>
              <a:buNone/>
              <a:defRPr/>
            </a:pPr>
            <a:r>
              <a:rPr lang="en-US" sz="2470" dirty="0">
                <a:solidFill>
                  <a:srgbClr val="FFFF00"/>
                </a:solidFill>
              </a:rPr>
              <a:t>Subsurface Equatorial Pacific Ocean Temperature Anomaly  </a:t>
            </a:r>
          </a:p>
        </p:txBody>
      </p:sp>
      <p:sp>
        <p:nvSpPr>
          <p:cNvPr id="10247" name="TextBox 12"/>
          <p:cNvSpPr txBox="1">
            <a:spLocks noChangeArrowheads="1"/>
          </p:cNvSpPr>
          <p:nvPr/>
        </p:nvSpPr>
        <p:spPr bwMode="auto">
          <a:xfrm>
            <a:off x="2514600" y="1752600"/>
            <a:ext cx="1066800" cy="341632"/>
          </a:xfrm>
          <a:prstGeom prst="rect">
            <a:avLst/>
          </a:prstGeom>
          <a:noFill/>
          <a:ln w="9525">
            <a:noFill/>
            <a:miter lim="800000"/>
            <a:headEnd/>
            <a:tailEnd/>
          </a:ln>
        </p:spPr>
        <p:txBody>
          <a:bodyPr wrap="square">
            <a:spAutoFit/>
          </a:bodyPr>
          <a:lstStyle/>
          <a:p>
            <a:pPr>
              <a:buFont typeface="Wingdings" pitchFamily="2" charset="2"/>
              <a:buNone/>
            </a:pPr>
            <a:r>
              <a:rPr lang="en-US" dirty="0" smtClean="0">
                <a:solidFill>
                  <a:srgbClr val="FFFF00"/>
                </a:solidFill>
              </a:rPr>
              <a:t>2009 </a:t>
            </a:r>
            <a:endParaRPr lang="en-US" dirty="0">
              <a:solidFill>
                <a:srgbClr val="FFFF00"/>
              </a:solidFill>
            </a:endParaRPr>
          </a:p>
        </p:txBody>
      </p:sp>
      <p:sp>
        <p:nvSpPr>
          <p:cNvPr id="10249" name="TextBox 14"/>
          <p:cNvSpPr txBox="1">
            <a:spLocks noChangeArrowheads="1"/>
          </p:cNvSpPr>
          <p:nvPr/>
        </p:nvSpPr>
        <p:spPr bwMode="auto">
          <a:xfrm>
            <a:off x="5257800" y="1752600"/>
            <a:ext cx="1828800" cy="341632"/>
          </a:xfrm>
          <a:prstGeom prst="rect">
            <a:avLst/>
          </a:prstGeom>
          <a:noFill/>
          <a:ln w="9525">
            <a:noFill/>
            <a:miter lim="800000"/>
            <a:headEnd/>
            <a:tailEnd/>
          </a:ln>
        </p:spPr>
        <p:txBody>
          <a:bodyPr wrap="square">
            <a:spAutoFit/>
          </a:bodyPr>
          <a:lstStyle/>
          <a:p>
            <a:pPr>
              <a:buFont typeface="Wingdings" pitchFamily="2" charset="2"/>
              <a:buNone/>
            </a:pPr>
            <a:r>
              <a:rPr lang="en-US" dirty="0">
                <a:solidFill>
                  <a:srgbClr val="FFFF00"/>
                </a:solidFill>
              </a:rPr>
              <a:t>2006</a:t>
            </a:r>
          </a:p>
        </p:txBody>
      </p:sp>
      <p:sp>
        <p:nvSpPr>
          <p:cNvPr id="10251" name="TextBox 10"/>
          <p:cNvSpPr txBox="1">
            <a:spLocks noChangeArrowheads="1"/>
          </p:cNvSpPr>
          <p:nvPr/>
        </p:nvSpPr>
        <p:spPr bwMode="auto">
          <a:xfrm>
            <a:off x="533400" y="5791200"/>
            <a:ext cx="7848600" cy="313932"/>
          </a:xfrm>
          <a:prstGeom prst="rect">
            <a:avLst/>
          </a:prstGeom>
          <a:noFill/>
          <a:ln w="9525">
            <a:noFill/>
            <a:miter lim="800000"/>
            <a:headEnd/>
            <a:tailEnd/>
          </a:ln>
        </p:spPr>
        <p:txBody>
          <a:bodyPr wrap="square">
            <a:spAutoFit/>
          </a:bodyPr>
          <a:lstStyle/>
          <a:p>
            <a:pPr algn="just">
              <a:buFont typeface="Wingdings" pitchFamily="2" charset="2"/>
              <a:buNone/>
            </a:pPr>
            <a:r>
              <a:rPr lang="en-US" sz="1600" dirty="0" smtClean="0">
                <a:solidFill>
                  <a:srgbClr val="FFFF00"/>
                </a:solidFill>
              </a:rPr>
              <a:t>August and September 2009 </a:t>
            </a:r>
            <a:r>
              <a:rPr lang="en-US" sz="1600" dirty="0">
                <a:solidFill>
                  <a:srgbClr val="FFFF00"/>
                </a:solidFill>
              </a:rPr>
              <a:t>Subsurface temperature </a:t>
            </a:r>
            <a:r>
              <a:rPr lang="en-US" sz="1600" dirty="0" smtClean="0">
                <a:solidFill>
                  <a:srgbClr val="FFFF00"/>
                </a:solidFill>
              </a:rPr>
              <a:t>anomalies are similar to those in 2006. </a:t>
            </a:r>
          </a:p>
        </p:txBody>
      </p:sp>
      <p:sp>
        <p:nvSpPr>
          <p:cNvPr id="12" name="Slide Number Placeholder 11"/>
          <p:cNvSpPr>
            <a:spLocks noGrp="1"/>
          </p:cNvSpPr>
          <p:nvPr>
            <p:ph type="sldNum" sz="quarter" idx="12"/>
          </p:nvPr>
        </p:nvSpPr>
        <p:spPr>
          <a:xfrm flipH="1">
            <a:off x="8229600" y="6324600"/>
            <a:ext cx="685800" cy="381000"/>
          </a:xfrm>
        </p:spPr>
        <p:txBody>
          <a:bodyPr/>
          <a:lstStyle/>
          <a:p>
            <a:pPr>
              <a:defRPr/>
            </a:pPr>
            <a:r>
              <a:rPr lang="en-US" dirty="0" smtClean="0"/>
              <a:t>9</a:t>
            </a:r>
            <a:endParaRPr lang="en-US" dirty="0"/>
          </a:p>
        </p:txBody>
      </p:sp>
      <p:sp>
        <p:nvSpPr>
          <p:cNvPr id="13" name="TextBox 12"/>
          <p:cNvSpPr txBox="1"/>
          <p:nvPr/>
        </p:nvSpPr>
        <p:spPr>
          <a:xfrm>
            <a:off x="1600200" y="838200"/>
            <a:ext cx="6019800" cy="674031"/>
          </a:xfrm>
          <a:prstGeom prst="rect">
            <a:avLst/>
          </a:prstGeom>
          <a:noFill/>
        </p:spPr>
        <p:txBody>
          <a:bodyPr wrap="square" rtlCol="0">
            <a:spAutoFit/>
          </a:bodyPr>
          <a:lstStyle/>
          <a:p>
            <a:pPr>
              <a:buNone/>
            </a:pPr>
            <a:r>
              <a:rPr lang="en-US" sz="2100" dirty="0" smtClean="0">
                <a:solidFill>
                  <a:srgbClr val="FFFF00"/>
                </a:solidFill>
              </a:rPr>
              <a:t>Comparison of  Equatorial  Pacific Sub Surface Temperatures Anomalies for  2009  and 2006</a:t>
            </a:r>
            <a:endParaRPr lang="en-US" sz="2100" dirty="0">
              <a:solidFill>
                <a:srgbClr val="FFFF00"/>
              </a:solidFill>
            </a:endParaRPr>
          </a:p>
        </p:txBody>
      </p:sp>
      <p:pic>
        <p:nvPicPr>
          <p:cNvPr id="17412" name="Picture 4" descr="http://www.bom.gov.au/bmrc/ocean/results/ocean_anals/SEQ_Equator/2006/Sep.gif"/>
          <p:cNvPicPr>
            <a:picLocks noChangeAspect="1" noChangeArrowheads="1"/>
          </p:cNvPicPr>
          <p:nvPr/>
        </p:nvPicPr>
        <p:blipFill>
          <a:blip r:embed="rId2" cstate="print"/>
          <a:srcRect/>
          <a:stretch>
            <a:fillRect/>
          </a:stretch>
        </p:blipFill>
        <p:spPr bwMode="auto">
          <a:xfrm>
            <a:off x="4495800" y="2057400"/>
            <a:ext cx="3124200" cy="3581400"/>
          </a:xfrm>
          <a:prstGeom prst="rect">
            <a:avLst/>
          </a:prstGeom>
          <a:noFill/>
        </p:spPr>
      </p:pic>
      <p:pic>
        <p:nvPicPr>
          <p:cNvPr id="18438" name="Picture 6" descr="http://cawcr.gov.au/bmrc/ocean/results/ocean_anals/SEQ_Equator/2009/Oct.gif"/>
          <p:cNvPicPr>
            <a:picLocks noChangeAspect="1" noChangeArrowheads="1"/>
          </p:cNvPicPr>
          <p:nvPr/>
        </p:nvPicPr>
        <p:blipFill>
          <a:blip r:embed="rId3" cstate="print"/>
          <a:srcRect/>
          <a:stretch>
            <a:fillRect/>
          </a:stretch>
        </p:blipFill>
        <p:spPr bwMode="auto">
          <a:xfrm>
            <a:off x="1524000" y="2057400"/>
            <a:ext cx="3048000" cy="35814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6"/>
          <p:cNvSpPr>
            <a:spLocks noGrp="1"/>
          </p:cNvSpPr>
          <p:nvPr>
            <p:ph type="sldNum" sz="quarter" idx="12"/>
          </p:nvPr>
        </p:nvSpPr>
        <p:spPr/>
        <p:txBody>
          <a:bodyPr/>
          <a:lstStyle/>
          <a:p>
            <a:pPr>
              <a:defRPr/>
            </a:pPr>
            <a:r>
              <a:rPr lang="en-US" dirty="0" smtClean="0"/>
              <a:t>10</a:t>
            </a:r>
          </a:p>
        </p:txBody>
      </p:sp>
      <p:pic>
        <p:nvPicPr>
          <p:cNvPr id="17410" name="Picture 2"/>
          <p:cNvPicPr>
            <a:picLocks noChangeAspect="1" noChangeArrowheads="1"/>
          </p:cNvPicPr>
          <p:nvPr/>
        </p:nvPicPr>
        <p:blipFill>
          <a:blip r:embed="rId3" cstate="print"/>
          <a:srcRect/>
          <a:stretch>
            <a:fillRect/>
          </a:stretch>
        </p:blipFill>
        <p:spPr bwMode="auto">
          <a:xfrm>
            <a:off x="228600" y="228600"/>
            <a:ext cx="8610600" cy="6013450"/>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Grp="1"/>
          </p:cNvSpPr>
          <p:nvPr/>
        </p:nvSpPr>
        <p:spPr bwMode="auto">
          <a:xfrm>
            <a:off x="8153400" y="6248400"/>
            <a:ext cx="457200" cy="476250"/>
          </a:xfrm>
          <a:prstGeom prst="rect">
            <a:avLst/>
          </a:prstGeom>
          <a:noFill/>
          <a:ln w="9525">
            <a:noFill/>
            <a:miter lim="800000"/>
            <a:headEnd/>
            <a:tailEnd/>
          </a:ln>
        </p:spPr>
        <p:txBody>
          <a:bodyPr/>
          <a:lstStyle/>
          <a:p>
            <a:pPr algn="r" eaLnBrk="1" hangingPunct="1">
              <a:lnSpc>
                <a:spcPct val="100000"/>
              </a:lnSpc>
              <a:spcBef>
                <a:spcPct val="0"/>
              </a:spcBef>
              <a:buFontTx/>
              <a:buNone/>
            </a:pPr>
            <a:r>
              <a:rPr lang="en-US" sz="1400" dirty="0">
                <a:latin typeface="Arial" charset="0"/>
              </a:rPr>
              <a:t>11</a:t>
            </a:r>
          </a:p>
        </p:txBody>
      </p:sp>
      <p:sp>
        <p:nvSpPr>
          <p:cNvPr id="675081" name="Text Box 4"/>
          <p:cNvSpPr txBox="1">
            <a:spLocks noChangeArrowheads="1"/>
          </p:cNvSpPr>
          <p:nvPr/>
        </p:nvSpPr>
        <p:spPr bwMode="auto">
          <a:xfrm>
            <a:off x="1066800" y="152400"/>
            <a:ext cx="7369175" cy="812800"/>
          </a:xfrm>
          <a:prstGeom prst="rect">
            <a:avLst/>
          </a:prstGeom>
          <a:noFill/>
          <a:ln w="9525">
            <a:noFill/>
            <a:miter lim="800000"/>
            <a:headEnd/>
            <a:tailEnd/>
          </a:ln>
          <a:effectLst/>
        </p:spPr>
        <p:txBody>
          <a:bodyPr wrap="none">
            <a:spAutoFit/>
          </a:bodyPr>
          <a:lstStyle/>
          <a:p>
            <a:pPr>
              <a:buFontTx/>
              <a:buNone/>
              <a:defRPr/>
            </a:pPr>
            <a:r>
              <a:rPr lang="en-US" b="1" dirty="0">
                <a:solidFill>
                  <a:srgbClr val="FFFF00"/>
                </a:solidFill>
                <a:effectLst>
                  <a:outerShdw blurRad="38100" dist="38100" dir="2700000" algn="tl">
                    <a:srgbClr val="000000"/>
                  </a:outerShdw>
                </a:effectLst>
              </a:rPr>
              <a:t> </a:t>
            </a:r>
            <a:r>
              <a:rPr lang="en-US" sz="2800" b="1" dirty="0">
                <a:solidFill>
                  <a:srgbClr val="FFFF00"/>
                </a:solidFill>
                <a:effectLst>
                  <a:outerShdw blurRad="38100" dist="38100" dir="2700000" algn="tl">
                    <a:srgbClr val="000000"/>
                  </a:outerShdw>
                </a:effectLst>
              </a:rPr>
              <a:t>Predicted Sea Surface Temperature Anomalies</a:t>
            </a:r>
          </a:p>
          <a:p>
            <a:pPr>
              <a:buFontTx/>
              <a:buNone/>
              <a:defRPr/>
            </a:pPr>
            <a:r>
              <a:rPr lang="en-US" b="1" dirty="0">
                <a:solidFill>
                  <a:srgbClr val="FFFF00"/>
                </a:solidFill>
                <a:effectLst>
                  <a:outerShdw blurRad="38100" dist="38100" dir="2700000" algn="tl">
                    <a:srgbClr val="000000"/>
                  </a:outerShdw>
                </a:effectLst>
              </a:rPr>
              <a:t>Issued </a:t>
            </a:r>
            <a:r>
              <a:rPr lang="en-US" b="1" dirty="0" smtClean="0">
                <a:solidFill>
                  <a:srgbClr val="FFFF00"/>
                </a:solidFill>
                <a:effectLst>
                  <a:outerShdw blurRad="38100" dist="38100" dir="2700000" algn="tl">
                    <a:srgbClr val="000000"/>
                  </a:outerShdw>
                </a:effectLst>
              </a:rPr>
              <a:t> October 9</a:t>
            </a:r>
            <a:r>
              <a:rPr lang="en-US" b="1" baseline="30000" dirty="0" smtClean="0">
                <a:solidFill>
                  <a:srgbClr val="FFFF00"/>
                </a:solidFill>
                <a:effectLst>
                  <a:outerShdw blurRad="38100" dist="38100" dir="2700000" algn="tl">
                    <a:srgbClr val="000000"/>
                  </a:outerShdw>
                </a:effectLst>
              </a:rPr>
              <a:t>th</a:t>
            </a:r>
            <a:r>
              <a:rPr lang="en-US" b="1" dirty="0" smtClean="0">
                <a:solidFill>
                  <a:srgbClr val="FFFF00"/>
                </a:solidFill>
                <a:effectLst>
                  <a:outerShdw blurRad="38100" dist="38100" dir="2700000" algn="tl">
                    <a:srgbClr val="000000"/>
                  </a:outerShdw>
                </a:effectLst>
              </a:rPr>
              <a:t> </a:t>
            </a:r>
            <a:r>
              <a:rPr lang="en-US" b="1" baseline="30000" dirty="0" smtClean="0">
                <a:solidFill>
                  <a:srgbClr val="FFFF00"/>
                </a:solidFill>
                <a:effectLst>
                  <a:outerShdw blurRad="38100" dist="38100" dir="2700000" algn="tl">
                    <a:srgbClr val="000000"/>
                  </a:outerShdw>
                </a:effectLst>
              </a:rPr>
              <a:t>  </a:t>
            </a:r>
            <a:r>
              <a:rPr lang="en-US" b="1" dirty="0">
                <a:solidFill>
                  <a:srgbClr val="FFFF00"/>
                </a:solidFill>
                <a:effectLst>
                  <a:outerShdw blurRad="38100" dist="38100" dir="2700000" algn="tl">
                    <a:srgbClr val="000000"/>
                  </a:outerShdw>
                </a:effectLst>
              </a:rPr>
              <a:t>2009 </a:t>
            </a:r>
          </a:p>
        </p:txBody>
      </p:sp>
      <p:sp>
        <p:nvSpPr>
          <p:cNvPr id="12292" name="Text Box 5"/>
          <p:cNvSpPr txBox="1">
            <a:spLocks noChangeArrowheads="1"/>
          </p:cNvSpPr>
          <p:nvPr/>
        </p:nvSpPr>
        <p:spPr bwMode="auto">
          <a:xfrm>
            <a:off x="3352800" y="1219200"/>
            <a:ext cx="2133600" cy="341632"/>
          </a:xfrm>
          <a:prstGeom prst="rect">
            <a:avLst/>
          </a:prstGeom>
          <a:noFill/>
          <a:ln w="9525">
            <a:noFill/>
            <a:miter lim="800000"/>
            <a:headEnd/>
            <a:tailEnd/>
          </a:ln>
        </p:spPr>
        <p:txBody>
          <a:bodyPr wrap="square">
            <a:spAutoFit/>
          </a:bodyPr>
          <a:lstStyle/>
          <a:p>
            <a:pPr algn="just">
              <a:buFontTx/>
              <a:buNone/>
            </a:pPr>
            <a:r>
              <a:rPr lang="en-US" b="1" dirty="0">
                <a:solidFill>
                  <a:srgbClr val="FFFF00"/>
                </a:solidFill>
              </a:rPr>
              <a:t>NINO 3.4 Ensemble</a:t>
            </a:r>
          </a:p>
        </p:txBody>
      </p:sp>
      <p:pic>
        <p:nvPicPr>
          <p:cNvPr id="12294" name="Picture 268"/>
          <p:cNvPicPr>
            <a:picLocks noChangeAspect="1" noChangeArrowheads="1"/>
          </p:cNvPicPr>
          <p:nvPr/>
        </p:nvPicPr>
        <p:blipFill>
          <a:blip r:embed="rId3" cstate="print"/>
          <a:srcRect/>
          <a:stretch>
            <a:fillRect/>
          </a:stretch>
        </p:blipFill>
        <p:spPr bwMode="auto">
          <a:xfrm>
            <a:off x="0" y="0"/>
            <a:ext cx="1219200" cy="1208088"/>
          </a:xfrm>
          <a:prstGeom prst="rect">
            <a:avLst/>
          </a:prstGeom>
          <a:noFill/>
          <a:ln w="9525">
            <a:noFill/>
            <a:miter lim="800000"/>
            <a:headEnd/>
            <a:tailEnd/>
          </a:ln>
        </p:spPr>
      </p:pic>
      <p:sp>
        <p:nvSpPr>
          <p:cNvPr id="12295" name="Text Box 8"/>
          <p:cNvSpPr txBox="1">
            <a:spLocks noChangeArrowheads="1"/>
          </p:cNvSpPr>
          <p:nvPr/>
        </p:nvSpPr>
        <p:spPr bwMode="auto">
          <a:xfrm>
            <a:off x="900113" y="5867400"/>
            <a:ext cx="7178675" cy="535531"/>
          </a:xfrm>
          <a:prstGeom prst="rect">
            <a:avLst/>
          </a:prstGeom>
          <a:noFill/>
          <a:ln w="9525">
            <a:noFill/>
            <a:miter lim="800000"/>
            <a:headEnd/>
            <a:tailEnd/>
          </a:ln>
        </p:spPr>
        <p:txBody>
          <a:bodyPr wrap="square">
            <a:spAutoFit/>
          </a:bodyPr>
          <a:lstStyle/>
          <a:p>
            <a:pPr algn="just">
              <a:buFontTx/>
              <a:buNone/>
            </a:pPr>
            <a:r>
              <a:rPr lang="en-US" sz="1600" dirty="0">
                <a:solidFill>
                  <a:srgbClr val="FFFF00"/>
                </a:solidFill>
              </a:rPr>
              <a:t>The </a:t>
            </a:r>
            <a:r>
              <a:rPr lang="en-US" sz="1600" dirty="0" smtClean="0">
                <a:solidFill>
                  <a:srgbClr val="FFFF00"/>
                </a:solidFill>
              </a:rPr>
              <a:t>latest official ENSO forecasts (</a:t>
            </a:r>
            <a:r>
              <a:rPr lang="en-US" sz="1600" dirty="0" smtClean="0">
                <a:solidFill>
                  <a:srgbClr val="05E0EB"/>
                </a:solidFill>
              </a:rPr>
              <a:t>CONsensus</a:t>
            </a:r>
            <a:r>
              <a:rPr lang="en-US" sz="1600" dirty="0" smtClean="0">
                <a:solidFill>
                  <a:srgbClr val="FFFF00"/>
                </a:solidFill>
              </a:rPr>
              <a:t>) indicates a weak El Nino to be in place through the upcoming winter</a:t>
            </a:r>
            <a:endParaRPr lang="en-US" sz="1600" dirty="0">
              <a:solidFill>
                <a:srgbClr val="FFFF00"/>
              </a:solidFill>
            </a:endParaRPr>
          </a:p>
        </p:txBody>
      </p:sp>
      <p:sp>
        <p:nvSpPr>
          <p:cNvPr id="14" name="Slide Number Placeholder 13"/>
          <p:cNvSpPr>
            <a:spLocks noGrp="1"/>
          </p:cNvSpPr>
          <p:nvPr>
            <p:ph type="sldNum" sz="quarter" idx="12"/>
          </p:nvPr>
        </p:nvSpPr>
        <p:spPr/>
        <p:txBody>
          <a:bodyPr/>
          <a:lstStyle/>
          <a:p>
            <a:pPr>
              <a:defRPr/>
            </a:pPr>
            <a:r>
              <a:rPr lang="en-US" dirty="0" smtClean="0"/>
              <a:t>‹</a:t>
            </a:r>
            <a:endParaRPr lang="en-US" dirty="0"/>
          </a:p>
        </p:txBody>
      </p:sp>
      <p:pic>
        <p:nvPicPr>
          <p:cNvPr id="13314" name="Picture 2" descr="http://www.cpc.ncep.noaa.gov/products/predictions/90day/tools/briefing/sstsa.gif"/>
          <p:cNvPicPr>
            <a:picLocks noChangeAspect="1" noChangeArrowheads="1"/>
          </p:cNvPicPr>
          <p:nvPr/>
        </p:nvPicPr>
        <p:blipFill>
          <a:blip r:embed="rId4" cstate="print"/>
          <a:srcRect/>
          <a:stretch>
            <a:fillRect/>
          </a:stretch>
        </p:blipFill>
        <p:spPr bwMode="auto">
          <a:xfrm>
            <a:off x="1600200" y="914400"/>
            <a:ext cx="6629400" cy="464058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2361" name="Text Box 3"/>
          <p:cNvSpPr txBox="1">
            <a:spLocks noChangeArrowheads="1"/>
          </p:cNvSpPr>
          <p:nvPr/>
        </p:nvSpPr>
        <p:spPr bwMode="auto">
          <a:xfrm>
            <a:off x="1143000" y="228600"/>
            <a:ext cx="7315200" cy="492443"/>
          </a:xfrm>
          <a:prstGeom prst="rect">
            <a:avLst/>
          </a:prstGeom>
          <a:noFill/>
          <a:ln w="9525">
            <a:noFill/>
            <a:miter lim="800000"/>
            <a:headEnd/>
            <a:tailEnd/>
          </a:ln>
          <a:effectLst/>
        </p:spPr>
        <p:txBody>
          <a:bodyPr>
            <a:spAutoFit/>
          </a:bodyPr>
          <a:lstStyle/>
          <a:p>
            <a:pPr>
              <a:lnSpc>
                <a:spcPct val="100000"/>
              </a:lnSpc>
              <a:spcBef>
                <a:spcPct val="0"/>
              </a:spcBef>
              <a:buFontTx/>
              <a:buNone/>
              <a:defRPr/>
            </a:pPr>
            <a:r>
              <a:rPr lang="en-US" sz="2600" b="1" u="sng" dirty="0" smtClean="0">
                <a:solidFill>
                  <a:srgbClr val="FFFF00"/>
                </a:solidFill>
                <a:effectLst>
                  <a:outerShdw blurRad="38100" dist="38100" dir="2700000" algn="tl">
                    <a:srgbClr val="000000"/>
                  </a:outerShdw>
                </a:effectLst>
              </a:rPr>
              <a:t>Update </a:t>
            </a:r>
            <a:r>
              <a:rPr lang="en-US" sz="2600" b="1" u="sng" dirty="0">
                <a:solidFill>
                  <a:srgbClr val="FFFF00"/>
                </a:solidFill>
                <a:effectLst>
                  <a:outerShdw blurRad="38100" dist="38100" dir="2700000" algn="tl">
                    <a:srgbClr val="000000"/>
                  </a:outerShdw>
                </a:effectLst>
              </a:rPr>
              <a:t>Position </a:t>
            </a:r>
            <a:r>
              <a:rPr lang="en-US" sz="2600" b="1" u="sng" dirty="0" smtClean="0">
                <a:solidFill>
                  <a:srgbClr val="FFFF00"/>
                </a:solidFill>
                <a:effectLst>
                  <a:outerShdw blurRad="38100" dist="38100" dir="2700000" algn="tl">
                    <a:srgbClr val="000000"/>
                  </a:outerShdw>
                </a:effectLst>
              </a:rPr>
              <a:t>Analysis (PA) Percentiles </a:t>
            </a:r>
            <a:endParaRPr lang="en-US" sz="2600" b="1" u="sng" dirty="0">
              <a:solidFill>
                <a:srgbClr val="FFFF00"/>
              </a:solidFill>
              <a:effectLst>
                <a:outerShdw blurRad="38100" dist="38100" dir="2700000" algn="tl">
                  <a:srgbClr val="000000"/>
                </a:outerShdw>
              </a:effectLst>
            </a:endParaRPr>
          </a:p>
        </p:txBody>
      </p:sp>
      <p:sp>
        <p:nvSpPr>
          <p:cNvPr id="15363" name="Text Box 4"/>
          <p:cNvSpPr txBox="1">
            <a:spLocks noChangeArrowheads="1"/>
          </p:cNvSpPr>
          <p:nvPr/>
        </p:nvSpPr>
        <p:spPr bwMode="auto">
          <a:xfrm>
            <a:off x="1828800" y="6400800"/>
            <a:ext cx="325438" cy="284163"/>
          </a:xfrm>
          <a:prstGeom prst="rect">
            <a:avLst/>
          </a:prstGeom>
          <a:noFill/>
          <a:ln w="9525">
            <a:noFill/>
            <a:miter lim="800000"/>
            <a:headEnd/>
            <a:tailEnd/>
          </a:ln>
        </p:spPr>
        <p:txBody>
          <a:bodyPr wrap="none">
            <a:spAutoFit/>
          </a:bodyPr>
          <a:lstStyle/>
          <a:p>
            <a:pPr algn="l" eaLnBrk="1" hangingPunct="1">
              <a:lnSpc>
                <a:spcPct val="100000"/>
              </a:lnSpc>
              <a:spcBef>
                <a:spcPct val="0"/>
              </a:spcBef>
              <a:buFontTx/>
              <a:buNone/>
            </a:pPr>
            <a:endParaRPr lang="en-US" dirty="0">
              <a:latin typeface="Arial" charset="0"/>
            </a:endParaRPr>
          </a:p>
        </p:txBody>
      </p:sp>
      <p:sp>
        <p:nvSpPr>
          <p:cNvPr id="15364" name="TextBox 9"/>
          <p:cNvSpPr txBox="1">
            <a:spLocks noChangeArrowheads="1"/>
          </p:cNvSpPr>
          <p:nvPr/>
        </p:nvSpPr>
        <p:spPr bwMode="auto">
          <a:xfrm>
            <a:off x="609600" y="1295400"/>
            <a:ext cx="3200400" cy="369332"/>
          </a:xfrm>
          <a:prstGeom prst="rect">
            <a:avLst/>
          </a:prstGeom>
          <a:noFill/>
          <a:ln w="9525">
            <a:noFill/>
            <a:miter lim="800000"/>
            <a:headEnd/>
            <a:tailEnd/>
          </a:ln>
        </p:spPr>
        <p:txBody>
          <a:bodyPr wrap="square">
            <a:spAutoFit/>
          </a:bodyPr>
          <a:lstStyle/>
          <a:p>
            <a:pPr algn="l" eaLnBrk="1" hangingPunct="1">
              <a:lnSpc>
                <a:spcPct val="100000"/>
              </a:lnSpc>
              <a:spcBef>
                <a:spcPct val="0"/>
              </a:spcBef>
              <a:buFontTx/>
              <a:buNone/>
            </a:pPr>
            <a:r>
              <a:rPr lang="en-US" dirty="0" smtClean="0">
                <a:solidFill>
                  <a:srgbClr val="FFFF00"/>
                </a:solidFill>
                <a:latin typeface="Arial" charset="0"/>
              </a:rPr>
              <a:t>   </a:t>
            </a:r>
            <a:endParaRPr lang="en-US" dirty="0">
              <a:solidFill>
                <a:srgbClr val="FFFF00"/>
              </a:solidFill>
              <a:latin typeface="Arial" charset="0"/>
            </a:endParaRPr>
          </a:p>
        </p:txBody>
      </p:sp>
      <p:sp>
        <p:nvSpPr>
          <p:cNvPr id="15369" name="Slide Number Placeholder 13"/>
          <p:cNvSpPr>
            <a:spLocks noGrp="1"/>
          </p:cNvSpPr>
          <p:nvPr>
            <p:ph type="sldNum" sz="quarter" idx="12"/>
          </p:nvPr>
        </p:nvSpPr>
        <p:spPr/>
        <p:txBody>
          <a:bodyPr/>
          <a:lstStyle/>
          <a:p>
            <a:pPr>
              <a:defRPr/>
            </a:pPr>
            <a:r>
              <a:rPr lang="en-US" dirty="0" smtClean="0"/>
              <a:t>14</a:t>
            </a:r>
          </a:p>
        </p:txBody>
      </p:sp>
      <p:sp>
        <p:nvSpPr>
          <p:cNvPr id="7" name="TextBox 6"/>
          <p:cNvSpPr txBox="1"/>
          <p:nvPr/>
        </p:nvSpPr>
        <p:spPr>
          <a:xfrm>
            <a:off x="1600200" y="5181600"/>
            <a:ext cx="5943600" cy="590931"/>
          </a:xfrm>
          <a:prstGeom prst="rect">
            <a:avLst/>
          </a:prstGeom>
          <a:noFill/>
        </p:spPr>
        <p:txBody>
          <a:bodyPr wrap="square" rtlCol="0">
            <a:spAutoFit/>
          </a:bodyPr>
          <a:lstStyle/>
          <a:p>
            <a:pPr>
              <a:buNone/>
            </a:pPr>
            <a:r>
              <a:rPr lang="en-US" dirty="0" smtClean="0">
                <a:solidFill>
                  <a:srgbClr val="FFFF00"/>
                </a:solidFill>
              </a:rPr>
              <a:t>Less Chance of reaching the high management operational zone during the remainder of the wet season with new PA </a:t>
            </a:r>
            <a:endParaRPr lang="en-US" dirty="0">
              <a:solidFill>
                <a:srgbClr val="FFFF00"/>
              </a:solidFill>
            </a:endParaRPr>
          </a:p>
        </p:txBody>
      </p:sp>
      <p:pic>
        <p:nvPicPr>
          <p:cNvPr id="9217" name="Picture 1"/>
          <p:cNvPicPr>
            <a:picLocks noChangeAspect="1" noChangeArrowheads="1"/>
          </p:cNvPicPr>
          <p:nvPr/>
        </p:nvPicPr>
        <p:blipFill>
          <a:blip r:embed="rId2" cstate="print"/>
          <a:srcRect/>
          <a:stretch>
            <a:fillRect/>
          </a:stretch>
        </p:blipFill>
        <p:spPr bwMode="auto">
          <a:xfrm>
            <a:off x="609600" y="1752600"/>
            <a:ext cx="4038600" cy="3200400"/>
          </a:xfrm>
          <a:prstGeom prst="rect">
            <a:avLst/>
          </a:prstGeom>
          <a:noFill/>
          <a:ln w="9525">
            <a:noFill/>
            <a:miter lim="800000"/>
            <a:headEnd/>
            <a:tailEnd/>
          </a:ln>
          <a:effectLst/>
        </p:spPr>
      </p:pic>
      <p:sp>
        <p:nvSpPr>
          <p:cNvPr id="9" name="Down Arrow 8"/>
          <p:cNvSpPr/>
          <p:nvPr/>
        </p:nvSpPr>
        <p:spPr bwMode="auto">
          <a:xfrm rot="16200000">
            <a:off x="4229100" y="952500"/>
            <a:ext cx="685800" cy="457200"/>
          </a:xfrm>
          <a:prstGeom prst="downArrow">
            <a:avLst>
              <a:gd name="adj1" fmla="val 50000"/>
              <a:gd name="adj2" fmla="val 40379"/>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90000"/>
              </a:lnSpc>
              <a:spcBef>
                <a:spcPct val="30000"/>
              </a:spcBef>
              <a:spcAft>
                <a:spcPct val="0"/>
              </a:spcAft>
              <a:buClrTx/>
              <a:buSzTx/>
              <a:buFont typeface="Wingdings"/>
              <a:buChar char="Ø"/>
              <a:tabLst/>
            </a:pPr>
            <a:endParaRPr kumimoji="0" lang="en-US" sz="1800" b="0" i="0" u="none" strike="noStrike" cap="none" normalizeH="0" baseline="0" dirty="0" smtClean="0">
              <a:ln>
                <a:noFill/>
              </a:ln>
              <a:solidFill>
                <a:schemeClr val="tx1"/>
              </a:solidFill>
              <a:effectLst/>
              <a:latin typeface="Times New Roman" pitchFamily="18" charset="0"/>
            </a:endParaRPr>
          </a:p>
        </p:txBody>
      </p:sp>
      <p:sp>
        <p:nvSpPr>
          <p:cNvPr id="10" name="TextBox 9"/>
          <p:cNvSpPr txBox="1"/>
          <p:nvPr/>
        </p:nvSpPr>
        <p:spPr>
          <a:xfrm>
            <a:off x="990600" y="990600"/>
            <a:ext cx="2666999" cy="369332"/>
          </a:xfrm>
          <a:prstGeom prst="rect">
            <a:avLst/>
          </a:prstGeom>
          <a:noFill/>
        </p:spPr>
        <p:txBody>
          <a:bodyPr wrap="square" rtlCol="0">
            <a:spAutoFit/>
          </a:bodyPr>
          <a:lstStyle/>
          <a:p>
            <a:pPr>
              <a:buNone/>
            </a:pPr>
            <a:r>
              <a:rPr lang="en-US" sz="2000" dirty="0" smtClean="0">
                <a:solidFill>
                  <a:srgbClr val="FFFF00"/>
                </a:solidFill>
              </a:rPr>
              <a:t>October 1</a:t>
            </a:r>
            <a:r>
              <a:rPr lang="en-US" sz="2000" baseline="30000" dirty="0" smtClean="0">
                <a:solidFill>
                  <a:srgbClr val="FFFF00"/>
                </a:solidFill>
              </a:rPr>
              <a:t>st</a:t>
            </a:r>
            <a:r>
              <a:rPr lang="en-US" sz="2000" dirty="0" smtClean="0">
                <a:solidFill>
                  <a:srgbClr val="FFFF00"/>
                </a:solidFill>
              </a:rPr>
              <a:t>  PA </a:t>
            </a:r>
            <a:endParaRPr lang="en-US" sz="2000" dirty="0">
              <a:solidFill>
                <a:srgbClr val="FFFF00"/>
              </a:solidFill>
            </a:endParaRPr>
          </a:p>
        </p:txBody>
      </p:sp>
      <p:sp>
        <p:nvSpPr>
          <p:cNvPr id="11" name="TextBox 10"/>
          <p:cNvSpPr txBox="1"/>
          <p:nvPr/>
        </p:nvSpPr>
        <p:spPr>
          <a:xfrm>
            <a:off x="5334000" y="990600"/>
            <a:ext cx="2362199" cy="369332"/>
          </a:xfrm>
          <a:prstGeom prst="rect">
            <a:avLst/>
          </a:prstGeom>
          <a:noFill/>
        </p:spPr>
        <p:txBody>
          <a:bodyPr wrap="square" rtlCol="0">
            <a:spAutoFit/>
          </a:bodyPr>
          <a:lstStyle/>
          <a:p>
            <a:pPr>
              <a:buNone/>
            </a:pPr>
            <a:r>
              <a:rPr lang="en-US" sz="2000" dirty="0" smtClean="0">
                <a:solidFill>
                  <a:srgbClr val="FFFF00"/>
                </a:solidFill>
              </a:rPr>
              <a:t>November 1</a:t>
            </a:r>
            <a:r>
              <a:rPr lang="en-US" sz="2000" baseline="30000" dirty="0" smtClean="0">
                <a:solidFill>
                  <a:srgbClr val="FFFF00"/>
                </a:solidFill>
              </a:rPr>
              <a:t>st</a:t>
            </a:r>
            <a:r>
              <a:rPr lang="en-US" sz="2000" dirty="0" smtClean="0">
                <a:solidFill>
                  <a:srgbClr val="FFFF00"/>
                </a:solidFill>
              </a:rPr>
              <a:t> PA</a:t>
            </a:r>
            <a:endParaRPr lang="en-US" sz="2000" dirty="0">
              <a:solidFill>
                <a:srgbClr val="FFFF00"/>
              </a:solidFill>
            </a:endParaRPr>
          </a:p>
        </p:txBody>
      </p:sp>
      <p:pic>
        <p:nvPicPr>
          <p:cNvPr id="12289" name="Picture 1"/>
          <p:cNvPicPr>
            <a:picLocks noChangeAspect="1" noChangeArrowheads="1"/>
          </p:cNvPicPr>
          <p:nvPr/>
        </p:nvPicPr>
        <p:blipFill>
          <a:blip r:embed="rId3" cstate="print"/>
          <a:srcRect/>
          <a:stretch>
            <a:fillRect/>
          </a:stretch>
        </p:blipFill>
        <p:spPr bwMode="auto">
          <a:xfrm>
            <a:off x="4800600" y="1752600"/>
            <a:ext cx="3886200" cy="3200400"/>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4"/>
          <p:cNvSpPr txBox="1">
            <a:spLocks noChangeArrowheads="1"/>
          </p:cNvSpPr>
          <p:nvPr/>
        </p:nvSpPr>
        <p:spPr bwMode="auto">
          <a:xfrm rot="10800000" flipV="1">
            <a:off x="457200" y="403513"/>
            <a:ext cx="8305800" cy="424732"/>
          </a:xfrm>
          <a:prstGeom prst="rect">
            <a:avLst/>
          </a:prstGeom>
          <a:noFill/>
          <a:ln w="9525">
            <a:noFill/>
            <a:miter lim="800000"/>
            <a:headEnd/>
            <a:tailEnd/>
          </a:ln>
        </p:spPr>
        <p:txBody>
          <a:bodyPr wrap="square">
            <a:spAutoFit/>
          </a:bodyPr>
          <a:lstStyle/>
          <a:p>
            <a:pPr>
              <a:buFontTx/>
              <a:buNone/>
            </a:pPr>
            <a:r>
              <a:rPr lang="en-US" sz="2400" b="1" u="sng" dirty="0" smtClean="0">
                <a:solidFill>
                  <a:srgbClr val="FFFF00"/>
                </a:solidFill>
              </a:rPr>
              <a:t>Update Position Analysis (PA) </a:t>
            </a:r>
            <a:r>
              <a:rPr lang="en-US" sz="2400" b="1" u="sng" dirty="0">
                <a:solidFill>
                  <a:srgbClr val="FFFF00"/>
                </a:solidFill>
              </a:rPr>
              <a:t>for AMO Warm/El </a:t>
            </a:r>
            <a:r>
              <a:rPr lang="en-US" sz="2400" b="1" u="sng" dirty="0" smtClean="0">
                <a:solidFill>
                  <a:srgbClr val="FFFF00"/>
                </a:solidFill>
              </a:rPr>
              <a:t>Nino Years</a:t>
            </a:r>
            <a:endParaRPr lang="en-US" sz="2400" b="1" u="sng" dirty="0">
              <a:solidFill>
                <a:srgbClr val="FFFF00"/>
              </a:solidFill>
            </a:endParaRPr>
          </a:p>
        </p:txBody>
      </p:sp>
      <p:sp>
        <p:nvSpPr>
          <p:cNvPr id="16391" name="Slide Number Placeholder 11"/>
          <p:cNvSpPr>
            <a:spLocks noGrp="1"/>
          </p:cNvSpPr>
          <p:nvPr>
            <p:ph type="sldNum" sz="quarter" idx="12"/>
          </p:nvPr>
        </p:nvSpPr>
        <p:spPr/>
        <p:txBody>
          <a:bodyPr/>
          <a:lstStyle/>
          <a:p>
            <a:pPr>
              <a:defRPr/>
            </a:pPr>
            <a:r>
              <a:rPr lang="en-US" dirty="0" smtClean="0"/>
              <a:t>15</a:t>
            </a:r>
          </a:p>
        </p:txBody>
      </p:sp>
      <p:pic>
        <p:nvPicPr>
          <p:cNvPr id="6" name="Picture 1"/>
          <p:cNvPicPr>
            <a:picLocks noChangeAspect="1" noChangeArrowheads="1"/>
          </p:cNvPicPr>
          <p:nvPr/>
        </p:nvPicPr>
        <p:blipFill>
          <a:blip r:embed="rId2" cstate="print"/>
          <a:srcRect/>
          <a:stretch>
            <a:fillRect/>
          </a:stretch>
        </p:blipFill>
        <p:spPr bwMode="auto">
          <a:xfrm>
            <a:off x="381000" y="1600200"/>
            <a:ext cx="4220308" cy="3276600"/>
          </a:xfrm>
          <a:prstGeom prst="rect">
            <a:avLst/>
          </a:prstGeom>
          <a:noFill/>
          <a:ln w="9525">
            <a:noFill/>
            <a:miter lim="800000"/>
            <a:headEnd/>
            <a:tailEnd/>
          </a:ln>
          <a:effectLst/>
        </p:spPr>
      </p:pic>
      <p:sp>
        <p:nvSpPr>
          <p:cNvPr id="8" name="TextBox 7"/>
          <p:cNvSpPr txBox="1"/>
          <p:nvPr/>
        </p:nvSpPr>
        <p:spPr>
          <a:xfrm>
            <a:off x="1143000" y="1143000"/>
            <a:ext cx="2133600" cy="341632"/>
          </a:xfrm>
          <a:prstGeom prst="rect">
            <a:avLst/>
          </a:prstGeom>
          <a:noFill/>
        </p:spPr>
        <p:txBody>
          <a:bodyPr wrap="square" rtlCol="0">
            <a:spAutoFit/>
          </a:bodyPr>
          <a:lstStyle/>
          <a:p>
            <a:pPr>
              <a:buNone/>
            </a:pPr>
            <a:r>
              <a:rPr lang="en-US" dirty="0" smtClean="0">
                <a:solidFill>
                  <a:srgbClr val="FFFF00"/>
                </a:solidFill>
              </a:rPr>
              <a:t>October 1st  PA</a:t>
            </a:r>
            <a:endParaRPr lang="en-US" dirty="0">
              <a:solidFill>
                <a:srgbClr val="FFFF00"/>
              </a:solidFill>
            </a:endParaRPr>
          </a:p>
        </p:txBody>
      </p:sp>
      <p:sp>
        <p:nvSpPr>
          <p:cNvPr id="10" name="TextBox 9"/>
          <p:cNvSpPr txBox="1"/>
          <p:nvPr/>
        </p:nvSpPr>
        <p:spPr>
          <a:xfrm>
            <a:off x="5638800" y="1143000"/>
            <a:ext cx="2133600" cy="341632"/>
          </a:xfrm>
          <a:prstGeom prst="rect">
            <a:avLst/>
          </a:prstGeom>
          <a:noFill/>
        </p:spPr>
        <p:txBody>
          <a:bodyPr wrap="square" rtlCol="0">
            <a:spAutoFit/>
          </a:bodyPr>
          <a:lstStyle/>
          <a:p>
            <a:pPr>
              <a:buNone/>
            </a:pPr>
            <a:r>
              <a:rPr lang="en-US" dirty="0" smtClean="0">
                <a:solidFill>
                  <a:srgbClr val="FFFF00"/>
                </a:solidFill>
              </a:rPr>
              <a:t>November 1</a:t>
            </a:r>
            <a:r>
              <a:rPr lang="en-US" baseline="30000" dirty="0" smtClean="0">
                <a:solidFill>
                  <a:srgbClr val="FFFF00"/>
                </a:solidFill>
              </a:rPr>
              <a:t>st</a:t>
            </a:r>
            <a:r>
              <a:rPr lang="en-US" dirty="0" smtClean="0">
                <a:solidFill>
                  <a:srgbClr val="FFFF00"/>
                </a:solidFill>
              </a:rPr>
              <a:t>  PA</a:t>
            </a:r>
            <a:endParaRPr lang="en-US" dirty="0">
              <a:solidFill>
                <a:srgbClr val="FFFF00"/>
              </a:solidFill>
            </a:endParaRPr>
          </a:p>
        </p:txBody>
      </p:sp>
      <p:sp>
        <p:nvSpPr>
          <p:cNvPr id="11" name="Down Arrow 10"/>
          <p:cNvSpPr/>
          <p:nvPr/>
        </p:nvSpPr>
        <p:spPr bwMode="auto">
          <a:xfrm rot="16200000">
            <a:off x="4305300" y="1104900"/>
            <a:ext cx="609600" cy="381000"/>
          </a:xfrm>
          <a:prstGeom prst="down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90000"/>
              </a:lnSpc>
              <a:spcBef>
                <a:spcPct val="30000"/>
              </a:spcBef>
              <a:spcAft>
                <a:spcPct val="0"/>
              </a:spcAft>
              <a:buClrTx/>
              <a:buSzTx/>
              <a:buFont typeface="Wingdings"/>
              <a:buChar char="Ø"/>
              <a:tabLst/>
            </a:pPr>
            <a:endParaRPr kumimoji="0" lang="en-US" sz="1800" b="0" i="0" u="none" strike="noStrike" cap="none" normalizeH="0" baseline="0" dirty="0" smtClean="0">
              <a:ln>
                <a:noFill/>
              </a:ln>
              <a:solidFill>
                <a:schemeClr val="tx1"/>
              </a:solidFill>
              <a:effectLst/>
              <a:latin typeface="Times New Roman" pitchFamily="18" charset="0"/>
            </a:endParaRPr>
          </a:p>
        </p:txBody>
      </p:sp>
      <p:pic>
        <p:nvPicPr>
          <p:cNvPr id="11265" name="Picture 1"/>
          <p:cNvPicPr>
            <a:picLocks noChangeAspect="1" noChangeArrowheads="1"/>
          </p:cNvPicPr>
          <p:nvPr/>
        </p:nvPicPr>
        <p:blipFill>
          <a:blip r:embed="rId3" cstate="print"/>
          <a:srcRect/>
          <a:stretch>
            <a:fillRect/>
          </a:stretch>
        </p:blipFill>
        <p:spPr bwMode="auto">
          <a:xfrm>
            <a:off x="4724400" y="1600200"/>
            <a:ext cx="4057650" cy="3276600"/>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title" idx="4294967295"/>
          </p:nvPr>
        </p:nvSpPr>
        <p:spPr>
          <a:xfrm>
            <a:off x="533400" y="2667000"/>
            <a:ext cx="8229600" cy="1143000"/>
          </a:xfrm>
        </p:spPr>
        <p:txBody>
          <a:bodyPr/>
          <a:lstStyle/>
          <a:p>
            <a:pPr eaLnBrk="1" hangingPunct="1"/>
            <a:r>
              <a:rPr lang="en-US" sz="3200" dirty="0" smtClean="0">
                <a:solidFill>
                  <a:srgbClr val="FFFF00"/>
                </a:solidFill>
                <a:latin typeface="Times New Roman" pitchFamily="18" charset="0"/>
              </a:rPr>
              <a:t>Backup Slides </a:t>
            </a:r>
            <a:br>
              <a:rPr lang="en-US" sz="3200" dirty="0" smtClean="0">
                <a:solidFill>
                  <a:srgbClr val="FFFF00"/>
                </a:solidFill>
                <a:latin typeface="Times New Roman" pitchFamily="18" charset="0"/>
              </a:rPr>
            </a:br>
            <a:r>
              <a:rPr lang="en-US" sz="3200" dirty="0" smtClean="0">
                <a:solidFill>
                  <a:srgbClr val="FFFF00"/>
                </a:solidFill>
                <a:latin typeface="Times New Roman" pitchFamily="18" charset="0"/>
              </a:rPr>
              <a:t>with additional support material</a:t>
            </a:r>
          </a:p>
        </p:txBody>
      </p:sp>
      <p:sp>
        <p:nvSpPr>
          <p:cNvPr id="17411" name="Slide Number Placeholder 5"/>
          <p:cNvSpPr>
            <a:spLocks noGrp="1"/>
          </p:cNvSpPr>
          <p:nvPr>
            <p:ph type="sldNum" sz="quarter" idx="12"/>
          </p:nvPr>
        </p:nvSpPr>
        <p:spPr/>
        <p:txBody>
          <a:bodyPr/>
          <a:lstStyle/>
          <a:p>
            <a:pPr>
              <a:defRPr/>
            </a:pPr>
            <a:r>
              <a:rPr lang="en-US" dirty="0" smtClean="0"/>
              <a:t>18</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6" descr="thermohaline_circulation"/>
          <p:cNvPicPr>
            <a:picLocks noChangeAspect="1" noChangeArrowheads="1"/>
          </p:cNvPicPr>
          <p:nvPr/>
        </p:nvPicPr>
        <p:blipFill>
          <a:blip r:embed="rId2" cstate="print"/>
          <a:srcRect/>
          <a:stretch>
            <a:fillRect/>
          </a:stretch>
        </p:blipFill>
        <p:spPr bwMode="auto">
          <a:xfrm>
            <a:off x="1066800" y="792163"/>
            <a:ext cx="7391400" cy="4826000"/>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pPr>
              <a:defRPr/>
            </a:pPr>
            <a:r>
              <a:rPr lang="en-US" dirty="0" smtClean="0"/>
              <a:t>21</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14400" y="533400"/>
            <a:ext cx="7315200" cy="5383012"/>
          </a:xfrm>
          <a:prstGeom prst="rect">
            <a:avLst/>
          </a:prstGeom>
        </p:spPr>
        <p:txBody>
          <a:bodyPr wrap="square">
            <a:spAutoFit/>
          </a:bodyPr>
          <a:lstStyle/>
          <a:p>
            <a:pPr algn="just"/>
            <a:r>
              <a:rPr lang="en-US" sz="2000" dirty="0" smtClean="0">
                <a:solidFill>
                  <a:srgbClr val="FFFF00"/>
                </a:solidFill>
                <a:effectLst>
                  <a:outerShdw blurRad="38100" dist="38100" dir="2700000" algn="tl">
                    <a:srgbClr val="000000"/>
                  </a:outerShdw>
                </a:effectLst>
              </a:rPr>
              <a:t>The Atlantic Basin Accumulated Cyclone Energy (ACE</a:t>
            </a:r>
            <a:r>
              <a:rPr lang="en-US" sz="2000" baseline="30000" dirty="0" smtClean="0">
                <a:solidFill>
                  <a:srgbClr val="FFFF00"/>
                </a:solidFill>
                <a:effectLst>
                  <a:outerShdw blurRad="38100" dist="38100" dir="2700000" algn="tl">
                    <a:srgbClr val="000000"/>
                  </a:outerShdw>
                </a:effectLst>
              </a:rPr>
              <a:t>1</a:t>
            </a:r>
            <a:r>
              <a:rPr lang="en-US" sz="2000" dirty="0" smtClean="0">
                <a:solidFill>
                  <a:srgbClr val="FFFF00"/>
                </a:solidFill>
                <a:effectLst>
                  <a:outerShdw blurRad="38100" dist="38100" dir="2700000" algn="tl">
                    <a:srgbClr val="000000"/>
                  </a:outerShdw>
                </a:effectLst>
              </a:rPr>
              <a:t>) continues to be less than 50%  normal. The ACE index is commonly used as a measure of tropical activity that combines the number, duration and intensity of tropical storm activity during a particular region and period. The largest portion of the ACE this year was generated by the two major hurricanes Bill (63%) and Fred (24%). [http://coaps.fsu.edu/~maue/tropical/] &gt; By the same measure the northern hemisphere global accumulated tropical cyclonic activity  has decreased in recent years.</a:t>
            </a:r>
          </a:p>
          <a:p>
            <a:pPr algn="just"/>
            <a:endParaRPr lang="en-US" sz="2000" dirty="0" smtClean="0">
              <a:solidFill>
                <a:srgbClr val="FFFF00"/>
              </a:solidFill>
              <a:effectLst>
                <a:outerShdw blurRad="38100" dist="38100" dir="2700000" algn="tl">
                  <a:srgbClr val="000000"/>
                </a:outerShdw>
              </a:effectLst>
            </a:endParaRPr>
          </a:p>
          <a:p>
            <a:pPr algn="just"/>
            <a:r>
              <a:rPr lang="en-US" sz="2000" dirty="0" smtClean="0">
                <a:solidFill>
                  <a:srgbClr val="FFFF00"/>
                </a:solidFill>
                <a:effectLst>
                  <a:outerShdw blurRad="38100" dist="38100" dir="2700000" algn="tl">
                    <a:srgbClr val="000000"/>
                  </a:outerShdw>
                </a:effectLst>
              </a:rPr>
              <a:t>A complete summary of Climate indices (including AMO) can be found at the following link: </a:t>
            </a:r>
          </a:p>
          <a:p>
            <a:pPr algn="just">
              <a:buNone/>
            </a:pPr>
            <a:r>
              <a:rPr lang="en-US" sz="2000" dirty="0" smtClean="0">
                <a:solidFill>
                  <a:srgbClr val="FFFF00"/>
                </a:solidFill>
                <a:effectLst>
                  <a:outerShdw blurRad="38100" dist="38100" dir="2700000" algn="tl">
                    <a:srgbClr val="000000"/>
                  </a:outerShdw>
                </a:effectLst>
              </a:rPr>
              <a:t> </a:t>
            </a:r>
            <a:r>
              <a:rPr lang="en-US" sz="2000" dirty="0" smtClean="0">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a:outerShdw blurRad="38100" dist="38100" dir="2700000" algn="tl">
                    <a:srgbClr val="000000"/>
                  </a:outerShdw>
                </a:effectLst>
                <a:hlinkClick r:id="rId3"/>
              </a:rPr>
              <a:t>http://ioc3.unesco.org/oopc/state_of_the_ocean/all/</a:t>
            </a:r>
            <a:r>
              <a:rPr lang="en-US" sz="2000" dirty="0" smtClean="0">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a:outerShdw blurRad="38100" dist="38100" dir="2700000" algn="tl">
                    <a:srgbClr val="000000"/>
                  </a:outerShdw>
                </a:effectLst>
              </a:rPr>
              <a:t>    </a:t>
            </a:r>
          </a:p>
          <a:p>
            <a:pPr algn="just"/>
            <a:endParaRPr lang="en-US" dirty="0" smtClean="0">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a:outerShdw blurRad="38100" dist="38100" dir="2700000" algn="tl">
                  <a:srgbClr val="000000"/>
                </a:outerShdw>
              </a:effectLst>
            </a:endParaRPr>
          </a:p>
          <a:p>
            <a:pPr algn="just">
              <a:buNone/>
            </a:pPr>
            <a:r>
              <a:rPr lang="en-US" baseline="30000" dirty="0" smtClean="0">
                <a:solidFill>
                  <a:srgbClr val="FFFF00"/>
                </a:solidFill>
              </a:rPr>
              <a:t>1</a:t>
            </a:r>
            <a:r>
              <a:rPr lang="en-US" dirty="0" smtClean="0">
                <a:solidFill>
                  <a:srgbClr val="FFFF00"/>
                </a:solidFill>
              </a:rPr>
              <a:t>ACE computations throughout this PowerPoint are part of ongoing research  associated with </a:t>
            </a:r>
            <a:r>
              <a:rPr lang="en-US" b="1" dirty="0" smtClean="0">
                <a:solidFill>
                  <a:srgbClr val="FFFF00"/>
                </a:solidFill>
              </a:rPr>
              <a:t>Ryan </a:t>
            </a:r>
            <a:r>
              <a:rPr lang="en-US" b="1" dirty="0" err="1" smtClean="0">
                <a:solidFill>
                  <a:srgbClr val="FFFF00"/>
                </a:solidFill>
              </a:rPr>
              <a:t>Maue‘s</a:t>
            </a:r>
            <a:r>
              <a:rPr lang="en-US" dirty="0" smtClean="0">
                <a:solidFill>
                  <a:srgbClr val="FFFF00"/>
                </a:solidFill>
              </a:rPr>
              <a:t> PhD dissertation and a publications resulting from it. </a:t>
            </a:r>
            <a:r>
              <a:rPr lang="en-US" b="1" dirty="0" err="1" smtClean="0">
                <a:solidFill>
                  <a:srgbClr val="FFFF00"/>
                </a:solidFill>
              </a:rPr>
              <a:t>Maue</a:t>
            </a:r>
            <a:r>
              <a:rPr lang="en-US" b="1" dirty="0" smtClean="0">
                <a:solidFill>
                  <a:srgbClr val="FFFF00"/>
                </a:solidFill>
              </a:rPr>
              <a:t>, R. N., 2009: </a:t>
            </a:r>
            <a:r>
              <a:rPr lang="en-US" dirty="0" smtClean="0">
                <a:solidFill>
                  <a:srgbClr val="FFFF00"/>
                </a:solidFill>
              </a:rPr>
              <a:t>Northern Hemisphere Tropical Cyclone Activity. </a:t>
            </a:r>
            <a:r>
              <a:rPr lang="en-US" i="1" dirty="0" err="1" smtClean="0">
                <a:solidFill>
                  <a:srgbClr val="FFFF00"/>
                </a:solidFill>
              </a:rPr>
              <a:t>Geophys</a:t>
            </a:r>
            <a:r>
              <a:rPr lang="en-US" i="1" dirty="0" smtClean="0">
                <a:solidFill>
                  <a:srgbClr val="FFFF00"/>
                </a:solidFill>
              </a:rPr>
              <a:t>. Res. </a:t>
            </a:r>
            <a:r>
              <a:rPr lang="en-US" i="1" dirty="0" err="1" smtClean="0">
                <a:solidFill>
                  <a:srgbClr val="FFFF00"/>
                </a:solidFill>
              </a:rPr>
              <a:t>Lett</a:t>
            </a:r>
            <a:r>
              <a:rPr lang="en-US" i="1" dirty="0" smtClean="0">
                <a:solidFill>
                  <a:srgbClr val="FFFF00"/>
                </a:solidFill>
              </a:rPr>
              <a:t>.,</a:t>
            </a:r>
            <a:r>
              <a:rPr lang="en-US" dirty="0" smtClean="0">
                <a:solidFill>
                  <a:srgbClr val="FFFF00"/>
                </a:solidFill>
              </a:rPr>
              <a:t> 36, L05805, doi:10.1029/2008GL035946. </a:t>
            </a:r>
            <a:endParaRPr lang="en-US" dirty="0" smtClean="0">
              <a:solidFill>
                <a:srgbClr val="FFFF00"/>
              </a:solidFill>
              <a:effectLst>
                <a:outerShdw blurRad="38100" dist="38100" dir="2700000" algn="tl">
                  <a:srgbClr val="000000"/>
                </a:outerShdw>
              </a:effectLs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r>
              <a:rPr lang="en-US" dirty="0" smtClean="0"/>
              <a:t>‹24›</a:t>
            </a:r>
            <a:endParaRPr lang="en-US" dirty="0"/>
          </a:p>
        </p:txBody>
      </p:sp>
      <p:graphicFrame>
        <p:nvGraphicFramePr>
          <p:cNvPr id="5" name="Chart 4"/>
          <p:cNvGraphicFramePr/>
          <p:nvPr/>
        </p:nvGraphicFramePr>
        <p:xfrm>
          <a:off x="685800" y="762000"/>
          <a:ext cx="8077200" cy="5181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r>
              <a:rPr lang="en-US" dirty="0" smtClean="0"/>
              <a:t>‹26›</a:t>
            </a:r>
            <a:endParaRPr lang="en-US" dirty="0"/>
          </a:p>
        </p:txBody>
      </p:sp>
      <p:graphicFrame>
        <p:nvGraphicFramePr>
          <p:cNvPr id="4" name="Chart 3"/>
          <p:cNvGraphicFramePr>
            <a:graphicFrameLocks/>
          </p:cNvGraphicFramePr>
          <p:nvPr/>
        </p:nvGraphicFramePr>
        <p:xfrm>
          <a:off x="914400" y="685800"/>
          <a:ext cx="7696200" cy="5334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dirty="0" smtClean="0"/>
              <a:t>‹#›</a:t>
            </a:r>
            <a:endParaRPr lang="en-US" dirty="0"/>
          </a:p>
        </p:txBody>
      </p:sp>
      <p:graphicFrame>
        <p:nvGraphicFramePr>
          <p:cNvPr id="3" name="Chart 2"/>
          <p:cNvGraphicFramePr>
            <a:graphicFrameLocks/>
          </p:cNvGraphicFramePr>
          <p:nvPr/>
        </p:nvGraphicFramePr>
        <p:xfrm>
          <a:off x="609600" y="685800"/>
          <a:ext cx="8001000" cy="5257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smtClean="0"/>
              <a:t>‹#›</a:t>
            </a:r>
            <a:endParaRPr lang="en-US" dirty="0"/>
          </a:p>
        </p:txBody>
      </p:sp>
      <p:pic>
        <p:nvPicPr>
          <p:cNvPr id="3" name="Picture 4" descr="http://www.calclim.dri.edu/ccda/images/mjo.gif"/>
          <p:cNvPicPr>
            <a:picLocks noChangeAspect="1" noChangeArrowheads="1"/>
          </p:cNvPicPr>
          <p:nvPr/>
        </p:nvPicPr>
        <p:blipFill>
          <a:blip r:embed="rId2" cstate="print"/>
          <a:srcRect/>
          <a:stretch>
            <a:fillRect/>
          </a:stretch>
        </p:blipFill>
        <p:spPr bwMode="auto">
          <a:xfrm>
            <a:off x="2057400" y="609600"/>
            <a:ext cx="4191000" cy="571500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smtClean="0"/>
              <a:t>‹#›</a:t>
            </a:r>
            <a:endParaRPr lang="en-US" dirty="0"/>
          </a:p>
        </p:txBody>
      </p:sp>
      <p:pic>
        <p:nvPicPr>
          <p:cNvPr id="3" name="Picture 2" descr="Time-longitude of MJO 850 Zonal Wind"/>
          <p:cNvPicPr>
            <a:picLocks noChangeAspect="1" noChangeArrowheads="1"/>
          </p:cNvPicPr>
          <p:nvPr/>
        </p:nvPicPr>
        <p:blipFill>
          <a:blip r:embed="rId2" cstate="print"/>
          <a:srcRect/>
          <a:stretch>
            <a:fillRect/>
          </a:stretch>
        </p:blipFill>
        <p:spPr bwMode="auto">
          <a:xfrm>
            <a:off x="2819400" y="838200"/>
            <a:ext cx="4095750" cy="571500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smtClean="0"/>
              <a:t>‹#›</a:t>
            </a:r>
            <a:endParaRPr lang="en-US" dirty="0"/>
          </a:p>
        </p:txBody>
      </p:sp>
      <p:graphicFrame>
        <p:nvGraphicFramePr>
          <p:cNvPr id="4" name="Chart 3"/>
          <p:cNvGraphicFramePr/>
          <p:nvPr/>
        </p:nvGraphicFramePr>
        <p:xfrm>
          <a:off x="2362200" y="533400"/>
          <a:ext cx="54864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p:cNvGraphicFramePr/>
          <p:nvPr/>
        </p:nvGraphicFramePr>
        <p:xfrm>
          <a:off x="2362200" y="3505200"/>
          <a:ext cx="5562600" cy="2743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smtClean="0"/>
              <a:t>‹#›</a:t>
            </a:r>
            <a:endParaRPr lang="en-US" dirty="0"/>
          </a:p>
        </p:txBody>
      </p:sp>
      <p:graphicFrame>
        <p:nvGraphicFramePr>
          <p:cNvPr id="3" name="Chart 2"/>
          <p:cNvGraphicFramePr/>
          <p:nvPr/>
        </p:nvGraphicFramePr>
        <p:xfrm>
          <a:off x="1905000" y="533400"/>
          <a:ext cx="5562600" cy="28194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nvGraphicFramePr>
        <p:xfrm>
          <a:off x="1905000" y="3733800"/>
          <a:ext cx="5638800" cy="28956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smtClean="0"/>
              <a:t>‹#›</a:t>
            </a:r>
            <a:endParaRPr lang="en-US" dirty="0"/>
          </a:p>
        </p:txBody>
      </p:sp>
      <p:graphicFrame>
        <p:nvGraphicFramePr>
          <p:cNvPr id="3" name="Chart 2"/>
          <p:cNvGraphicFramePr/>
          <p:nvPr/>
        </p:nvGraphicFramePr>
        <p:xfrm>
          <a:off x="1752600" y="3581400"/>
          <a:ext cx="5715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3"/>
          <p:cNvGraphicFramePr/>
          <p:nvPr/>
        </p:nvGraphicFramePr>
        <p:xfrm>
          <a:off x="1752600" y="457200"/>
          <a:ext cx="5722620" cy="2743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smtClean="0"/>
              <a:t>‹#›</a:t>
            </a:r>
            <a:endParaRPr lang="en-US" dirty="0"/>
          </a:p>
        </p:txBody>
      </p:sp>
      <p:sp>
        <p:nvSpPr>
          <p:cNvPr id="3" name="Rectangle 2"/>
          <p:cNvSpPr/>
          <p:nvPr/>
        </p:nvSpPr>
        <p:spPr>
          <a:xfrm>
            <a:off x="838200" y="762000"/>
            <a:ext cx="7391400" cy="2751522"/>
          </a:xfrm>
          <a:prstGeom prst="rect">
            <a:avLst/>
          </a:prstGeom>
          <a:ln>
            <a:solidFill>
              <a:srgbClr val="FFFF00"/>
            </a:solidFill>
          </a:ln>
        </p:spPr>
        <p:txBody>
          <a:bodyPr wrap="square">
            <a:spAutoFit/>
          </a:bodyPr>
          <a:lstStyle/>
          <a:p>
            <a:pPr>
              <a:buNone/>
            </a:pPr>
            <a:r>
              <a:rPr lang="en-US" sz="2400" dirty="0" smtClean="0">
                <a:solidFill>
                  <a:srgbClr val="FFFF00"/>
                </a:solidFill>
              </a:rPr>
              <a:t>El Nino  Modoki </a:t>
            </a:r>
          </a:p>
          <a:p>
            <a:pPr>
              <a:buNone/>
            </a:pPr>
            <a:r>
              <a:rPr lang="en-US" b="1" dirty="0" err="1" smtClean="0">
                <a:solidFill>
                  <a:srgbClr val="FFFF00"/>
                </a:solidFill>
              </a:rPr>
              <a:t>Hye</a:t>
            </a:r>
            <a:r>
              <a:rPr lang="en-US" b="1" dirty="0" smtClean="0">
                <a:solidFill>
                  <a:srgbClr val="FFFF00"/>
                </a:solidFill>
              </a:rPr>
              <a:t>-Mi Kim, Peter J. Webster,,</a:t>
            </a:r>
            <a:r>
              <a:rPr lang="en-US" b="1" baseline="30000" dirty="0" smtClean="0">
                <a:solidFill>
                  <a:srgbClr val="FFFF00"/>
                </a:solidFill>
              </a:rPr>
              <a:t>*</a:t>
            </a:r>
            <a:r>
              <a:rPr lang="en-US" b="1" dirty="0" smtClean="0">
                <a:solidFill>
                  <a:srgbClr val="FFFF00"/>
                </a:solidFill>
              </a:rPr>
              <a:t> Judith A. Curry, July 2009 Science</a:t>
            </a:r>
            <a:endParaRPr lang="en-US" dirty="0" smtClean="0">
              <a:solidFill>
                <a:srgbClr val="FFFF00"/>
              </a:solidFill>
            </a:endParaRPr>
          </a:p>
          <a:p>
            <a:pPr>
              <a:buNone/>
            </a:pPr>
            <a:r>
              <a:rPr lang="en-US" dirty="0" smtClean="0">
                <a:solidFill>
                  <a:srgbClr val="FFFF00"/>
                </a:solidFill>
              </a:rPr>
              <a:t>http://www.sciencemag.org/cgi/content/abstract/325/5936/77 </a:t>
            </a:r>
          </a:p>
          <a:p>
            <a:pPr>
              <a:buNone/>
            </a:pPr>
            <a:r>
              <a:rPr lang="en-US" dirty="0" smtClean="0">
                <a:solidFill>
                  <a:srgbClr val="FFFF00"/>
                </a:solidFill>
              </a:rPr>
              <a:t>Modoki is a Japanese word Meaning  “similar but different”</a:t>
            </a:r>
          </a:p>
          <a:p>
            <a:pPr>
              <a:buNone/>
            </a:pPr>
            <a:r>
              <a:rPr lang="en-US" dirty="0" smtClean="0">
                <a:solidFill>
                  <a:srgbClr val="FFFF00"/>
                </a:solidFill>
              </a:rPr>
              <a:t>http://www.pmel.noaa.gov/tao/jsdisplay/</a:t>
            </a:r>
          </a:p>
          <a:p>
            <a:pPr>
              <a:buNone/>
            </a:pPr>
            <a:endParaRPr lang="en-US" dirty="0" smtClean="0">
              <a:solidFill>
                <a:srgbClr val="FFFF00"/>
              </a:solidFill>
            </a:endParaRPr>
          </a:p>
          <a:p>
            <a:pPr>
              <a:buNone/>
            </a:pPr>
            <a:endParaRPr lang="en-US" dirty="0" smtClean="0">
              <a:solidFill>
                <a:srgbClr val="FFFF00"/>
              </a:solidFill>
            </a:endParaRPr>
          </a:p>
          <a:p>
            <a:pPr>
              <a:buNone/>
            </a:pPr>
            <a:endParaRPr lang="en-US" dirty="0" smtClean="0">
              <a:solidFill>
                <a:srgbClr val="FFFF00"/>
              </a:solidFill>
            </a:endParaRPr>
          </a:p>
        </p:txBody>
      </p:sp>
      <p:pic>
        <p:nvPicPr>
          <p:cNvPr id="2050" name="Picture 2" descr="http://www.sciencemediacentre.co.nz/wp-content/upload/2009/09/El-Nino-modoki1.jpg"/>
          <p:cNvPicPr>
            <a:picLocks noChangeAspect="1" noChangeArrowheads="1"/>
          </p:cNvPicPr>
          <p:nvPr/>
        </p:nvPicPr>
        <p:blipFill>
          <a:blip r:embed="rId2" cstate="print"/>
          <a:srcRect/>
          <a:stretch>
            <a:fillRect/>
          </a:stretch>
        </p:blipFill>
        <p:spPr bwMode="auto">
          <a:xfrm>
            <a:off x="838200" y="2667000"/>
            <a:ext cx="7391400" cy="2924175"/>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smtClean="0"/>
              <a:t>‹#›</a:t>
            </a:r>
            <a:endParaRPr lang="en-US" dirty="0"/>
          </a:p>
        </p:txBody>
      </p:sp>
      <p:pic>
        <p:nvPicPr>
          <p:cNvPr id="62466" name="Picture 2" descr="modokinino.jpg"/>
          <p:cNvPicPr>
            <a:picLocks noChangeAspect="1" noChangeArrowheads="1"/>
          </p:cNvPicPr>
          <p:nvPr/>
        </p:nvPicPr>
        <p:blipFill>
          <a:blip r:embed="rId2" cstate="print"/>
          <a:srcRect/>
          <a:stretch>
            <a:fillRect/>
          </a:stretch>
        </p:blipFill>
        <p:spPr bwMode="auto">
          <a:xfrm>
            <a:off x="4191000" y="2133600"/>
            <a:ext cx="3657600" cy="4329430"/>
          </a:xfrm>
          <a:prstGeom prst="rect">
            <a:avLst/>
          </a:prstGeom>
          <a:noFill/>
        </p:spPr>
      </p:pic>
      <p:sp>
        <p:nvSpPr>
          <p:cNvPr id="4" name="TextBox 3"/>
          <p:cNvSpPr txBox="1"/>
          <p:nvPr/>
        </p:nvSpPr>
        <p:spPr>
          <a:xfrm>
            <a:off x="1752600" y="2895600"/>
            <a:ext cx="2286000" cy="369332"/>
          </a:xfrm>
          <a:prstGeom prst="rect">
            <a:avLst/>
          </a:prstGeom>
          <a:noFill/>
        </p:spPr>
        <p:txBody>
          <a:bodyPr wrap="square" rtlCol="0">
            <a:spAutoFit/>
          </a:bodyPr>
          <a:lstStyle/>
          <a:p>
            <a:pPr>
              <a:buNone/>
            </a:pPr>
            <a:r>
              <a:rPr lang="en-US" sz="2000" dirty="0" smtClean="0">
                <a:solidFill>
                  <a:srgbClr val="FFFF00"/>
                </a:solidFill>
              </a:rPr>
              <a:t>Traditional El Nino</a:t>
            </a:r>
            <a:endParaRPr lang="en-US" sz="2000" dirty="0">
              <a:solidFill>
                <a:srgbClr val="FFFF00"/>
              </a:solidFill>
            </a:endParaRPr>
          </a:p>
        </p:txBody>
      </p:sp>
      <p:sp>
        <p:nvSpPr>
          <p:cNvPr id="5" name="TextBox 4"/>
          <p:cNvSpPr txBox="1"/>
          <p:nvPr/>
        </p:nvSpPr>
        <p:spPr>
          <a:xfrm>
            <a:off x="1828800" y="4343400"/>
            <a:ext cx="2286000" cy="397032"/>
          </a:xfrm>
          <a:prstGeom prst="rect">
            <a:avLst/>
          </a:prstGeom>
          <a:noFill/>
        </p:spPr>
        <p:txBody>
          <a:bodyPr wrap="square" rtlCol="0">
            <a:spAutoFit/>
          </a:bodyPr>
          <a:lstStyle/>
          <a:p>
            <a:pPr>
              <a:buNone/>
            </a:pPr>
            <a:r>
              <a:rPr lang="en-US" sz="2200" dirty="0" smtClean="0">
                <a:solidFill>
                  <a:srgbClr val="FFFF00"/>
                </a:solidFill>
              </a:rPr>
              <a:t>E</a:t>
            </a:r>
            <a:r>
              <a:rPr lang="en-US" sz="2000" dirty="0" smtClean="0">
                <a:solidFill>
                  <a:srgbClr val="FFFF00"/>
                </a:solidFill>
              </a:rPr>
              <a:t>l Nino Modoki</a:t>
            </a:r>
            <a:endParaRPr lang="en-US" sz="2000" dirty="0">
              <a:solidFill>
                <a:srgbClr val="FFFF00"/>
              </a:solidFill>
            </a:endParaRPr>
          </a:p>
        </p:txBody>
      </p:sp>
      <p:sp>
        <p:nvSpPr>
          <p:cNvPr id="6" name="TextBox 5"/>
          <p:cNvSpPr txBox="1"/>
          <p:nvPr/>
        </p:nvSpPr>
        <p:spPr>
          <a:xfrm>
            <a:off x="1828800" y="5486400"/>
            <a:ext cx="2133600" cy="397032"/>
          </a:xfrm>
          <a:prstGeom prst="rect">
            <a:avLst/>
          </a:prstGeom>
          <a:noFill/>
        </p:spPr>
        <p:txBody>
          <a:bodyPr wrap="square" rtlCol="0">
            <a:spAutoFit/>
          </a:bodyPr>
          <a:lstStyle/>
          <a:p>
            <a:pPr>
              <a:buNone/>
            </a:pPr>
            <a:r>
              <a:rPr lang="en-US" sz="2200" dirty="0" smtClean="0">
                <a:solidFill>
                  <a:srgbClr val="FFFF00"/>
                </a:solidFill>
              </a:rPr>
              <a:t>La Nina</a:t>
            </a:r>
            <a:endParaRPr lang="en-US" sz="2200" dirty="0">
              <a:solidFill>
                <a:srgbClr val="FFFF00"/>
              </a:solidFill>
            </a:endParaRPr>
          </a:p>
        </p:txBody>
      </p:sp>
      <p:sp>
        <p:nvSpPr>
          <p:cNvPr id="7" name="TextBox 6"/>
          <p:cNvSpPr txBox="1"/>
          <p:nvPr/>
        </p:nvSpPr>
        <p:spPr>
          <a:xfrm>
            <a:off x="533400" y="152400"/>
            <a:ext cx="8229600" cy="1837426"/>
          </a:xfrm>
          <a:prstGeom prst="rect">
            <a:avLst/>
          </a:prstGeom>
          <a:noFill/>
        </p:spPr>
        <p:txBody>
          <a:bodyPr wrap="square" rtlCol="0">
            <a:spAutoFit/>
          </a:bodyPr>
          <a:lstStyle/>
          <a:p>
            <a:pPr algn="just">
              <a:buNone/>
            </a:pPr>
            <a:r>
              <a:rPr lang="en-US" b="1" u="sng" dirty="0" smtClean="0">
                <a:solidFill>
                  <a:srgbClr val="FFFF00"/>
                </a:solidFill>
              </a:rPr>
              <a:t>El Nino Modoki </a:t>
            </a:r>
            <a:r>
              <a:rPr lang="en-US" dirty="0" smtClean="0">
                <a:solidFill>
                  <a:srgbClr val="FFFF00"/>
                </a:solidFill>
              </a:rPr>
              <a:t>is a newly identified  Pacific Ocean pattern that has significant effect on The Atlantic basin climate. During the tropical season it often acts more similar to a La Nina condition with a greater number of Atlantic tropical activity and often wetter conditions in Florida during the wet season. However during the dry season Florida still receives its expected above average rainfall as with traditional El Nino events. The El Nino Modoki increases the chances of above normal rainfall  in consecutive wet and dry seasons. Examples of such events include 1969-1970, 1994-1995 and 2004-2005.</a:t>
            </a:r>
            <a:endParaRPr lang="en-US" dirty="0">
              <a:solidFill>
                <a:srgbClr val="FFFF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7200" y="685799"/>
            <a:ext cx="8153400" cy="5604611"/>
          </a:xfrm>
          <a:prstGeom prst="rect">
            <a:avLst/>
          </a:prstGeom>
        </p:spPr>
        <p:txBody>
          <a:bodyPr wrap="square">
            <a:spAutoFit/>
          </a:bodyPr>
          <a:lstStyle/>
          <a:p>
            <a:pPr algn="just">
              <a:buNone/>
            </a:pPr>
            <a:endParaRPr lang="en-US" dirty="0" smtClean="0">
              <a:solidFill>
                <a:srgbClr val="FFFF00"/>
              </a:solidFill>
            </a:endParaRPr>
          </a:p>
          <a:p>
            <a:pPr algn="just"/>
            <a:r>
              <a:rPr lang="en-US" dirty="0" smtClean="0">
                <a:solidFill>
                  <a:srgbClr val="FFFF00"/>
                </a:solidFill>
              </a:rPr>
              <a:t>In a </a:t>
            </a:r>
            <a:r>
              <a:rPr lang="en-US" sz="1900" dirty="0" smtClean="0">
                <a:solidFill>
                  <a:srgbClr val="FFFF00"/>
                </a:solidFill>
              </a:rPr>
              <a:t>decade characterized by unusual El Nino events, the ongoing El Niño of 2009-2010 is another strange one. El Niño signals continue mixed. The Aug-Sep Multivariate ENSO Index (MEI), decreased from 0.978 to 0.754, however other El Niño signals appear to be rebounding. In the last two weeks low level equatorial westerly anomalies have increased significantly. The reduction in the strength of the trade winds, and a down welling Kelvin wave resulting from a very strong westerly wind burst already appear to be increasing upper ocean heat content in the central equatorial Pacific. The 30- day moving Southern Oscillation Index (SOI) has been dropping, and should return to negative territory in a day or so. ‘Negative (positive)  SOI corresponds to El Nino (La Nina) conditions.</a:t>
            </a:r>
          </a:p>
          <a:p>
            <a:pPr algn="just"/>
            <a:r>
              <a:rPr lang="en-US" sz="1900" dirty="0" smtClean="0">
                <a:solidFill>
                  <a:srgbClr val="FFFF00"/>
                </a:solidFill>
              </a:rPr>
              <a:t>Recurring equatorial westerly wind bursts and enhanced west-central Pacific convection has been slowly migrating eastward. The most recent round of enhanced convection was centered at about 160E. This is consistent with a developing El Niño.</a:t>
            </a:r>
          </a:p>
          <a:p>
            <a:pPr algn="just"/>
            <a:r>
              <a:rPr lang="en-US" sz="1900" dirty="0" smtClean="0">
                <a:solidFill>
                  <a:srgbClr val="FFFF00"/>
                </a:solidFill>
              </a:rPr>
              <a:t>However, total and relative Atmospheric Angular Momentum (AMM) remain negative, and are lower than is generally the case during a developing El Niño. Of the weak to moderate El Niño's that have occurred since 1950, only the 1994-95 El Niño has had negative average July-September relative AAM values comparable to the current El Niño.</a:t>
            </a:r>
          </a:p>
        </p:txBody>
      </p:sp>
      <p:sp>
        <p:nvSpPr>
          <p:cNvPr id="4" name="TextBox 3"/>
          <p:cNvSpPr txBox="1"/>
          <p:nvPr/>
        </p:nvSpPr>
        <p:spPr>
          <a:xfrm>
            <a:off x="990600" y="609600"/>
            <a:ext cx="6604716" cy="424732"/>
          </a:xfrm>
          <a:prstGeom prst="rect">
            <a:avLst/>
          </a:prstGeom>
          <a:noFill/>
        </p:spPr>
        <p:txBody>
          <a:bodyPr wrap="square" rtlCol="0">
            <a:spAutoFit/>
          </a:bodyPr>
          <a:lstStyle/>
          <a:p>
            <a:pPr>
              <a:buNone/>
            </a:pPr>
            <a:r>
              <a:rPr lang="en-US" sz="2400" b="1" u="sng" dirty="0" smtClean="0">
                <a:solidFill>
                  <a:srgbClr val="FFFF00"/>
                </a:solidFill>
              </a:rPr>
              <a:t>Special Discussion regarding 2009 El Nino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dirty="0" smtClean="0"/>
              <a:t>‹#›</a:t>
            </a:r>
            <a:endParaRPr lang="en-US" dirty="0"/>
          </a:p>
        </p:txBody>
      </p:sp>
      <p:graphicFrame>
        <p:nvGraphicFramePr>
          <p:cNvPr id="5" name="Chart 4"/>
          <p:cNvGraphicFramePr/>
          <p:nvPr/>
        </p:nvGraphicFramePr>
        <p:xfrm>
          <a:off x="381000" y="838200"/>
          <a:ext cx="6781800" cy="37338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Table 3"/>
          <p:cNvGraphicFramePr>
            <a:graphicFrameLocks noGrp="1"/>
          </p:cNvGraphicFramePr>
          <p:nvPr/>
        </p:nvGraphicFramePr>
        <p:xfrm>
          <a:off x="381000" y="4572000"/>
          <a:ext cx="6781800" cy="1493520"/>
        </p:xfrm>
        <a:graphic>
          <a:graphicData uri="http://schemas.openxmlformats.org/drawingml/2006/table">
            <a:tbl>
              <a:tblPr firstRow="1" bandRow="1">
                <a:tableStyleId>{5C22544A-7EE6-4342-B048-85BDC9FD1C3A}</a:tableStyleId>
              </a:tblPr>
              <a:tblGrid>
                <a:gridCol w="1695450"/>
                <a:gridCol w="1849581"/>
                <a:gridCol w="1541319"/>
                <a:gridCol w="1695450"/>
              </a:tblGrid>
              <a:tr h="272454">
                <a:tc gridSpan="4">
                  <a:txBody>
                    <a:bodyPr/>
                    <a:lstStyle/>
                    <a:p>
                      <a:pPr algn="ctr"/>
                      <a:endParaRPr lang="en-US" dirty="0"/>
                    </a:p>
                  </a:txBody>
                  <a:tcPr>
                    <a:lnB w="12700" cap="flat" cmpd="sng" algn="ctr">
                      <a:solidFill>
                        <a:schemeClr val="tx1"/>
                      </a:solidFill>
                      <a:prstDash val="solid"/>
                      <a:round/>
                      <a:headEnd type="none" w="med" len="med"/>
                      <a:tailEnd type="none" w="med" len="med"/>
                    </a:lnB>
                  </a:tcPr>
                </a:tc>
                <a:tc hMerge="1">
                  <a:txBody>
                    <a:bodyPr/>
                    <a:lstStyle/>
                    <a:p>
                      <a:endParaRPr lang="en-US" dirty="0"/>
                    </a:p>
                  </a:txBody>
                  <a:tcPr/>
                </a:tc>
                <a:tc hMerge="1">
                  <a:txBody>
                    <a:bodyPr/>
                    <a:lstStyle/>
                    <a:p>
                      <a:endParaRPr lang="en-US"/>
                    </a:p>
                  </a:txBody>
                  <a:tcPr/>
                </a:tc>
                <a:tc hMerge="1">
                  <a:txBody>
                    <a:bodyPr/>
                    <a:lstStyle/>
                    <a:p>
                      <a:pPr algn="ctr"/>
                      <a:endParaRPr lang="en-US" dirty="0"/>
                    </a:p>
                  </a:txBody>
                  <a:tcPr/>
                </a:tc>
              </a:tr>
              <a:tr h="385977">
                <a:tc>
                  <a:txBody>
                    <a:bodyPr/>
                    <a:lstStyle/>
                    <a:p>
                      <a:endParaRPr lang="en-US" sz="14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400" dirty="0" smtClean="0"/>
                        <a:t>Through September</a:t>
                      </a:r>
                    </a:p>
                    <a:p>
                      <a:pPr algn="ctr"/>
                      <a:r>
                        <a:rPr lang="en-US" sz="1400" dirty="0" smtClean="0"/>
                        <a:t> </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400" dirty="0" smtClean="0"/>
                        <a:t>Through October</a:t>
                      </a:r>
                    </a:p>
                    <a:p>
                      <a:pPr algn="ctr"/>
                      <a:r>
                        <a:rPr lang="en-US" sz="1400" baseline="0" dirty="0" smtClean="0"/>
                        <a:t> </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400" dirty="0" smtClean="0"/>
                        <a:t>Tropical Season Climatology</a:t>
                      </a:r>
                      <a:endParaRPr lang="en-US" sz="14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solidFill>
                  </a:tcPr>
                </a:tc>
              </a:tr>
              <a:tr h="227045">
                <a:tc>
                  <a:txBody>
                    <a:bodyPr/>
                    <a:lstStyle/>
                    <a:p>
                      <a:pPr algn="ctr"/>
                      <a:r>
                        <a:rPr lang="en-US" sz="1400" dirty="0" smtClean="0"/>
                        <a:t>ACE</a:t>
                      </a:r>
                      <a:r>
                        <a:rPr lang="en-US" sz="1400" baseline="0" dirty="0" smtClean="0"/>
                        <a:t> Climatology</a:t>
                      </a:r>
                      <a:endParaRPr lang="en-US" sz="14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400" dirty="0" smtClean="0"/>
                        <a:t>85</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400" dirty="0" smtClean="0"/>
                        <a:t>99</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400" dirty="0" smtClean="0"/>
                        <a:t>106</a:t>
                      </a:r>
                      <a:endParaRPr lang="en-US" sz="14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27045">
                <a:tc>
                  <a:txBody>
                    <a:bodyPr/>
                    <a:lstStyle/>
                    <a:p>
                      <a:pPr algn="ctr"/>
                      <a:r>
                        <a:rPr lang="en-US" sz="1400" dirty="0" smtClean="0"/>
                        <a:t>2009  </a:t>
                      </a:r>
                      <a:endParaRPr lang="en-US" sz="14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tc>
                  <a:txBody>
                    <a:bodyPr/>
                    <a:lstStyle/>
                    <a:p>
                      <a:pPr algn="ctr"/>
                      <a:r>
                        <a:rPr lang="en-US" sz="1400" dirty="0" smtClean="0"/>
                        <a:t>43</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tc>
                  <a:txBody>
                    <a:bodyPr/>
                    <a:lstStyle/>
                    <a:p>
                      <a:pPr algn="ctr"/>
                      <a:r>
                        <a:rPr lang="en-US" sz="1400" dirty="0" smtClean="0"/>
                        <a:t>44</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tc>
                  <a:txBody>
                    <a:bodyPr/>
                    <a:lstStyle/>
                    <a:p>
                      <a:pPr algn="ctr"/>
                      <a:endParaRPr lang="en-US" sz="14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solidFill>
                  </a:tcPr>
                </a:tc>
              </a:tr>
            </a:tbl>
          </a:graphicData>
        </a:graphic>
      </p:graphicFrame>
      <p:pic>
        <p:nvPicPr>
          <p:cNvPr id="31746" name="Picture 2" descr="http://upload.wikimedia.org/wikipedia/commons/c/ce/Transparent.gif"/>
          <p:cNvPicPr>
            <a:picLocks noChangeAspect="1" noChangeArrowheads="1"/>
          </p:cNvPicPr>
          <p:nvPr/>
        </p:nvPicPr>
        <p:blipFill>
          <a:blip r:embed="rId3"/>
          <a:srcRect/>
          <a:stretch>
            <a:fillRect/>
          </a:stretch>
        </p:blipFill>
        <p:spPr bwMode="auto">
          <a:xfrm>
            <a:off x="155575" y="-136525"/>
            <a:ext cx="9525" cy="9525"/>
          </a:xfrm>
          <a:prstGeom prst="rect">
            <a:avLst/>
          </a:prstGeom>
          <a:noFill/>
        </p:spPr>
      </p:pic>
      <p:pic>
        <p:nvPicPr>
          <p:cNvPr id="35842" name="Picture 2" descr="http://coaps.fsu.edu/~maue/tropical/atlantic_ace.jpg"/>
          <p:cNvPicPr>
            <a:picLocks noChangeAspect="1" noChangeArrowheads="1"/>
          </p:cNvPicPr>
          <p:nvPr/>
        </p:nvPicPr>
        <p:blipFill>
          <a:blip r:embed="rId4" cstate="print"/>
          <a:srcRect/>
          <a:stretch>
            <a:fillRect/>
          </a:stretch>
        </p:blipFill>
        <p:spPr bwMode="auto">
          <a:xfrm>
            <a:off x="381000" y="609600"/>
            <a:ext cx="6781800" cy="3429000"/>
          </a:xfrm>
          <a:prstGeom prst="rect">
            <a:avLst/>
          </a:prstGeom>
          <a:noFill/>
        </p:spPr>
      </p:pic>
      <p:sp>
        <p:nvSpPr>
          <p:cNvPr id="10" name="TextBox 9"/>
          <p:cNvSpPr txBox="1"/>
          <p:nvPr/>
        </p:nvSpPr>
        <p:spPr>
          <a:xfrm>
            <a:off x="7239000" y="914400"/>
            <a:ext cx="1752600" cy="341632"/>
          </a:xfrm>
          <a:prstGeom prst="rect">
            <a:avLst/>
          </a:prstGeom>
          <a:solidFill>
            <a:schemeClr val="accent3"/>
          </a:solidFill>
        </p:spPr>
        <p:txBody>
          <a:bodyPr wrap="square" rtlCol="0">
            <a:spAutoFit/>
          </a:bodyPr>
          <a:lstStyle/>
          <a:p>
            <a:pPr>
              <a:buNone/>
            </a:pPr>
            <a:r>
              <a:rPr lang="en-US" dirty="0" smtClean="0">
                <a:hlinkClick r:id="rId5" action="ppaction://hlinksldjump"/>
              </a:rPr>
              <a:t>El Nino Modoki   </a:t>
            </a:r>
            <a:endParaRPr lang="en-US" dirty="0"/>
          </a:p>
        </p:txBody>
      </p:sp>
      <p:cxnSp>
        <p:nvCxnSpPr>
          <p:cNvPr id="12" name="Straight Arrow Connector 11"/>
          <p:cNvCxnSpPr>
            <a:stCxn id="10" idx="1"/>
          </p:cNvCxnSpPr>
          <p:nvPr/>
        </p:nvCxnSpPr>
        <p:spPr bwMode="auto">
          <a:xfrm rot="10800000">
            <a:off x="6324600" y="1066800"/>
            <a:ext cx="914400" cy="18416"/>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13" name="TextBox 12"/>
          <p:cNvSpPr txBox="1"/>
          <p:nvPr/>
        </p:nvSpPr>
        <p:spPr>
          <a:xfrm>
            <a:off x="7239000" y="2514600"/>
            <a:ext cx="1066800" cy="341632"/>
          </a:xfrm>
          <a:prstGeom prst="rect">
            <a:avLst/>
          </a:prstGeom>
          <a:solidFill>
            <a:schemeClr val="accent3"/>
          </a:solidFill>
        </p:spPr>
        <p:txBody>
          <a:bodyPr wrap="square" rtlCol="0">
            <a:spAutoFit/>
          </a:bodyPr>
          <a:lstStyle/>
          <a:p>
            <a:pPr>
              <a:buNone/>
            </a:pPr>
            <a:r>
              <a:rPr lang="en-US" dirty="0" smtClean="0"/>
              <a:t>El  Nino</a:t>
            </a:r>
            <a:endParaRPr lang="en-US" dirty="0"/>
          </a:p>
        </p:txBody>
      </p:sp>
      <p:cxnSp>
        <p:nvCxnSpPr>
          <p:cNvPr id="16" name="Straight Arrow Connector 15"/>
          <p:cNvCxnSpPr/>
          <p:nvPr/>
        </p:nvCxnSpPr>
        <p:spPr bwMode="auto">
          <a:xfrm rot="10800000" flipV="1">
            <a:off x="6553200" y="2743200"/>
            <a:ext cx="609600" cy="304800"/>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21" name="Straight Arrow Connector 20"/>
          <p:cNvCxnSpPr/>
          <p:nvPr/>
        </p:nvCxnSpPr>
        <p:spPr bwMode="auto">
          <a:xfrm rot="5400000">
            <a:off x="6667500" y="2857500"/>
            <a:ext cx="609600" cy="381000"/>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24" name="TextBox 23"/>
          <p:cNvSpPr txBox="1"/>
          <p:nvPr/>
        </p:nvSpPr>
        <p:spPr>
          <a:xfrm>
            <a:off x="7239000" y="1752600"/>
            <a:ext cx="990600" cy="341632"/>
          </a:xfrm>
          <a:prstGeom prst="rect">
            <a:avLst/>
          </a:prstGeom>
          <a:solidFill>
            <a:schemeClr val="accent3"/>
          </a:solidFill>
        </p:spPr>
        <p:txBody>
          <a:bodyPr wrap="square" rtlCol="0">
            <a:spAutoFit/>
          </a:bodyPr>
          <a:lstStyle/>
          <a:p>
            <a:pPr>
              <a:buNone/>
            </a:pPr>
            <a:r>
              <a:rPr lang="en-US" dirty="0" smtClean="0"/>
              <a:t>La Nina</a:t>
            </a:r>
            <a:endParaRPr lang="en-US" dirty="0"/>
          </a:p>
        </p:txBody>
      </p:sp>
      <p:cxnSp>
        <p:nvCxnSpPr>
          <p:cNvPr id="28" name="Straight Arrow Connector 27"/>
          <p:cNvCxnSpPr>
            <a:stCxn id="24" idx="1"/>
          </p:cNvCxnSpPr>
          <p:nvPr/>
        </p:nvCxnSpPr>
        <p:spPr bwMode="auto">
          <a:xfrm rot="10800000" flipV="1">
            <a:off x="6705600" y="1923416"/>
            <a:ext cx="533400" cy="362584"/>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40" name="Straight Arrow Connector 39"/>
          <p:cNvCxnSpPr>
            <a:stCxn id="24" idx="1"/>
          </p:cNvCxnSpPr>
          <p:nvPr/>
        </p:nvCxnSpPr>
        <p:spPr bwMode="auto">
          <a:xfrm rot="10800000">
            <a:off x="6400800" y="1828800"/>
            <a:ext cx="838200" cy="94616"/>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44" name="Straight Arrow Connector 43"/>
          <p:cNvCxnSpPr/>
          <p:nvPr/>
        </p:nvCxnSpPr>
        <p:spPr bwMode="auto">
          <a:xfrm rot="10800000" flipV="1">
            <a:off x="6096000" y="2743200"/>
            <a:ext cx="1066800" cy="228600"/>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48" name="Straight Arrow Connector 47"/>
          <p:cNvCxnSpPr/>
          <p:nvPr/>
        </p:nvCxnSpPr>
        <p:spPr bwMode="auto">
          <a:xfrm rot="10800000" flipV="1">
            <a:off x="5562600" y="2743200"/>
            <a:ext cx="1600200" cy="685800"/>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57" name="Straight Arrow Connector 56"/>
          <p:cNvCxnSpPr/>
          <p:nvPr/>
        </p:nvCxnSpPr>
        <p:spPr bwMode="auto">
          <a:xfrm>
            <a:off x="2743200" y="1752600"/>
            <a:ext cx="2590800" cy="1588"/>
          </a:xfrm>
          <a:prstGeom prst="straightConnector1">
            <a:avLst/>
          </a:prstGeom>
          <a:ln>
            <a:headEnd type="arrow"/>
            <a:tailEnd type="arrow"/>
          </a:ln>
        </p:spPr>
        <p:style>
          <a:lnRef idx="3">
            <a:schemeClr val="accent1"/>
          </a:lnRef>
          <a:fillRef idx="0">
            <a:schemeClr val="accent1"/>
          </a:fillRef>
          <a:effectRef idx="2">
            <a:schemeClr val="accent1"/>
          </a:effectRef>
          <a:fontRef idx="minor">
            <a:schemeClr val="tx1"/>
          </a:fontRef>
        </p:style>
      </p:cxnSp>
      <p:sp>
        <p:nvSpPr>
          <p:cNvPr id="60" name="TextBox 59"/>
          <p:cNvSpPr txBox="1"/>
          <p:nvPr/>
        </p:nvSpPr>
        <p:spPr>
          <a:xfrm>
            <a:off x="3505200" y="1447800"/>
            <a:ext cx="1295400" cy="286232"/>
          </a:xfrm>
          <a:prstGeom prst="rect">
            <a:avLst/>
          </a:prstGeom>
          <a:solidFill>
            <a:schemeClr val="bg1"/>
          </a:solidFill>
        </p:spPr>
        <p:txBody>
          <a:bodyPr wrap="square" rtlCol="0">
            <a:spAutoFit/>
          </a:bodyPr>
          <a:lstStyle/>
          <a:p>
            <a:pPr>
              <a:buNone/>
            </a:pPr>
            <a:r>
              <a:rPr lang="en-US" sz="1400" b="1" dirty="0" smtClean="0">
                <a:solidFill>
                  <a:srgbClr val="3333FF"/>
                </a:solidFill>
              </a:rPr>
              <a:t>AMO Cold</a:t>
            </a:r>
            <a:endParaRPr lang="en-US" sz="1400" b="1" dirty="0">
              <a:solidFill>
                <a:srgbClr val="3333FF"/>
              </a:solidFill>
            </a:endParaRPr>
          </a:p>
        </p:txBody>
      </p:sp>
      <p:cxnSp>
        <p:nvCxnSpPr>
          <p:cNvPr id="73" name="Straight Arrow Connector 72"/>
          <p:cNvCxnSpPr/>
          <p:nvPr/>
        </p:nvCxnSpPr>
        <p:spPr bwMode="auto">
          <a:xfrm>
            <a:off x="5410200" y="1752600"/>
            <a:ext cx="1752600" cy="1588"/>
          </a:xfrm>
          <a:prstGeom prst="straightConnector1">
            <a:avLst/>
          </a:prstGeom>
          <a:ln>
            <a:headEnd type="none" w="med" len="med"/>
            <a:tailEnd type="arrow"/>
          </a:ln>
        </p:spPr>
        <p:style>
          <a:lnRef idx="3">
            <a:schemeClr val="accent2"/>
          </a:lnRef>
          <a:fillRef idx="0">
            <a:schemeClr val="accent2"/>
          </a:fillRef>
          <a:effectRef idx="2">
            <a:schemeClr val="accent2"/>
          </a:effectRef>
          <a:fontRef idx="minor">
            <a:schemeClr val="tx1"/>
          </a:fontRef>
        </p:style>
      </p:cxnSp>
      <p:sp>
        <p:nvSpPr>
          <p:cNvPr id="87" name="TextBox 86"/>
          <p:cNvSpPr txBox="1"/>
          <p:nvPr/>
        </p:nvSpPr>
        <p:spPr>
          <a:xfrm>
            <a:off x="5334000" y="1371600"/>
            <a:ext cx="860144" cy="286232"/>
          </a:xfrm>
          <a:prstGeom prst="rect">
            <a:avLst/>
          </a:prstGeom>
          <a:noFill/>
        </p:spPr>
        <p:txBody>
          <a:bodyPr wrap="square" rtlCol="0">
            <a:spAutoFit/>
          </a:bodyPr>
          <a:lstStyle/>
          <a:p>
            <a:pPr>
              <a:buNone/>
            </a:pPr>
            <a:r>
              <a:rPr lang="en-US" sz="1400" b="1" dirty="0" smtClean="0">
                <a:solidFill>
                  <a:srgbClr val="FF0000"/>
                </a:solidFill>
              </a:rPr>
              <a:t>Warm</a:t>
            </a:r>
            <a:endParaRPr lang="en-US" sz="1400" b="1" dirty="0">
              <a:solidFill>
                <a:srgbClr val="FF0000"/>
              </a:solidFill>
            </a:endParaRPr>
          </a:p>
        </p:txBody>
      </p:sp>
      <p:cxnSp>
        <p:nvCxnSpPr>
          <p:cNvPr id="89" name="Straight Arrow Connector 88"/>
          <p:cNvCxnSpPr/>
          <p:nvPr/>
        </p:nvCxnSpPr>
        <p:spPr bwMode="auto">
          <a:xfrm rot="5400000" flipH="1" flipV="1">
            <a:off x="6629400" y="1752600"/>
            <a:ext cx="1588" cy="1588"/>
          </a:xfrm>
          <a:prstGeom prst="straightConnector1">
            <a:avLst/>
          </a:prstGeom>
          <a:solidFill>
            <a:schemeClr val="accent1"/>
          </a:solidFill>
          <a:ln w="9525" cap="flat" cmpd="sng" algn="ctr">
            <a:solidFill>
              <a:schemeClr val="tx1"/>
            </a:solidFill>
            <a:prstDash val="solid"/>
            <a:round/>
            <a:headEnd type="arrow"/>
            <a:tailEnd type="arrow"/>
          </a:ln>
          <a:effectLst/>
        </p:spPr>
      </p:cxnSp>
      <p:sp>
        <p:nvSpPr>
          <p:cNvPr id="92" name="TextBox 91"/>
          <p:cNvSpPr txBox="1"/>
          <p:nvPr/>
        </p:nvSpPr>
        <p:spPr>
          <a:xfrm>
            <a:off x="2057400" y="1295400"/>
            <a:ext cx="762000" cy="286232"/>
          </a:xfrm>
          <a:prstGeom prst="rect">
            <a:avLst/>
          </a:prstGeom>
          <a:noFill/>
        </p:spPr>
        <p:txBody>
          <a:bodyPr wrap="square" rtlCol="0">
            <a:spAutoFit/>
          </a:bodyPr>
          <a:lstStyle/>
          <a:p>
            <a:pPr>
              <a:buNone/>
            </a:pPr>
            <a:r>
              <a:rPr lang="en-US" sz="1400" b="1" dirty="0" smtClean="0">
                <a:solidFill>
                  <a:srgbClr val="FF0000"/>
                </a:solidFill>
              </a:rPr>
              <a:t>Warm</a:t>
            </a:r>
            <a:endParaRPr lang="en-US" sz="1400" b="1" dirty="0">
              <a:solidFill>
                <a:srgbClr val="FF0000"/>
              </a:solidFill>
            </a:endParaRPr>
          </a:p>
        </p:txBody>
      </p:sp>
      <p:sp>
        <p:nvSpPr>
          <p:cNvPr id="97" name="Rectangle 96"/>
          <p:cNvSpPr/>
          <p:nvPr/>
        </p:nvSpPr>
        <p:spPr>
          <a:xfrm>
            <a:off x="381000" y="304800"/>
            <a:ext cx="6781800" cy="369332"/>
          </a:xfrm>
          <a:prstGeom prst="rect">
            <a:avLst/>
          </a:prstGeom>
          <a:solidFill>
            <a:schemeClr val="tx2">
              <a:lumMod val="60000"/>
              <a:lumOff val="40000"/>
            </a:schemeClr>
          </a:solidFill>
        </p:spPr>
        <p:txBody>
          <a:bodyPr wrap="square">
            <a:spAutoFit/>
          </a:bodyPr>
          <a:lstStyle/>
          <a:p>
            <a:pPr>
              <a:buNone/>
            </a:pPr>
            <a:r>
              <a:rPr lang="en-US" sz="2000" dirty="0" smtClean="0">
                <a:solidFill>
                  <a:schemeClr val="bg1"/>
                </a:solidFill>
              </a:rPr>
              <a:t>North Atlantic Accumulated Cyclonic Energy</a:t>
            </a:r>
            <a:endParaRPr lang="en-US" sz="2000" dirty="0">
              <a:solidFill>
                <a:schemeClr val="bg1"/>
              </a:solidFill>
            </a:endParaRPr>
          </a:p>
        </p:txBody>
      </p:sp>
      <p:cxnSp>
        <p:nvCxnSpPr>
          <p:cNvPr id="104" name="Straight Arrow Connector 103"/>
          <p:cNvCxnSpPr/>
          <p:nvPr/>
        </p:nvCxnSpPr>
        <p:spPr bwMode="auto">
          <a:xfrm rot="10800000">
            <a:off x="5486400" y="1905000"/>
            <a:ext cx="1676400" cy="18416"/>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108" name="Straight Connector 107"/>
          <p:cNvCxnSpPr/>
          <p:nvPr/>
        </p:nvCxnSpPr>
        <p:spPr bwMode="auto">
          <a:xfrm>
            <a:off x="762000" y="1752600"/>
            <a:ext cx="1981200" cy="0"/>
          </a:xfrm>
          <a:prstGeom prst="line">
            <a:avLst/>
          </a:prstGeom>
          <a:ln>
            <a:headEnd type="none" w="med" len="med"/>
            <a:tailEnd type="none" w="med" len="med"/>
          </a:ln>
        </p:spPr>
        <p:style>
          <a:lnRef idx="3">
            <a:schemeClr val="accent2"/>
          </a:lnRef>
          <a:fillRef idx="0">
            <a:schemeClr val="accent2"/>
          </a:fillRef>
          <a:effectRef idx="2">
            <a:schemeClr val="accent2"/>
          </a:effectRef>
          <a:fontRef idx="minor">
            <a:schemeClr val="tx1"/>
          </a:fontRef>
        </p:style>
      </p:cxnSp>
      <p:cxnSp>
        <p:nvCxnSpPr>
          <p:cNvPr id="30" name="Straight Arrow Connector 29"/>
          <p:cNvCxnSpPr/>
          <p:nvPr/>
        </p:nvCxnSpPr>
        <p:spPr bwMode="auto">
          <a:xfrm rot="10800000" flipV="1">
            <a:off x="5410200" y="1143000"/>
            <a:ext cx="1828800" cy="57784"/>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2" name="Picture 4" descr="http://www.pmel.noaa.gov/tao/jsdisplay/plots/gif/Dep_Sec_EQ_5d.gif"/>
          <p:cNvPicPr>
            <a:picLocks noChangeAspect="1" noChangeArrowheads="1"/>
          </p:cNvPicPr>
          <p:nvPr/>
        </p:nvPicPr>
        <p:blipFill>
          <a:blip r:embed="rId2" cstate="print"/>
          <a:srcRect/>
          <a:stretch>
            <a:fillRect/>
          </a:stretch>
        </p:blipFill>
        <p:spPr bwMode="auto">
          <a:xfrm>
            <a:off x="2286000" y="1143000"/>
            <a:ext cx="5562600" cy="5486400"/>
          </a:xfrm>
          <a:prstGeom prst="rect">
            <a:avLst/>
          </a:prstGeom>
          <a:noFill/>
        </p:spPr>
      </p:pic>
      <p:pic>
        <p:nvPicPr>
          <p:cNvPr id="37890" name="Picture 2" descr="http://www.pmel.noaa.gov/tao/jsdisplay/plots/gif/sst_wind_anom_5day_ps32.gif"/>
          <p:cNvPicPr>
            <a:picLocks noChangeAspect="1" noChangeArrowheads="1"/>
          </p:cNvPicPr>
          <p:nvPr/>
        </p:nvPicPr>
        <p:blipFill>
          <a:blip r:embed="rId3" cstate="print"/>
          <a:srcRect/>
          <a:stretch>
            <a:fillRect/>
          </a:stretch>
        </p:blipFill>
        <p:spPr bwMode="auto">
          <a:xfrm>
            <a:off x="2286000" y="1105408"/>
            <a:ext cx="5562600" cy="2625344"/>
          </a:xfrm>
          <a:prstGeom prst="rect">
            <a:avLst/>
          </a:prstGeom>
          <a:noFill/>
        </p:spPr>
      </p:pic>
      <p:pic>
        <p:nvPicPr>
          <p:cNvPr id="36866" name="Picture 2" descr="http://www.pmel.noaa.gov/tao/jsdisplay/plots/gif/sst_wind_anom_5day_ps32.gif"/>
          <p:cNvPicPr>
            <a:picLocks noChangeAspect="1" noChangeArrowheads="1"/>
          </p:cNvPicPr>
          <p:nvPr/>
        </p:nvPicPr>
        <p:blipFill>
          <a:blip r:embed="rId4" cstate="print"/>
          <a:srcRect/>
          <a:stretch>
            <a:fillRect/>
          </a:stretch>
        </p:blipFill>
        <p:spPr bwMode="auto">
          <a:xfrm>
            <a:off x="2286000" y="1143000"/>
            <a:ext cx="5562600" cy="2895599"/>
          </a:xfrm>
          <a:prstGeom prst="rect">
            <a:avLst/>
          </a:prstGeom>
          <a:noFill/>
        </p:spPr>
      </p:pic>
      <p:sp>
        <p:nvSpPr>
          <p:cNvPr id="2" name="Slide Number Placeholder 1"/>
          <p:cNvSpPr>
            <a:spLocks noGrp="1"/>
          </p:cNvSpPr>
          <p:nvPr>
            <p:ph type="sldNum" sz="quarter" idx="12"/>
          </p:nvPr>
        </p:nvSpPr>
        <p:spPr/>
        <p:txBody>
          <a:bodyPr/>
          <a:lstStyle/>
          <a:p>
            <a:pPr>
              <a:defRPr/>
            </a:pPr>
            <a:r>
              <a:rPr lang="en-US" dirty="0" smtClean="0"/>
              <a:t>‹#›</a:t>
            </a:r>
            <a:endParaRPr lang="en-US" dirty="0"/>
          </a:p>
        </p:txBody>
      </p:sp>
      <p:sp>
        <p:nvSpPr>
          <p:cNvPr id="7" name="TextBox 6"/>
          <p:cNvSpPr txBox="1"/>
          <p:nvPr/>
        </p:nvSpPr>
        <p:spPr>
          <a:xfrm>
            <a:off x="304800" y="152400"/>
            <a:ext cx="8839200" cy="757130"/>
          </a:xfrm>
          <a:prstGeom prst="rect">
            <a:avLst/>
          </a:prstGeom>
          <a:noFill/>
        </p:spPr>
        <p:txBody>
          <a:bodyPr wrap="square" rtlCol="0">
            <a:spAutoFit/>
          </a:bodyPr>
          <a:lstStyle/>
          <a:p>
            <a:pPr>
              <a:buNone/>
            </a:pPr>
            <a:r>
              <a:rPr lang="en-US" sz="2400" dirty="0" smtClean="0">
                <a:solidFill>
                  <a:srgbClr val="FFFF00"/>
                </a:solidFill>
              </a:rPr>
              <a:t>An Ongoing “Westerly Wind Burst” in the Tropical Pacific is a mechanism that contributes to the Strengthening of El Nino events</a:t>
            </a:r>
            <a:endParaRPr lang="en-US" sz="2400" dirty="0">
              <a:solidFill>
                <a:srgbClr val="FFFF00"/>
              </a:solidFill>
            </a:endParaRPr>
          </a:p>
        </p:txBody>
      </p:sp>
      <p:sp>
        <p:nvSpPr>
          <p:cNvPr id="8" name="TextBox 7"/>
          <p:cNvSpPr txBox="1"/>
          <p:nvPr/>
        </p:nvSpPr>
        <p:spPr>
          <a:xfrm>
            <a:off x="152400" y="3048000"/>
            <a:ext cx="2057400" cy="923330"/>
          </a:xfrm>
          <a:prstGeom prst="rect">
            <a:avLst/>
          </a:prstGeom>
          <a:noFill/>
        </p:spPr>
        <p:txBody>
          <a:bodyPr wrap="square" rtlCol="0">
            <a:spAutoFit/>
          </a:bodyPr>
          <a:lstStyle/>
          <a:p>
            <a:pPr>
              <a:buNone/>
            </a:pPr>
            <a:r>
              <a:rPr lang="en-US" dirty="0" smtClean="0">
                <a:solidFill>
                  <a:srgbClr val="FFFF00"/>
                </a:solidFill>
              </a:rPr>
              <a:t>Westerly Wind  </a:t>
            </a:r>
          </a:p>
          <a:p>
            <a:pPr>
              <a:buNone/>
            </a:pPr>
            <a:r>
              <a:rPr lang="en-US" dirty="0" smtClean="0">
                <a:solidFill>
                  <a:srgbClr val="FFFF00"/>
                </a:solidFill>
              </a:rPr>
              <a:t>and Sea Surface Anomalies</a:t>
            </a:r>
            <a:endParaRPr lang="en-US" dirty="0">
              <a:solidFill>
                <a:srgbClr val="FFFF00"/>
              </a:solidFill>
            </a:endParaRPr>
          </a:p>
        </p:txBody>
      </p:sp>
      <p:cxnSp>
        <p:nvCxnSpPr>
          <p:cNvPr id="10" name="Straight Arrow Connector 9"/>
          <p:cNvCxnSpPr/>
          <p:nvPr/>
        </p:nvCxnSpPr>
        <p:spPr bwMode="auto">
          <a:xfrm flipV="1">
            <a:off x="2286000" y="3200400"/>
            <a:ext cx="1981200" cy="152400"/>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sp>
        <p:nvSpPr>
          <p:cNvPr id="19" name="TextBox 18"/>
          <p:cNvSpPr txBox="1"/>
          <p:nvPr/>
        </p:nvSpPr>
        <p:spPr>
          <a:xfrm>
            <a:off x="380999" y="4419600"/>
            <a:ext cx="1524001" cy="2003625"/>
          </a:xfrm>
          <a:prstGeom prst="rect">
            <a:avLst/>
          </a:prstGeom>
          <a:noFill/>
        </p:spPr>
        <p:txBody>
          <a:bodyPr wrap="square" rtlCol="0">
            <a:spAutoFit/>
          </a:bodyPr>
          <a:lstStyle/>
          <a:p>
            <a:pPr>
              <a:buNone/>
            </a:pPr>
            <a:r>
              <a:rPr lang="en-US" dirty="0" smtClean="0">
                <a:solidFill>
                  <a:srgbClr val="FFFF00"/>
                </a:solidFill>
              </a:rPr>
              <a:t>Sub Surface</a:t>
            </a:r>
          </a:p>
          <a:p>
            <a:pPr>
              <a:buNone/>
            </a:pPr>
            <a:r>
              <a:rPr lang="en-US" dirty="0" smtClean="0">
                <a:solidFill>
                  <a:srgbClr val="FFFF00"/>
                </a:solidFill>
              </a:rPr>
              <a:t>Kelvin Wave</a:t>
            </a:r>
          </a:p>
          <a:p>
            <a:pPr>
              <a:buNone/>
            </a:pPr>
            <a:r>
              <a:rPr lang="en-US" dirty="0" smtClean="0">
                <a:solidFill>
                  <a:srgbClr val="FFFF00"/>
                </a:solidFill>
              </a:rPr>
              <a:t>Generates</a:t>
            </a:r>
          </a:p>
          <a:p>
            <a:pPr>
              <a:buNone/>
            </a:pPr>
            <a:r>
              <a:rPr lang="en-US" dirty="0" smtClean="0">
                <a:solidFill>
                  <a:srgbClr val="FFFF00"/>
                </a:solidFill>
              </a:rPr>
              <a:t>Increasing</a:t>
            </a:r>
          </a:p>
          <a:p>
            <a:pPr>
              <a:buNone/>
            </a:pPr>
            <a:r>
              <a:rPr lang="en-US" dirty="0" smtClean="0">
                <a:solidFill>
                  <a:srgbClr val="FFFF00"/>
                </a:solidFill>
              </a:rPr>
              <a:t> Temperature</a:t>
            </a:r>
          </a:p>
          <a:p>
            <a:pPr>
              <a:buNone/>
            </a:pPr>
            <a:r>
              <a:rPr lang="en-US" dirty="0" smtClean="0">
                <a:solidFill>
                  <a:srgbClr val="FFFF00"/>
                </a:solidFill>
              </a:rPr>
              <a:t>Anomalies</a:t>
            </a:r>
          </a:p>
        </p:txBody>
      </p:sp>
      <p:cxnSp>
        <p:nvCxnSpPr>
          <p:cNvPr id="21" name="Straight Arrow Connector 20"/>
          <p:cNvCxnSpPr>
            <a:stCxn id="19" idx="3"/>
          </p:cNvCxnSpPr>
          <p:nvPr/>
        </p:nvCxnSpPr>
        <p:spPr bwMode="auto">
          <a:xfrm flipV="1">
            <a:off x="1905000" y="4876800"/>
            <a:ext cx="2743200" cy="544613"/>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sp>
        <p:nvSpPr>
          <p:cNvPr id="24" name="TextBox 23"/>
          <p:cNvSpPr txBox="1"/>
          <p:nvPr/>
        </p:nvSpPr>
        <p:spPr>
          <a:xfrm>
            <a:off x="228600" y="1524000"/>
            <a:ext cx="1752600" cy="1255728"/>
          </a:xfrm>
          <a:prstGeom prst="rect">
            <a:avLst/>
          </a:prstGeom>
          <a:noFill/>
        </p:spPr>
        <p:txBody>
          <a:bodyPr wrap="square" rtlCol="0">
            <a:spAutoFit/>
          </a:bodyPr>
          <a:lstStyle/>
          <a:p>
            <a:pPr>
              <a:buNone/>
            </a:pPr>
            <a:r>
              <a:rPr lang="en-US" dirty="0" smtClean="0">
                <a:solidFill>
                  <a:srgbClr val="FFFF00"/>
                </a:solidFill>
              </a:rPr>
              <a:t>Equatorial </a:t>
            </a:r>
          </a:p>
          <a:p>
            <a:pPr>
              <a:buNone/>
            </a:pPr>
            <a:r>
              <a:rPr lang="en-US" dirty="0" smtClean="0">
                <a:solidFill>
                  <a:srgbClr val="FFFF00"/>
                </a:solidFill>
              </a:rPr>
              <a:t>Pacific</a:t>
            </a:r>
          </a:p>
          <a:p>
            <a:pPr>
              <a:buNone/>
            </a:pPr>
            <a:r>
              <a:rPr lang="en-US" dirty="0" smtClean="0">
                <a:solidFill>
                  <a:srgbClr val="FFFF00"/>
                </a:solidFill>
              </a:rPr>
              <a:t>Wind  and Temperature</a:t>
            </a:r>
            <a:endParaRPr lang="en-US" dirty="0">
              <a:solidFill>
                <a:srgbClr val="FFFF00"/>
              </a:solidFill>
            </a:endParaRPr>
          </a:p>
        </p:txBody>
      </p:sp>
      <p:cxnSp>
        <p:nvCxnSpPr>
          <p:cNvPr id="34" name="Straight Arrow Connector 33"/>
          <p:cNvCxnSpPr/>
          <p:nvPr/>
        </p:nvCxnSpPr>
        <p:spPr bwMode="auto">
          <a:xfrm>
            <a:off x="1752600" y="2057400"/>
            <a:ext cx="1447800" cy="1588"/>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smtClean="0"/>
              <a:t>‹#›</a:t>
            </a:r>
            <a:endParaRPr lang="en-US" dirty="0"/>
          </a:p>
        </p:txBody>
      </p:sp>
      <p:pic>
        <p:nvPicPr>
          <p:cNvPr id="66562" name="Picture 2" descr="http://www.noaanews.noaa.gov/stories2009/images/winteroutlook_precip.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smtClean="0"/>
              <a:t>‹#›</a:t>
            </a:r>
            <a:endParaRPr lang="en-US" dirty="0"/>
          </a:p>
        </p:txBody>
      </p:sp>
      <p:pic>
        <p:nvPicPr>
          <p:cNvPr id="67586" name="Picture 2" descr="http://www.noaanews.noaa.gov/stories2009/images/winteroutlook_temp.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smtClean="0"/>
              <a:t>‹#›</a:t>
            </a:r>
            <a:endParaRPr lang="en-US" dirty="0"/>
          </a:p>
        </p:txBody>
      </p:sp>
      <p:pic>
        <p:nvPicPr>
          <p:cNvPr id="62466" name="Picture 2" descr="http://www.cpc.ncep.noaa.gov/products/predictions/multi_season/13_seasonal_outlooks/color/p.gif"/>
          <p:cNvPicPr>
            <a:picLocks noChangeAspect="1" noChangeArrowheads="1"/>
          </p:cNvPicPr>
          <p:nvPr/>
        </p:nvPicPr>
        <p:blipFill>
          <a:blip r:embed="rId2" cstate="print"/>
          <a:srcRect/>
          <a:stretch>
            <a:fillRect/>
          </a:stretch>
        </p:blipFill>
        <p:spPr bwMode="auto">
          <a:xfrm>
            <a:off x="1752600" y="1143000"/>
            <a:ext cx="5286233" cy="5257800"/>
          </a:xfrm>
          <a:prstGeom prst="rect">
            <a:avLst/>
          </a:prstGeom>
          <a:noFill/>
        </p:spPr>
      </p:pic>
      <p:sp>
        <p:nvSpPr>
          <p:cNvPr id="4" name="TextBox 3"/>
          <p:cNvSpPr txBox="1"/>
          <p:nvPr/>
        </p:nvSpPr>
        <p:spPr>
          <a:xfrm>
            <a:off x="1828800" y="762000"/>
            <a:ext cx="5334000" cy="757130"/>
          </a:xfrm>
          <a:prstGeom prst="rect">
            <a:avLst/>
          </a:prstGeom>
          <a:noFill/>
        </p:spPr>
        <p:txBody>
          <a:bodyPr wrap="square" rtlCol="0">
            <a:spAutoFit/>
          </a:bodyPr>
          <a:lstStyle/>
          <a:p>
            <a:pPr>
              <a:buNone/>
            </a:pPr>
            <a:r>
              <a:rPr lang="en-US" sz="2400" dirty="0" smtClean="0">
                <a:solidFill>
                  <a:srgbClr val="FFFF00"/>
                </a:solidFill>
              </a:rPr>
              <a:t>Extended Seasonal  Rainfall Outlooks Outlooks</a:t>
            </a:r>
            <a:endParaRPr lang="en-US" sz="2400" dirty="0">
              <a:solidFill>
                <a:srgbClr val="FFFF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Grp="1"/>
          </p:cNvSpPr>
          <p:nvPr/>
        </p:nvSpPr>
        <p:spPr bwMode="auto">
          <a:xfrm>
            <a:off x="6553200" y="6245225"/>
            <a:ext cx="914400" cy="476250"/>
          </a:xfrm>
          <a:prstGeom prst="rect">
            <a:avLst/>
          </a:prstGeom>
          <a:noFill/>
          <a:ln w="9525">
            <a:noFill/>
            <a:miter lim="800000"/>
            <a:headEnd/>
            <a:tailEnd/>
          </a:ln>
        </p:spPr>
        <p:txBody>
          <a:bodyPr/>
          <a:lstStyle/>
          <a:p>
            <a:pPr algn="r" eaLnBrk="1" hangingPunct="1">
              <a:lnSpc>
                <a:spcPct val="100000"/>
              </a:lnSpc>
              <a:spcBef>
                <a:spcPct val="0"/>
              </a:spcBef>
              <a:buFontTx/>
              <a:buNone/>
            </a:pPr>
            <a:endParaRPr lang="en-US" sz="1400" dirty="0">
              <a:latin typeface="Arial" charset="0"/>
            </a:endParaRPr>
          </a:p>
        </p:txBody>
      </p:sp>
      <p:sp>
        <p:nvSpPr>
          <p:cNvPr id="14339" name="Text Box 3"/>
          <p:cNvSpPr txBox="1">
            <a:spLocks noChangeArrowheads="1"/>
          </p:cNvSpPr>
          <p:nvPr/>
        </p:nvSpPr>
        <p:spPr bwMode="auto">
          <a:xfrm>
            <a:off x="1050925" y="212725"/>
            <a:ext cx="184150" cy="336550"/>
          </a:xfrm>
          <a:prstGeom prst="rect">
            <a:avLst/>
          </a:prstGeom>
          <a:noFill/>
          <a:ln w="22225">
            <a:noFill/>
            <a:prstDash val="sysDot"/>
            <a:miter lim="800000"/>
            <a:headEnd/>
            <a:tailEnd/>
          </a:ln>
        </p:spPr>
        <p:txBody>
          <a:bodyPr wrap="none">
            <a:spAutoFit/>
          </a:bodyPr>
          <a:lstStyle/>
          <a:p>
            <a:pPr eaLnBrk="1" hangingPunct="1">
              <a:lnSpc>
                <a:spcPct val="80000"/>
              </a:lnSpc>
              <a:spcBef>
                <a:spcPct val="0"/>
              </a:spcBef>
              <a:buFontTx/>
              <a:buNone/>
            </a:pPr>
            <a:endParaRPr lang="en-US" sz="2000" dirty="0">
              <a:solidFill>
                <a:srgbClr val="FFFF00"/>
              </a:solidFill>
              <a:latin typeface="Arial" charset="0"/>
            </a:endParaRPr>
          </a:p>
        </p:txBody>
      </p:sp>
      <p:sp>
        <p:nvSpPr>
          <p:cNvPr id="851974" name="Text Box 4"/>
          <p:cNvSpPr txBox="1">
            <a:spLocks noChangeArrowheads="1"/>
          </p:cNvSpPr>
          <p:nvPr/>
        </p:nvSpPr>
        <p:spPr bwMode="auto">
          <a:xfrm>
            <a:off x="1447800" y="304800"/>
            <a:ext cx="6553200" cy="461665"/>
          </a:xfrm>
          <a:prstGeom prst="rect">
            <a:avLst/>
          </a:prstGeom>
          <a:noFill/>
          <a:ln w="9525">
            <a:noFill/>
            <a:miter lim="800000"/>
            <a:headEnd/>
            <a:tailEnd/>
          </a:ln>
          <a:effectLst/>
        </p:spPr>
        <p:txBody>
          <a:bodyPr wrap="square">
            <a:spAutoFit/>
          </a:bodyPr>
          <a:lstStyle/>
          <a:p>
            <a:pPr>
              <a:lnSpc>
                <a:spcPct val="100000"/>
              </a:lnSpc>
              <a:spcBef>
                <a:spcPct val="0"/>
              </a:spcBef>
              <a:buFontTx/>
              <a:buNone/>
              <a:defRPr/>
            </a:pPr>
            <a:r>
              <a:rPr lang="en-US" sz="2400" b="1" u="sng" dirty="0" smtClean="0">
                <a:solidFill>
                  <a:srgbClr val="FFFF00"/>
                </a:solidFill>
                <a:effectLst>
                  <a:outerShdw blurRad="38100" dist="38100" dir="2700000" algn="tl">
                    <a:srgbClr val="000000"/>
                  </a:outerShdw>
                </a:effectLst>
              </a:rPr>
              <a:t>Position Analysis (PA) for El Nino Years </a:t>
            </a:r>
            <a:endParaRPr lang="en-US" sz="2400" b="1" u="sng" dirty="0">
              <a:solidFill>
                <a:srgbClr val="FFFF00"/>
              </a:solidFill>
              <a:effectLst>
                <a:outerShdw blurRad="38100" dist="38100" dir="2700000" algn="tl">
                  <a:srgbClr val="000000"/>
                </a:outerShdw>
              </a:effectLst>
            </a:endParaRPr>
          </a:p>
        </p:txBody>
      </p:sp>
      <p:sp>
        <p:nvSpPr>
          <p:cNvPr id="14342" name="Slide Number Placeholder 7"/>
          <p:cNvSpPr>
            <a:spLocks noGrp="1"/>
          </p:cNvSpPr>
          <p:nvPr>
            <p:ph type="sldNum" sz="quarter" idx="12"/>
          </p:nvPr>
        </p:nvSpPr>
        <p:spPr/>
        <p:txBody>
          <a:bodyPr/>
          <a:lstStyle/>
          <a:p>
            <a:pPr>
              <a:defRPr/>
            </a:pPr>
            <a:r>
              <a:rPr lang="en-US" dirty="0" smtClean="0"/>
              <a:t>13</a:t>
            </a:r>
          </a:p>
        </p:txBody>
      </p:sp>
      <p:pic>
        <p:nvPicPr>
          <p:cNvPr id="2050" name="Picture 2"/>
          <p:cNvPicPr>
            <a:picLocks noChangeAspect="1" noChangeArrowheads="1"/>
          </p:cNvPicPr>
          <p:nvPr/>
        </p:nvPicPr>
        <p:blipFill>
          <a:blip r:embed="rId2" cstate="print"/>
          <a:srcRect/>
          <a:stretch>
            <a:fillRect/>
          </a:stretch>
        </p:blipFill>
        <p:spPr bwMode="auto">
          <a:xfrm>
            <a:off x="457200" y="1600200"/>
            <a:ext cx="4191000" cy="3200400"/>
          </a:xfrm>
          <a:prstGeom prst="rect">
            <a:avLst/>
          </a:prstGeom>
          <a:noFill/>
          <a:ln w="9525">
            <a:noFill/>
            <a:miter lim="800000"/>
            <a:headEnd/>
            <a:tailEnd/>
          </a:ln>
          <a:effectLst/>
        </p:spPr>
      </p:pic>
      <p:sp>
        <p:nvSpPr>
          <p:cNvPr id="9" name="TextBox 8"/>
          <p:cNvSpPr txBox="1"/>
          <p:nvPr/>
        </p:nvSpPr>
        <p:spPr>
          <a:xfrm>
            <a:off x="5486400" y="990600"/>
            <a:ext cx="2514600" cy="803297"/>
          </a:xfrm>
          <a:prstGeom prst="rect">
            <a:avLst/>
          </a:prstGeom>
          <a:noFill/>
        </p:spPr>
        <p:txBody>
          <a:bodyPr wrap="square" rtlCol="0">
            <a:spAutoFit/>
          </a:bodyPr>
          <a:lstStyle/>
          <a:p>
            <a:pPr>
              <a:buNone/>
            </a:pPr>
            <a:r>
              <a:rPr lang="en-US" sz="2200" dirty="0" smtClean="0">
                <a:solidFill>
                  <a:srgbClr val="FFFF00"/>
                </a:solidFill>
              </a:rPr>
              <a:t>November 1</a:t>
            </a:r>
            <a:r>
              <a:rPr lang="en-US" sz="2200" baseline="30000" dirty="0" smtClean="0">
                <a:solidFill>
                  <a:srgbClr val="FFFF00"/>
                </a:solidFill>
              </a:rPr>
              <a:t>st</a:t>
            </a:r>
            <a:endParaRPr lang="en-US" sz="2200" dirty="0" smtClean="0">
              <a:solidFill>
                <a:srgbClr val="FFFF00"/>
              </a:solidFill>
            </a:endParaRPr>
          </a:p>
          <a:p>
            <a:pPr>
              <a:buNone/>
            </a:pPr>
            <a:endParaRPr lang="en-US" sz="2200" dirty="0">
              <a:solidFill>
                <a:srgbClr val="FFFF00"/>
              </a:solidFill>
            </a:endParaRPr>
          </a:p>
        </p:txBody>
      </p:sp>
      <p:sp>
        <p:nvSpPr>
          <p:cNvPr id="13" name="TextBox 12"/>
          <p:cNvSpPr txBox="1"/>
          <p:nvPr/>
        </p:nvSpPr>
        <p:spPr>
          <a:xfrm>
            <a:off x="1371600" y="990600"/>
            <a:ext cx="2514600" cy="397032"/>
          </a:xfrm>
          <a:prstGeom prst="rect">
            <a:avLst/>
          </a:prstGeom>
          <a:noFill/>
        </p:spPr>
        <p:txBody>
          <a:bodyPr wrap="square" rtlCol="0">
            <a:spAutoFit/>
          </a:bodyPr>
          <a:lstStyle/>
          <a:p>
            <a:pPr>
              <a:buNone/>
            </a:pPr>
            <a:r>
              <a:rPr lang="en-US" sz="2200" dirty="0" smtClean="0">
                <a:solidFill>
                  <a:srgbClr val="FFFF00"/>
                </a:solidFill>
              </a:rPr>
              <a:t>October 1st</a:t>
            </a:r>
            <a:endParaRPr lang="en-US" sz="2200" dirty="0">
              <a:solidFill>
                <a:srgbClr val="FFFF00"/>
              </a:solidFill>
            </a:endParaRPr>
          </a:p>
        </p:txBody>
      </p:sp>
      <p:sp>
        <p:nvSpPr>
          <p:cNvPr id="14" name="Down Arrow 13"/>
          <p:cNvSpPr/>
          <p:nvPr/>
        </p:nvSpPr>
        <p:spPr bwMode="auto">
          <a:xfrm rot="16200000">
            <a:off x="4419600" y="838200"/>
            <a:ext cx="609600" cy="609600"/>
          </a:xfrm>
          <a:prstGeom prst="downArrow">
            <a:avLst>
              <a:gd name="adj1" fmla="val 50000"/>
              <a:gd name="adj2" fmla="val 71266"/>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90000"/>
              </a:lnSpc>
              <a:spcBef>
                <a:spcPct val="30000"/>
              </a:spcBef>
              <a:spcAft>
                <a:spcPct val="0"/>
              </a:spcAft>
              <a:buClrTx/>
              <a:buSzTx/>
              <a:buFont typeface="Wingdings"/>
              <a:buChar char="Ø"/>
              <a:tabLst/>
            </a:pPr>
            <a:endParaRPr kumimoji="0" lang="en-US" sz="1800" b="0" i="0" u="none" strike="noStrike" cap="none" normalizeH="0" baseline="0" dirty="0" smtClean="0">
              <a:ln>
                <a:noFill/>
              </a:ln>
              <a:solidFill>
                <a:schemeClr val="tx1"/>
              </a:solidFill>
              <a:effectLst/>
              <a:latin typeface="Times New Roman" pitchFamily="18" charset="0"/>
            </a:endParaRPr>
          </a:p>
        </p:txBody>
      </p:sp>
      <p:pic>
        <p:nvPicPr>
          <p:cNvPr id="16" name="Picture 6" descr="Y:\OP_PLN\op_plng\oct09_pa\UPA\LO\sfwmm_all_nino_1452_LO.jpg"/>
          <p:cNvPicPr>
            <a:picLocks noChangeAspect="1" noChangeArrowheads="1"/>
          </p:cNvPicPr>
          <p:nvPr/>
        </p:nvPicPr>
        <p:blipFill>
          <a:blip r:embed="rId3" cstate="print"/>
          <a:srcRect/>
          <a:stretch>
            <a:fillRect/>
          </a:stretch>
        </p:blipFill>
        <p:spPr bwMode="auto">
          <a:xfrm>
            <a:off x="457200" y="1600200"/>
            <a:ext cx="4267200" cy="3200400"/>
          </a:xfrm>
          <a:prstGeom prst="rect">
            <a:avLst/>
          </a:prstGeom>
          <a:noFill/>
          <a:ln w="9525">
            <a:noFill/>
            <a:miter lim="800000"/>
            <a:headEnd/>
            <a:tailEnd/>
          </a:ln>
        </p:spPr>
      </p:pic>
      <p:pic>
        <p:nvPicPr>
          <p:cNvPr id="29697" name="Picture 1"/>
          <p:cNvPicPr>
            <a:picLocks noChangeAspect="1" noChangeArrowheads="1"/>
          </p:cNvPicPr>
          <p:nvPr/>
        </p:nvPicPr>
        <p:blipFill>
          <a:blip r:embed="rId4" cstate="print"/>
          <a:srcRect/>
          <a:stretch>
            <a:fillRect/>
          </a:stretch>
        </p:blipFill>
        <p:spPr bwMode="auto">
          <a:xfrm>
            <a:off x="4800600" y="1600200"/>
            <a:ext cx="3981449" cy="3200400"/>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609600" y="609600"/>
            <a:ext cx="8305800" cy="4068806"/>
          </a:xfrm>
          <a:prstGeom prst="rect">
            <a:avLst/>
          </a:prstGeom>
          <a:solidFill>
            <a:srgbClr val="0033CC"/>
          </a:solidFill>
          <a:ln w="9525">
            <a:solidFill>
              <a:srgbClr val="0000FF"/>
            </a:solidFill>
            <a:miter lim="800000"/>
            <a:headEnd/>
            <a:tailEnd/>
          </a:ln>
        </p:spPr>
        <p:txBody>
          <a:bodyPr>
            <a:spAutoFit/>
          </a:bodyPr>
          <a:lstStyle/>
          <a:p>
            <a:pPr algn="just">
              <a:lnSpc>
                <a:spcPct val="80000"/>
              </a:lnSpc>
              <a:spcBef>
                <a:spcPct val="20000"/>
              </a:spcBef>
              <a:buFontTx/>
              <a:buNone/>
              <a:tabLst>
                <a:tab pos="7772400" algn="l"/>
              </a:tabLst>
            </a:pPr>
            <a:r>
              <a:rPr lang="en-US" sz="1400" dirty="0">
                <a:solidFill>
                  <a:srgbClr val="FFFF00"/>
                </a:solidFill>
              </a:rPr>
              <a:t>                                                                                                                                                                         </a:t>
            </a:r>
            <a:r>
              <a:rPr lang="en-US" sz="1600" dirty="0">
                <a:solidFill>
                  <a:srgbClr val="FFFF00"/>
                </a:solidFill>
              </a:rPr>
              <a:t>Slide</a:t>
            </a:r>
          </a:p>
          <a:p>
            <a:pPr algn="just">
              <a:lnSpc>
                <a:spcPct val="95000"/>
              </a:lnSpc>
              <a:spcBef>
                <a:spcPct val="20000"/>
              </a:spcBef>
              <a:buFontTx/>
              <a:buNone/>
              <a:tabLst>
                <a:tab pos="7772400" algn="l"/>
              </a:tabLst>
            </a:pPr>
            <a:r>
              <a:rPr lang="en-US" dirty="0">
                <a:solidFill>
                  <a:srgbClr val="FFFF00"/>
                </a:solidFill>
              </a:rPr>
              <a:t>Most recent </a:t>
            </a:r>
            <a:r>
              <a:rPr lang="en-US" dirty="0" smtClean="0">
                <a:solidFill>
                  <a:srgbClr val="FFFF00"/>
                </a:solidFill>
              </a:rPr>
              <a:t>weekly global </a:t>
            </a:r>
            <a:r>
              <a:rPr lang="en-US" dirty="0">
                <a:solidFill>
                  <a:srgbClr val="FFFF00"/>
                </a:solidFill>
              </a:rPr>
              <a:t>sea surface temperature anomaly</a:t>
            </a:r>
            <a:r>
              <a:rPr lang="en-US" dirty="0" smtClean="0">
                <a:solidFill>
                  <a:srgbClr val="FFFF00"/>
                </a:solidFill>
              </a:rPr>
              <a:t>……………………</a:t>
            </a:r>
            <a:r>
              <a:rPr lang="en-US" dirty="0">
                <a:solidFill>
                  <a:srgbClr val="FFFF00"/>
                </a:solidFill>
              </a:rPr>
              <a:t>	 6</a:t>
            </a:r>
          </a:p>
          <a:p>
            <a:pPr algn="just">
              <a:buFontTx/>
              <a:buNone/>
              <a:tabLst>
                <a:tab pos="7772400" algn="l"/>
              </a:tabLst>
            </a:pPr>
            <a:r>
              <a:rPr lang="en-US" dirty="0">
                <a:solidFill>
                  <a:srgbClr val="FFFF00"/>
                </a:solidFill>
              </a:rPr>
              <a:t>The evolution of sea surface temperature anomalies (SSTA) in the </a:t>
            </a:r>
            <a:endParaRPr lang="en-US" dirty="0" smtClean="0">
              <a:solidFill>
                <a:srgbClr val="FFFF00"/>
              </a:solidFill>
            </a:endParaRPr>
          </a:p>
          <a:p>
            <a:pPr algn="just">
              <a:buFontTx/>
              <a:buNone/>
              <a:tabLst>
                <a:tab pos="7772400" algn="l"/>
              </a:tabLst>
            </a:pPr>
            <a:r>
              <a:rPr lang="en-US" dirty="0" smtClean="0">
                <a:solidFill>
                  <a:srgbClr val="FFFF00"/>
                </a:solidFill>
              </a:rPr>
              <a:t>east-central </a:t>
            </a:r>
            <a:r>
              <a:rPr lang="en-US" dirty="0">
                <a:solidFill>
                  <a:srgbClr val="FFFF00"/>
                </a:solidFill>
              </a:rPr>
              <a:t>equatorial Pacific Ocean  </a:t>
            </a:r>
            <a:r>
              <a:rPr lang="en-US" dirty="0" smtClean="0">
                <a:solidFill>
                  <a:srgbClr val="FFFF00"/>
                </a:solidFill>
              </a:rPr>
              <a:t>…………………………………………        	7</a:t>
            </a:r>
            <a:endParaRPr lang="en-US" dirty="0">
              <a:solidFill>
                <a:srgbClr val="FFFF00"/>
              </a:solidFill>
            </a:endParaRPr>
          </a:p>
          <a:p>
            <a:pPr algn="just">
              <a:lnSpc>
                <a:spcPct val="95000"/>
              </a:lnSpc>
              <a:spcBef>
                <a:spcPct val="20000"/>
              </a:spcBef>
              <a:buFontTx/>
              <a:buNone/>
              <a:tabLst>
                <a:tab pos="7772400" algn="l"/>
              </a:tabLst>
            </a:pPr>
            <a:r>
              <a:rPr lang="en-US" dirty="0">
                <a:solidFill>
                  <a:srgbClr val="FFFF00"/>
                </a:solidFill>
              </a:rPr>
              <a:t>Time series of  Nino indices which are used to estimate the state of  ENSO </a:t>
            </a:r>
            <a:r>
              <a:rPr lang="en-US" dirty="0" smtClean="0">
                <a:solidFill>
                  <a:srgbClr val="FFFF00"/>
                </a:solidFill>
              </a:rPr>
              <a:t>….…       8</a:t>
            </a:r>
            <a:endParaRPr lang="en-US" dirty="0">
              <a:solidFill>
                <a:srgbClr val="FFFF00"/>
              </a:solidFill>
            </a:endParaRPr>
          </a:p>
          <a:p>
            <a:pPr algn="just">
              <a:lnSpc>
                <a:spcPct val="95000"/>
              </a:lnSpc>
              <a:spcBef>
                <a:spcPct val="20000"/>
              </a:spcBef>
              <a:buFontTx/>
              <a:buNone/>
              <a:tabLst>
                <a:tab pos="7772400" algn="l"/>
              </a:tabLst>
            </a:pPr>
            <a:r>
              <a:rPr lang="en-US" dirty="0">
                <a:solidFill>
                  <a:srgbClr val="FFFF00"/>
                </a:solidFill>
              </a:rPr>
              <a:t>Trend in the subsurface anomalies</a:t>
            </a:r>
            <a:r>
              <a:rPr lang="en-US" dirty="0" smtClean="0">
                <a:solidFill>
                  <a:srgbClr val="FFFF00"/>
                </a:solidFill>
              </a:rPr>
              <a:t>..…………………………………....………            9</a:t>
            </a:r>
            <a:endParaRPr lang="en-US" dirty="0">
              <a:solidFill>
                <a:srgbClr val="FFFF00"/>
              </a:solidFill>
            </a:endParaRPr>
          </a:p>
          <a:p>
            <a:pPr algn="just">
              <a:lnSpc>
                <a:spcPct val="95000"/>
              </a:lnSpc>
              <a:spcBef>
                <a:spcPct val="20000"/>
              </a:spcBef>
              <a:buFontTx/>
              <a:buNone/>
              <a:tabLst>
                <a:tab pos="7772400" algn="l"/>
              </a:tabLst>
            </a:pPr>
            <a:r>
              <a:rPr lang="en-US" dirty="0">
                <a:solidFill>
                  <a:srgbClr val="FFFF00"/>
                </a:solidFill>
              </a:rPr>
              <a:t>Upper equatorial Pacific Ocean Heat </a:t>
            </a:r>
            <a:r>
              <a:rPr lang="en-US" dirty="0" smtClean="0">
                <a:solidFill>
                  <a:srgbClr val="FFFF00"/>
                </a:solidFill>
              </a:rPr>
              <a:t>Anomalies….. …………………………….     10</a:t>
            </a:r>
            <a:r>
              <a:rPr lang="en-US" dirty="0" smtClean="0">
                <a:solidFill>
                  <a:srgbClr val="FFFF00"/>
                </a:solidFill>
                <a:hlinkClick r:id="rId3" action="ppaction://hlinkpres?slideindex=11&amp;slidetitle=Central "/>
              </a:rPr>
              <a:t>00</a:t>
            </a:r>
            <a:endParaRPr lang="en-US" dirty="0">
              <a:solidFill>
                <a:srgbClr val="FFFF00"/>
              </a:solidFill>
            </a:endParaRPr>
          </a:p>
          <a:p>
            <a:pPr algn="just">
              <a:lnSpc>
                <a:spcPct val="95000"/>
              </a:lnSpc>
              <a:spcBef>
                <a:spcPct val="20000"/>
              </a:spcBef>
              <a:buFontTx/>
              <a:buNone/>
              <a:tabLst>
                <a:tab pos="7772400" algn="l"/>
              </a:tabLst>
            </a:pPr>
            <a:r>
              <a:rPr lang="en-US" dirty="0" smtClean="0">
                <a:solidFill>
                  <a:srgbClr val="FFFF00"/>
                </a:solidFill>
              </a:rPr>
              <a:t>Official EL NINO Forecast.………………………………………………......... ..      11</a:t>
            </a:r>
          </a:p>
          <a:p>
            <a:pPr algn="just">
              <a:lnSpc>
                <a:spcPct val="95000"/>
              </a:lnSpc>
              <a:spcBef>
                <a:spcPct val="20000"/>
              </a:spcBef>
              <a:buNone/>
              <a:tabLst>
                <a:tab pos="7772400" algn="l"/>
              </a:tabLst>
            </a:pPr>
            <a:r>
              <a:rPr lang="en-US" dirty="0" smtClean="0">
                <a:solidFill>
                  <a:srgbClr val="FFFF00"/>
                </a:solidFill>
              </a:rPr>
              <a:t>North Atlantic Hurricane  Sea Surface Temperature Anomaly (2005-2009)……...     12</a:t>
            </a:r>
          </a:p>
          <a:p>
            <a:pPr algn="just">
              <a:lnSpc>
                <a:spcPct val="95000"/>
              </a:lnSpc>
              <a:spcBef>
                <a:spcPct val="20000"/>
              </a:spcBef>
              <a:buNone/>
              <a:tabLst>
                <a:tab pos="7772400" algn="l"/>
              </a:tabLst>
            </a:pPr>
            <a:r>
              <a:rPr lang="en-US" dirty="0" smtClean="0">
                <a:solidFill>
                  <a:srgbClr val="FFFF00"/>
                </a:solidFill>
              </a:rPr>
              <a:t>Official Seasonal Climate Outlook…………………………………………………   13</a:t>
            </a:r>
          </a:p>
          <a:p>
            <a:pPr algn="just">
              <a:lnSpc>
                <a:spcPct val="95000"/>
              </a:lnSpc>
              <a:spcBef>
                <a:spcPct val="20000"/>
              </a:spcBef>
              <a:buFontTx/>
              <a:buNone/>
              <a:tabLst>
                <a:tab pos="7772400" algn="l"/>
              </a:tabLst>
            </a:pPr>
            <a:r>
              <a:rPr lang="en-US" dirty="0" smtClean="0">
                <a:solidFill>
                  <a:srgbClr val="FFFF00"/>
                </a:solidFill>
              </a:rPr>
              <a:t>Lake </a:t>
            </a:r>
            <a:r>
              <a:rPr lang="en-US" dirty="0">
                <a:solidFill>
                  <a:srgbClr val="FFFF00"/>
                </a:solidFill>
              </a:rPr>
              <a:t>Okeechobee </a:t>
            </a:r>
            <a:r>
              <a:rPr lang="en-US" u="sng" dirty="0" smtClean="0">
                <a:solidFill>
                  <a:srgbClr val="FFFF00"/>
                </a:solidFill>
              </a:rPr>
              <a:t>August 1</a:t>
            </a:r>
            <a:r>
              <a:rPr lang="en-US" u="sng" baseline="30000" dirty="0" smtClean="0">
                <a:solidFill>
                  <a:srgbClr val="FFFF00"/>
                </a:solidFill>
              </a:rPr>
              <a:t>st</a:t>
            </a:r>
            <a:r>
              <a:rPr lang="en-US" u="sng" dirty="0" smtClean="0">
                <a:solidFill>
                  <a:srgbClr val="FFFF00"/>
                </a:solidFill>
              </a:rPr>
              <a:t> </a:t>
            </a:r>
            <a:r>
              <a:rPr lang="en-US" u="sng" dirty="0">
                <a:solidFill>
                  <a:srgbClr val="FFFF00"/>
                </a:solidFill>
              </a:rPr>
              <a:t>Position Analysis</a:t>
            </a:r>
            <a:r>
              <a:rPr lang="en-US" dirty="0" smtClean="0">
                <a:solidFill>
                  <a:srgbClr val="FFFF00"/>
                </a:solidFill>
              </a:rPr>
              <a:t>……………………………………    15</a:t>
            </a:r>
            <a:r>
              <a:rPr lang="en-US" dirty="0" smtClean="0">
                <a:solidFill>
                  <a:srgbClr val="FFFF00"/>
                </a:solidFill>
                <a:hlinkClick r:id="rId4" action="ppaction://hlinkpres?slideindex=13&amp;slidetitle=Slide 12"/>
              </a:rPr>
              <a:t>7</a:t>
            </a:r>
            <a:endParaRPr lang="en-US" dirty="0">
              <a:solidFill>
                <a:srgbClr val="FFFF00"/>
              </a:solidFill>
            </a:endParaRPr>
          </a:p>
          <a:p>
            <a:pPr algn="just">
              <a:lnSpc>
                <a:spcPct val="95000"/>
              </a:lnSpc>
              <a:spcBef>
                <a:spcPct val="20000"/>
              </a:spcBef>
              <a:buFontTx/>
              <a:buNone/>
              <a:tabLst>
                <a:tab pos="7772400" algn="l"/>
              </a:tabLst>
            </a:pPr>
            <a:r>
              <a:rPr lang="en-US" dirty="0">
                <a:solidFill>
                  <a:srgbClr val="FFFF00"/>
                </a:solidFill>
              </a:rPr>
              <a:t>Backup </a:t>
            </a:r>
            <a:r>
              <a:rPr lang="en-US" dirty="0" smtClean="0">
                <a:solidFill>
                  <a:srgbClr val="FFFF00"/>
                </a:solidFill>
              </a:rPr>
              <a:t>Slides…………….…………………………….. …………………………    18</a:t>
            </a:r>
            <a:r>
              <a:rPr lang="en-US" dirty="0" smtClean="0">
                <a:solidFill>
                  <a:srgbClr val="FFFF00"/>
                </a:solidFill>
                <a:hlinkClick r:id="rId5" action="ppaction://hlinkpres?slideindex=19&amp;slidetitle=Backup Slides  with additional support material"/>
              </a:rPr>
              <a:t>8</a:t>
            </a:r>
            <a:endParaRPr lang="en-US" dirty="0">
              <a:solidFill>
                <a:srgbClr val="FFFF00"/>
              </a:solidFill>
            </a:endParaRPr>
          </a:p>
          <a:p>
            <a:pPr algn="just">
              <a:lnSpc>
                <a:spcPct val="95000"/>
              </a:lnSpc>
              <a:spcBef>
                <a:spcPct val="20000"/>
              </a:spcBef>
              <a:buFontTx/>
              <a:buNone/>
              <a:tabLst>
                <a:tab pos="7772400" algn="l"/>
              </a:tabLst>
            </a:pPr>
            <a:endParaRPr lang="en-US" sz="1400" dirty="0">
              <a:solidFill>
                <a:srgbClr val="FFFF00"/>
              </a:solidFill>
            </a:endParaRPr>
          </a:p>
        </p:txBody>
      </p:sp>
      <p:sp>
        <p:nvSpPr>
          <p:cNvPr id="508938" name="Text Box 3"/>
          <p:cNvSpPr txBox="1">
            <a:spLocks noChangeArrowheads="1"/>
          </p:cNvSpPr>
          <p:nvPr/>
        </p:nvSpPr>
        <p:spPr bwMode="auto">
          <a:xfrm>
            <a:off x="3048000" y="152400"/>
            <a:ext cx="2466975" cy="336550"/>
          </a:xfrm>
          <a:prstGeom prst="rect">
            <a:avLst/>
          </a:prstGeom>
          <a:noFill/>
          <a:ln w="22225">
            <a:noFill/>
            <a:prstDash val="sysDot"/>
            <a:miter lim="800000"/>
            <a:headEnd/>
            <a:tailEnd/>
          </a:ln>
          <a:effectLst/>
        </p:spPr>
        <p:txBody>
          <a:bodyPr wrap="none">
            <a:spAutoFit/>
          </a:bodyPr>
          <a:lstStyle/>
          <a:p>
            <a:pPr eaLnBrk="1" hangingPunct="1">
              <a:lnSpc>
                <a:spcPct val="80000"/>
              </a:lnSpc>
              <a:spcBef>
                <a:spcPct val="0"/>
              </a:spcBef>
              <a:buFontTx/>
              <a:buNone/>
              <a:defRPr/>
            </a:pPr>
            <a:r>
              <a:rPr lang="en-US" sz="2000" dirty="0">
                <a:solidFill>
                  <a:srgbClr val="FFFF00"/>
                </a:solidFill>
                <a:effectLst>
                  <a:outerShdw blurRad="38100" dist="38100" dir="2700000" algn="tl">
                    <a:srgbClr val="000000"/>
                  </a:outerShdw>
                </a:effectLst>
                <a:latin typeface="Arial" charset="0"/>
              </a:rPr>
              <a:t>    </a:t>
            </a:r>
            <a:r>
              <a:rPr lang="en-US" sz="2000" u="sng" dirty="0">
                <a:solidFill>
                  <a:srgbClr val="FFFF00"/>
                </a:solidFill>
                <a:effectLst>
                  <a:outerShdw blurRad="38100" dist="38100" dir="2700000" algn="tl">
                    <a:srgbClr val="000000"/>
                  </a:outerShdw>
                </a:effectLst>
                <a:latin typeface="Arial" charset="0"/>
              </a:rPr>
              <a:t>Table of Contents</a:t>
            </a:r>
          </a:p>
        </p:txBody>
      </p:sp>
    </p:spTree>
  </p:cSld>
  <p:clrMapOvr>
    <a:masterClrMapping/>
  </p:clrMapOvr>
</p:sld>
</file>

<file path=ppt/theme/theme1.xml><?xml version="1.0" encoding="utf-8"?>
<a:theme xmlns:a="http://schemas.openxmlformats.org/drawingml/2006/main" name="Default Design">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90000"/>
          </a:lnSpc>
          <a:spcBef>
            <a:spcPct val="30000"/>
          </a:spcBef>
          <a:spcAft>
            <a:spcPct val="0"/>
          </a:spcAft>
          <a:buClrTx/>
          <a:buSzTx/>
          <a:buFont typeface="Wingdings"/>
          <a:buChar char="Ø"/>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90000"/>
          </a:lnSpc>
          <a:spcBef>
            <a:spcPct val="30000"/>
          </a:spcBef>
          <a:spcAft>
            <a:spcPct val="0"/>
          </a:spcAft>
          <a:buClrTx/>
          <a:buSzTx/>
          <a:buFont typeface="Wingdings"/>
          <a:buChar char="Ø"/>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379591</TotalTime>
  <Words>1226</Words>
  <Application>Microsoft Office PowerPoint</Application>
  <PresentationFormat>On-screen Show (4:3)</PresentationFormat>
  <Paragraphs>157</Paragraphs>
  <Slides>30</Slides>
  <Notes>7</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Default Design</vt:lpstr>
      <vt:lpstr>Slide 0</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Backup Slides  with additional support material</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vector>
  </TitlesOfParts>
  <Company>SFWMD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paul trimble</dc:creator>
  <cp:lastModifiedBy>nketprak</cp:lastModifiedBy>
  <cp:revision>3625</cp:revision>
  <dcterms:created xsi:type="dcterms:W3CDTF">2005-11-21T21:02:07Z</dcterms:created>
  <dcterms:modified xsi:type="dcterms:W3CDTF">2009-11-03T23:18:10Z</dcterms:modified>
</cp:coreProperties>
</file>