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Lst>
  <p:notesMasterIdLst>
    <p:notesMasterId r:id="rId20"/>
  </p:notesMasterIdLst>
  <p:sldIdLst>
    <p:sldId id="259" r:id="rId5"/>
    <p:sldId id="373" r:id="rId6"/>
    <p:sldId id="309" r:id="rId7"/>
    <p:sldId id="374" r:id="rId8"/>
    <p:sldId id="310" r:id="rId9"/>
    <p:sldId id="311" r:id="rId10"/>
    <p:sldId id="312" r:id="rId11"/>
    <p:sldId id="313" r:id="rId12"/>
    <p:sldId id="314" r:id="rId13"/>
    <p:sldId id="321" r:id="rId14"/>
    <p:sldId id="322" r:id="rId15"/>
    <p:sldId id="316" r:id="rId16"/>
    <p:sldId id="317" r:id="rId17"/>
    <p:sldId id="318" r:id="rId18"/>
    <p:sldId id="32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A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32" autoAdjust="0"/>
    <p:restoredTop sz="52962" autoAdjust="0"/>
  </p:normalViewPr>
  <p:slideViewPr>
    <p:cSldViewPr snapToGrid="0">
      <p:cViewPr varScale="1">
        <p:scale>
          <a:sx n="66" d="100"/>
          <a:sy n="66" d="100"/>
        </p:scale>
        <p:origin x="154"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02"/>
    </p:cViewPr>
  </p:sorterViewPr>
  <p:notesViewPr>
    <p:cSldViewPr snapToGrid="0">
      <p:cViewPr varScale="1">
        <p:scale>
          <a:sx n="75" d="100"/>
          <a:sy n="75" d="100"/>
        </p:scale>
        <p:origin x="458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6653" tIns="48327" rIns="96653" bIns="48327" rtlCol="0"/>
          <a:lstStyle>
            <a:lvl1pPr algn="r">
              <a:defRPr sz="1200"/>
            </a:lvl1pPr>
          </a:lstStyle>
          <a:p>
            <a:fld id="{92A987F6-B549-4A3E-9A29-40EAB0422839}" type="datetimeFigureOut">
              <a:rPr lang="en-US" smtClean="0"/>
              <a:t>9/1/2022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6653" tIns="48327" rIns="96653" bIns="48327" rtlCol="0" anchor="b"/>
          <a:lstStyle>
            <a:lvl1pPr algn="r">
              <a:defRPr sz="1200"/>
            </a:lvl1pPr>
          </a:lstStyle>
          <a:p>
            <a:fld id="{9668F71F-5050-46C1-A8C4-655F5737CFE9}" type="slidenum">
              <a:rPr lang="en-US" smtClean="0"/>
              <a:t>‹#›</a:t>
            </a:fld>
            <a:endParaRPr lang="en-US" dirty="0"/>
          </a:p>
        </p:txBody>
      </p:sp>
    </p:spTree>
    <p:extLst>
      <p:ext uri="{BB962C8B-B14F-4D97-AF65-F5344CB8AC3E}">
        <p14:creationId xmlns:p14="http://schemas.microsoft.com/office/powerpoint/2010/main" val="106180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fontAlgn="b"/>
            <a:r>
              <a:rPr lang="en-US" b="1" dirty="0">
                <a:latin typeface="Arial" panose="020B0604020202020204" pitchFamily="34" charset="0"/>
                <a:cs typeface="Arial" panose="020B0604020202020204" pitchFamily="34" charset="0"/>
              </a:rPr>
              <a:t>This is the first of 2 public hearings required by Chapter 200, F.S. (TRIM) to adopt millage rates and a budget for Fiscal Year 2022-2023.  The second hearing is scheduled to be here at Headquarters in the B1 Building Auditorium and will also be available on Zoom Tuesday September 20 at 5:15 p.m.  The Zoom link may be found on our District web at www.sfwmd.gov.  We have IT staff on standby for this meeting for technical assistance if a member from the public encounters technical issues. </a:t>
            </a:r>
          </a:p>
          <a:p>
            <a:endParaRPr lang="en-US" b="1" dirty="0">
              <a:latin typeface="Arial" panose="020B0604020202020204" pitchFamily="34" charset="0"/>
              <a:cs typeface="Arial" panose="020B0604020202020204" pitchFamily="34" charset="0"/>
            </a:endParaRPr>
          </a:p>
          <a:p>
            <a:pPr fontAlgn="b"/>
            <a:r>
              <a:rPr lang="en-US" b="1" dirty="0">
                <a:latin typeface="Arial" panose="020B0604020202020204" pitchFamily="34" charset="0"/>
                <a:cs typeface="Arial" panose="020B0604020202020204" pitchFamily="34" charset="0"/>
              </a:rPr>
              <a:t>This evening staff will request action on 7 resolutions:</a:t>
            </a:r>
          </a:p>
          <a:p>
            <a:pPr fontAlgn="b"/>
            <a:endParaRPr lang="en-US" b="1" dirty="0">
              <a:latin typeface="Arial" panose="020B0604020202020204" pitchFamily="34" charset="0"/>
              <a:cs typeface="Arial" panose="020B0604020202020204" pitchFamily="34" charset="0"/>
            </a:endParaRPr>
          </a:p>
          <a:p>
            <a:pPr marL="171450" indent="-171450" fontAlgn="b">
              <a:buFont typeface="Arial" panose="020B0604020202020204" pitchFamily="34" charset="0"/>
              <a:buChar char="•"/>
            </a:pPr>
            <a:r>
              <a:rPr lang="en-US" b="1" dirty="0">
                <a:latin typeface="Arial" panose="020B0604020202020204" pitchFamily="34" charset="0"/>
                <a:cs typeface="Arial" panose="020B0604020202020204" pitchFamily="34" charset="0"/>
              </a:rPr>
              <a:t>4 resolutions for the adoption of tentative Fiscal Year 2022-2023 millage rates</a:t>
            </a:r>
          </a:p>
          <a:p>
            <a:pPr marL="0" indent="0" fontAlgn="b">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171450" indent="-171450" fontAlgn="b">
              <a:buFont typeface="Arial" panose="020B0604020202020204" pitchFamily="34" charset="0"/>
              <a:buChar char="•"/>
            </a:pPr>
            <a:r>
              <a:rPr lang="en-US" b="1" dirty="0">
                <a:latin typeface="Arial" panose="020B0604020202020204" pitchFamily="34" charset="0"/>
                <a:cs typeface="Arial" panose="020B0604020202020204" pitchFamily="34" charset="0"/>
              </a:rPr>
              <a:t>2 resolutions for adoption of the Everglades Agricultural Privilege Tax Rolls (one for the Everglades Agricultural Area and one for the C-139 Basin.)</a:t>
            </a:r>
          </a:p>
          <a:p>
            <a:pPr marL="171450" indent="-171450" fontAlgn="b">
              <a:buFont typeface="Arial" panose="020B0604020202020204" pitchFamily="34" charset="0"/>
              <a:buChar char="•"/>
            </a:pPr>
            <a:r>
              <a:rPr lang="en-US" b="1" dirty="0">
                <a:latin typeface="Arial" panose="020B0604020202020204" pitchFamily="34" charset="0"/>
                <a:cs typeface="Arial" panose="020B0604020202020204" pitchFamily="34" charset="0"/>
              </a:rPr>
              <a:t>1 resolution adopting the Fiscal Year 2022-2023 Tentative Budget.	</a:t>
            </a:r>
          </a:p>
          <a:p>
            <a:pPr fontAlgn="b"/>
            <a:r>
              <a:rPr lang="en-US" b="1" dirty="0">
                <a:latin typeface="Arial" panose="020B0604020202020204" pitchFamily="34" charset="0"/>
                <a:cs typeface="Arial" panose="020B0604020202020204" pitchFamily="34" charset="0"/>
              </a:rPr>
              <a:t>	</a:t>
            </a:r>
          </a:p>
          <a:p>
            <a:pPr fontAlgn="b"/>
            <a:r>
              <a:rPr lang="en-US" b="1" dirty="0">
                <a:latin typeface="Arial" panose="020B0604020202020204" pitchFamily="34" charset="0"/>
                <a:cs typeface="Arial" panose="020B0604020202020204" pitchFamily="34" charset="0"/>
              </a:rPr>
              <a:t>There are strict statutory guidelines that must be followed in adopting tentative millage rates &amp; budget.</a:t>
            </a: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1</a:t>
            </a:fld>
            <a:endParaRPr lang="en-US" dirty="0"/>
          </a:p>
        </p:txBody>
      </p:sp>
    </p:spTree>
    <p:extLst>
      <p:ext uri="{BB962C8B-B14F-4D97-AF65-F5344CB8AC3E}">
        <p14:creationId xmlns:p14="http://schemas.microsoft.com/office/powerpoint/2010/main" val="3226890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This portion of the presentation pertains to the Fiscal Year 2022-2023 Tentative Budget amount of </a:t>
            </a:r>
            <a:r>
              <a:rPr lang="en-US" sz="1200" b="1" u="sng" dirty="0"/>
              <a:t>$1,226,394,713 </a:t>
            </a:r>
            <a:r>
              <a:rPr lang="en-US" b="1" dirty="0">
                <a:latin typeface="Arial" panose="020B0604020202020204" pitchFamily="34" charset="0"/>
                <a:cs typeface="Arial" panose="020B0604020202020204" pitchFamily="34" charset="0"/>
              </a:rPr>
              <a:t>to be considered this evening for both revenues and expenditures.</a:t>
            </a: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10</a:t>
            </a:fld>
            <a:endParaRPr lang="en-US" dirty="0"/>
          </a:p>
        </p:txBody>
      </p:sp>
    </p:spTree>
    <p:extLst>
      <p:ext uri="{BB962C8B-B14F-4D97-AF65-F5344CB8AC3E}">
        <p14:creationId xmlns:p14="http://schemas.microsoft.com/office/powerpoint/2010/main" val="4029775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1462088"/>
            <a:ext cx="7019926" cy="3949700"/>
          </a:xfrm>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First, I would like to highlight the changes that have been added to the budget from the July/August Tentative Budget Submittal. </a:t>
            </a:r>
          </a:p>
          <a:p>
            <a:r>
              <a:rPr kumimoji="0" lang="en-US"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The budget has Increased by $4.7M from a $1,221.7M to $1,226.4M.</a:t>
            </a:r>
          </a:p>
          <a:p>
            <a:endParaRPr kumimoji="0" lang="en-US"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r>
              <a:rPr kumimoji="0" lang="en-US"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The decreases are attributed to state funds, Federal, and Ag Tax,</a:t>
            </a: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11</a:t>
            </a:fld>
            <a:endParaRPr lang="en-US" dirty="0"/>
          </a:p>
        </p:txBody>
      </p:sp>
    </p:spTree>
    <p:extLst>
      <p:ext uri="{BB962C8B-B14F-4D97-AF65-F5344CB8AC3E}">
        <p14:creationId xmlns:p14="http://schemas.microsoft.com/office/powerpoint/2010/main" val="316434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200" b="1" u="sng" dirty="0"/>
          </a:p>
          <a:p>
            <a:r>
              <a:rPr lang="en-US" sz="1200" b="1" u="sng" dirty="0">
                <a:latin typeface="Arial" panose="020B0604020202020204" pitchFamily="34" charset="0"/>
                <a:cs typeface="Arial" panose="020B0604020202020204" pitchFamily="34" charset="0"/>
              </a:rPr>
              <a:t>The Pie Chart to the Left illustrates the Revenues: Ad valorem and State Sources make up 78% of revenue and Fund Balance 11%.</a:t>
            </a:r>
          </a:p>
          <a:p>
            <a:endParaRPr lang="en-US" sz="1200"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Ad Valorem: </a:t>
            </a:r>
            <a:r>
              <a:rPr lang="en-US" sz="1200" b="1" dirty="0">
                <a:latin typeface="Arial" panose="020B0604020202020204" pitchFamily="34" charset="0"/>
                <a:cs typeface="Arial" panose="020B0604020202020204" pitchFamily="34" charset="0"/>
              </a:rPr>
              <a:t>The estimated ad valorem revenue of $295 million includes $4.2 million net increase over last year due to New Construction ($6.1M) and Prior Year Taxable Value Reduction (-$1.9M). </a:t>
            </a:r>
          </a:p>
          <a:p>
            <a:endParaRPr lang="en-US" sz="1200" b="1"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State: </a:t>
            </a:r>
            <a:r>
              <a:rPr lang="en-US" sz="1200" b="1" dirty="0">
                <a:latin typeface="Arial" panose="020B0604020202020204" pitchFamily="34" charset="0"/>
                <a:cs typeface="Arial" panose="020B0604020202020204" pitchFamily="34" charset="0"/>
              </a:rPr>
              <a:t>$667 million includes over $500 million in new state funds from the legislature for Everglades Restoration and $61M for resiliency, $22M for AWS, $14M for water quality projects through potential DEP Grant opportunities, $31M to continue work on the lower Kissimmee STA project through a grant from DEP, $7 million from FWC for exotic controls, 200K FDACS Prescribed Burn, 263K  Everglades License Tag and Snook IRL License Tag funds. </a:t>
            </a:r>
          </a:p>
          <a:p>
            <a:endParaRPr lang="en-US" sz="1200" b="1"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The Fund Balance </a:t>
            </a:r>
            <a:r>
              <a:rPr lang="en-US" sz="1200" b="1" dirty="0">
                <a:latin typeface="Arial" panose="020B0604020202020204" pitchFamily="34" charset="0"/>
                <a:cs typeface="Arial" panose="020B0604020202020204" pitchFamily="34" charset="0"/>
              </a:rPr>
              <a:t>total 11%. This includes the $61 million emergency hurricane reserves that is reallocated each year.  </a:t>
            </a:r>
          </a:p>
          <a:p>
            <a:endParaRPr lang="en-US" sz="12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The Pie Chart to the Right Illustrates the Projected Expenses by Program</a:t>
            </a:r>
            <a:r>
              <a:rPr lang="en-US" b="1" dirty="0">
                <a:latin typeface="Arial" panose="020B0604020202020204" pitchFamily="34" charset="0"/>
                <a:cs typeface="Arial" panose="020B0604020202020204" pitchFamily="34" charset="0"/>
              </a:rPr>
              <a:t>:</a:t>
            </a:r>
          </a:p>
          <a:p>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90% of the budget continues to support Restoration and Operations and 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Restoration of $662 million which is 54% of the budget. This includes the majority of the $667 million in state funding for Everglades Restoration for such projects as Restoration Strategies, CERP, NEEP and AWS, and WQ Grants that District Staff are seeking funding for through DEP.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Operations and Maintenance of Lands and Works is $438 million which is 36% of the budget.  This includes the O&amp;M Capital Refurbishment program at $58 million (52.4M C&amp;SF, STA + $1.6M one-time funding &amp; $4.1 BCB), $61 million emergency reserves and over $90 million for STA, C&amp;SF and BCB operations and maintenance, and over $111M Coastal Resiliency and Sea Level Rise, and over $60M for land management &amp; Exotic control,  including the $14M </a:t>
            </a:r>
            <a:r>
              <a:rPr lang="en-US" b="1" dirty="0" err="1">
                <a:latin typeface="Arial" panose="020B0604020202020204" pitchFamily="34" charset="0"/>
                <a:cs typeface="Arial" panose="020B0604020202020204" pitchFamily="34" charset="0"/>
              </a:rPr>
              <a:t>Abiaki</a:t>
            </a:r>
            <a:r>
              <a:rPr lang="en-US" b="1" dirty="0">
                <a:latin typeface="Arial" panose="020B0604020202020204" pitchFamily="34" charset="0"/>
                <a:cs typeface="Arial" panose="020B0604020202020204" pitchFamily="34" charset="0"/>
              </a:rPr>
              <a:t> C-139 Restoration Project. </a:t>
            </a:r>
          </a:p>
          <a:p>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12</a:t>
            </a:fld>
            <a:endParaRPr lang="en-US" dirty="0"/>
          </a:p>
        </p:txBody>
      </p:sp>
    </p:spTree>
    <p:extLst>
      <p:ext uri="{BB962C8B-B14F-4D97-AF65-F5344CB8AC3E}">
        <p14:creationId xmlns:p14="http://schemas.microsoft.com/office/powerpoint/2010/main" val="2223027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There are two deadlines for legislative comments –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September 5 General Legislative committee and sub-committee comments were due. Staff received No comments.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September 13 the Executive Office of the Governor and the Legislative Budget Commission comments are due.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Mr. Chairman, I turn the meeting back over to you prior to considering the tentative budget adoption resolution.</a:t>
            </a: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Chairman: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Any Board Member questions before we consider the Tentative Budget?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Please proceed Ms. Heater</a:t>
            </a: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13</a:t>
            </a:fld>
            <a:endParaRPr lang="en-US" dirty="0"/>
          </a:p>
        </p:txBody>
      </p:sp>
    </p:spTree>
    <p:extLst>
      <p:ext uri="{BB962C8B-B14F-4D97-AF65-F5344CB8AC3E}">
        <p14:creationId xmlns:p14="http://schemas.microsoft.com/office/powerpoint/2010/main" val="316434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The staff Presents for Consideration, Resolution 2022-0919, adopting the tentative budget in the amount of </a:t>
            </a:r>
          </a:p>
          <a:p>
            <a:endParaRPr lang="en-US"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$1,226,394,713</a:t>
            </a:r>
          </a:p>
          <a:p>
            <a:r>
              <a:rPr lang="en-US" b="1" dirty="0">
                <a:latin typeface="Arial" panose="020B0604020202020204" pitchFamily="34" charset="0"/>
                <a:cs typeface="Arial" panose="020B0604020202020204" pitchFamily="34" charset="0"/>
              </a:rPr>
              <a:t>One Billion</a:t>
            </a:r>
          </a:p>
          <a:p>
            <a:r>
              <a:rPr lang="en-US" b="1" dirty="0">
                <a:latin typeface="Arial" panose="020B0604020202020204" pitchFamily="34" charset="0"/>
                <a:cs typeface="Arial" panose="020B0604020202020204" pitchFamily="34" charset="0"/>
              </a:rPr>
              <a:t>Two hundred twenty-six million, </a:t>
            </a:r>
          </a:p>
          <a:p>
            <a:r>
              <a:rPr lang="en-US" b="1" dirty="0">
                <a:latin typeface="Arial" panose="020B0604020202020204" pitchFamily="34" charset="0"/>
                <a:cs typeface="Arial" panose="020B0604020202020204" pitchFamily="34" charset="0"/>
              </a:rPr>
              <a:t>Three hundred ninety-four thousand,</a:t>
            </a:r>
          </a:p>
          <a:p>
            <a:r>
              <a:rPr lang="en-US" b="1" dirty="0">
                <a:latin typeface="Arial" panose="020B0604020202020204" pitchFamily="34" charset="0"/>
                <a:cs typeface="Arial" panose="020B0604020202020204" pitchFamily="34" charset="0"/>
              </a:rPr>
              <a:t>Seven hundred and thirteen dollars.</a:t>
            </a:r>
          </a:p>
          <a:p>
            <a:endParaRPr lang="en-US" dirty="0">
              <a:latin typeface="Arial" panose="020B0604020202020204" pitchFamily="34" charset="0"/>
              <a:cs typeface="Arial" panose="020B0604020202020204" pitchFamily="34" charset="0"/>
            </a:endParaRPr>
          </a:p>
          <a:p>
            <a:pPr fontAlgn="b"/>
            <a:r>
              <a:rPr lang="en-US" sz="1400" b="1" u="sng" dirty="0">
                <a:solidFill>
                  <a:srgbClr val="FF0000"/>
                </a:solidFill>
                <a:latin typeface="Arial" panose="020B0604020202020204" pitchFamily="34" charset="0"/>
                <a:cs typeface="Arial" panose="020B0604020202020204" pitchFamily="34" charset="0"/>
              </a:rPr>
              <a:t>Chairman: </a:t>
            </a:r>
          </a:p>
          <a:p>
            <a:pPr marL="171450" indent="-171450" fontAlgn="b">
              <a:buClr>
                <a:srgbClr val="FF0000"/>
              </a:buClr>
              <a:buFont typeface="Arial" panose="020B0604020202020204" pitchFamily="34" charset="0"/>
              <a:buChar char="•"/>
            </a:pPr>
            <a:r>
              <a:rPr lang="en-US" sz="1400" b="1" dirty="0">
                <a:solidFill>
                  <a:srgbClr val="FF0000"/>
                </a:solidFill>
                <a:latin typeface="Arial" panose="020B0604020202020204" pitchFamily="34" charset="0"/>
                <a:cs typeface="Arial" panose="020B0604020202020204" pitchFamily="34" charset="0"/>
              </a:rPr>
              <a:t>Call the Question to  adopt the </a:t>
            </a:r>
            <a:r>
              <a:rPr lang="en-US" sz="1400" b="1" u="sng" dirty="0">
                <a:solidFill>
                  <a:srgbClr val="FF0000"/>
                </a:solidFill>
                <a:latin typeface="Arial" panose="020B0604020202020204" pitchFamily="34" charset="0"/>
                <a:cs typeface="Arial" panose="020B0604020202020204" pitchFamily="34" charset="0"/>
              </a:rPr>
              <a:t>Fiscal Year 2022-2023 Tentative Budget</a:t>
            </a:r>
            <a:r>
              <a:rPr lang="en-US" sz="1400" b="1" dirty="0">
                <a:solidFill>
                  <a:srgbClr val="FF0000"/>
                </a:solidFill>
                <a:latin typeface="Arial" panose="020B0604020202020204" pitchFamily="34" charset="0"/>
                <a:cs typeface="Arial" panose="020B0604020202020204" pitchFamily="34" charset="0"/>
              </a:rPr>
              <a:t>, Resolution 2022-0919</a:t>
            </a:r>
          </a:p>
          <a:p>
            <a:pPr marL="171450" marR="0" lvl="0" indent="-171450" fontAlgn="b">
              <a:spcBef>
                <a:spcPts val="0"/>
              </a:spcBef>
              <a:spcAft>
                <a:spcPts val="0"/>
              </a:spcAft>
              <a:buClr>
                <a:srgbClr val="FF0000"/>
              </a:buClr>
              <a:buFont typeface="Arial" panose="020B0604020202020204" pitchFamily="34" charset="0"/>
              <a:buChar char="•"/>
            </a:pPr>
            <a:r>
              <a:rPr lang="en-US" sz="1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Poll Board members participating by phone</a:t>
            </a:r>
            <a:endParaRPr lang="en-US" sz="1400" b="1" dirty="0">
              <a:solidFill>
                <a:srgbClr val="FF0000"/>
              </a:solidFill>
              <a:latin typeface="Arial" panose="020B0604020202020204" pitchFamily="34" charset="0"/>
              <a:cs typeface="Arial" panose="020B0604020202020204" pitchFamily="34" charset="0"/>
            </a:endParaRPr>
          </a:p>
          <a:p>
            <a:pPr marL="171450" indent="-171450" fontAlgn="b">
              <a:buFont typeface="Arial" panose="020B0604020202020204" pitchFamily="34" charset="0"/>
              <a:buChar char="•"/>
            </a:pPr>
            <a:r>
              <a:rPr lang="en-US" sz="1400" b="1" dirty="0">
                <a:solidFill>
                  <a:srgbClr val="FF0000"/>
                </a:solidFill>
                <a:latin typeface="Arial" panose="020B0604020202020204" pitchFamily="34" charset="0"/>
                <a:cs typeface="Arial" panose="020B0604020202020204" pitchFamily="34" charset="0"/>
              </a:rPr>
              <a:t>Announce result of the vote</a:t>
            </a: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14</a:t>
            </a:fld>
            <a:endParaRPr lang="en-US" dirty="0"/>
          </a:p>
        </p:txBody>
      </p:sp>
    </p:spTree>
    <p:extLst>
      <p:ext uri="{BB962C8B-B14F-4D97-AF65-F5344CB8AC3E}">
        <p14:creationId xmlns:p14="http://schemas.microsoft.com/office/powerpoint/2010/main" val="1385960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Candida will thank Governing Board and Executive Management for support and Direction and budget staff for all their hard work bringing us down the home stretch. </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t>
            </a:r>
          </a:p>
          <a:p>
            <a:pPr fontAlgn="b"/>
            <a:r>
              <a:rPr lang="en-US" sz="1400" b="1" u="sng" dirty="0">
                <a:solidFill>
                  <a:srgbClr val="FF0000"/>
                </a:solidFill>
                <a:latin typeface="Arial" panose="020B0604020202020204" pitchFamily="34" charset="0"/>
                <a:cs typeface="Arial" panose="020B0604020202020204" pitchFamily="34" charset="0"/>
              </a:rPr>
              <a:t>Chairman: </a:t>
            </a:r>
          </a:p>
          <a:p>
            <a:pPr marL="171450" indent="-171450" fontAlgn="b">
              <a:buClr>
                <a:srgbClr val="FF0000"/>
              </a:buClr>
              <a:buFont typeface="Arial" panose="020B0604020202020204" pitchFamily="34" charset="0"/>
              <a:buChar char="•"/>
            </a:pPr>
            <a:r>
              <a:rPr lang="en-US" sz="1400" b="1" dirty="0">
                <a:solidFill>
                  <a:srgbClr val="FF0000"/>
                </a:solidFill>
                <a:latin typeface="Arial" panose="020B0604020202020204" pitchFamily="34" charset="0"/>
                <a:cs typeface="Arial" panose="020B0604020202020204" pitchFamily="34" charset="0"/>
              </a:rPr>
              <a:t>Call the question</a:t>
            </a:r>
          </a:p>
          <a:p>
            <a:pPr marL="171450" marR="0" lvl="0" indent="-171450" fontAlgn="b">
              <a:spcBef>
                <a:spcPts val="0"/>
              </a:spcBef>
              <a:spcAft>
                <a:spcPts val="0"/>
              </a:spcAft>
              <a:buClr>
                <a:srgbClr val="FF0000"/>
              </a:buClr>
              <a:buFont typeface="Arial" panose="020B0604020202020204" pitchFamily="34" charset="0"/>
              <a:buChar char="•"/>
            </a:pPr>
            <a:r>
              <a:rPr lang="en-US" sz="1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Announce adjournment</a:t>
            </a:r>
            <a:endParaRPr lang="en-US" sz="1400" b="1" dirty="0">
              <a:solidFill>
                <a:srgbClr val="FF0000"/>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You Are DONE!!! </a:t>
            </a:r>
            <a:r>
              <a:rPr lang="en-US" b="1" dirty="0">
                <a:latin typeface="Arial" panose="020B0604020202020204" pitchFamily="34" charset="0"/>
                <a:cs typeface="Arial" panose="020B0604020202020204" pitchFamily="34" charset="0"/>
                <a:sym typeface="Wingdings" panose="05000000000000000000" pitchFamily="2" charset="2"/>
              </a:rPr>
              <a:t></a:t>
            </a: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15</a:t>
            </a:fld>
            <a:endParaRPr lang="en-US" dirty="0"/>
          </a:p>
        </p:txBody>
      </p:sp>
    </p:spTree>
    <p:extLst>
      <p:ext uri="{BB962C8B-B14F-4D97-AF65-F5344CB8AC3E}">
        <p14:creationId xmlns:p14="http://schemas.microsoft.com/office/powerpoint/2010/main" val="306044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The first substantive issue to be discussed is the percentage increase in the millage rates over the rolled-back rates necessary to fund the budget, </a:t>
            </a:r>
            <a:r>
              <a:rPr lang="en-US" b="1" u="sng" dirty="0">
                <a:latin typeface="Arial" panose="020B0604020202020204" pitchFamily="34" charset="0"/>
                <a:cs typeface="Arial" panose="020B0604020202020204" pitchFamily="34" charset="0"/>
              </a:rPr>
              <a:t>if any</a:t>
            </a:r>
            <a:r>
              <a:rPr lang="en-US" b="1" dirty="0">
                <a:latin typeface="Arial" panose="020B0604020202020204" pitchFamily="34" charset="0"/>
                <a:cs typeface="Arial" panose="020B0604020202020204" pitchFamily="34" charset="0"/>
              </a:rPr>
              <a:t>, and the specific purposes for which ad valorem tax revenues are being increased.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With the Tentative rates being proposed this evening at the Rolled-Back millage Rates , there is </a:t>
            </a:r>
            <a:r>
              <a:rPr lang="en-US" b="1" u="sng" dirty="0">
                <a:latin typeface="Arial" panose="020B0604020202020204" pitchFamily="34" charset="0"/>
                <a:cs typeface="Arial" panose="020B0604020202020204" pitchFamily="34" charset="0"/>
              </a:rPr>
              <a:t>NO</a:t>
            </a:r>
            <a:r>
              <a:rPr lang="en-US" b="1" dirty="0">
                <a:latin typeface="Arial" panose="020B0604020202020204" pitchFamily="34" charset="0"/>
                <a:cs typeface="Arial" panose="020B0604020202020204" pitchFamily="34" charset="0"/>
              </a:rPr>
              <a:t> increase in ad valorem taxes to be discussed pursuant to the statute. </a:t>
            </a:r>
          </a:p>
          <a:p>
            <a:endParaRPr lang="en-US" b="1" dirty="0">
              <a:latin typeface="Arial" panose="020B0604020202020204" pitchFamily="34" charset="0"/>
              <a:cs typeface="Arial" panose="020B0604020202020204" pitchFamily="34" charset="0"/>
            </a:endParaRPr>
          </a:p>
          <a:p>
            <a:pPr marL="171450" indent="-171450" fontAlgn="b">
              <a:buFont typeface="Arial" panose="020B0604020202020204" pitchFamily="34" charset="0"/>
              <a:buChar char="•"/>
            </a:pPr>
            <a:r>
              <a:rPr lang="en-US" b="1" dirty="0">
                <a:latin typeface="Arial" panose="020B0604020202020204" pitchFamily="34" charset="0"/>
                <a:cs typeface="Arial" panose="020B0604020202020204" pitchFamily="34" charset="0"/>
              </a:rPr>
              <a:t>The tentative millage rates are as follows:</a:t>
            </a:r>
          </a:p>
          <a:p>
            <a:pPr marL="628650" lvl="1" indent="-171450" fontAlgn="b">
              <a:buFont typeface="Arial" panose="020B0604020202020204" pitchFamily="34" charset="0"/>
              <a:buChar char="•"/>
            </a:pPr>
            <a:r>
              <a:rPr lang="en-US" b="1" dirty="0">
                <a:latin typeface="Arial" panose="020B0604020202020204" pitchFamily="34" charset="0"/>
                <a:cs typeface="Arial" panose="020B0604020202020204" pitchFamily="34" charset="0"/>
              </a:rPr>
              <a:t>District-wide, 0.0948 mill at the Rolled-Back Rate</a:t>
            </a:r>
          </a:p>
          <a:p>
            <a:pPr marL="628650" marR="0" lvl="1"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Big Cypress Basin, 0.0978 mill at the Rolled-Back Rate </a:t>
            </a:r>
          </a:p>
          <a:p>
            <a:pPr marL="628650" lvl="1" indent="-171450" fontAlgn="b">
              <a:buFont typeface="Arial" panose="020B0604020202020204" pitchFamily="34" charset="0"/>
              <a:buChar char="•"/>
            </a:pPr>
            <a:r>
              <a:rPr lang="en-US" b="1" dirty="0">
                <a:latin typeface="Arial" panose="020B0604020202020204" pitchFamily="34" charset="0"/>
                <a:cs typeface="Arial" panose="020B0604020202020204" pitchFamily="34" charset="0"/>
              </a:rPr>
              <a:t>Okeechobee Basin, 0.1026 mill at the Rolled-Back Rate </a:t>
            </a:r>
          </a:p>
          <a:p>
            <a:pPr marL="628650" lvl="1" indent="-171450" fontAlgn="b">
              <a:buFont typeface="Arial" panose="020B0604020202020204" pitchFamily="34" charset="0"/>
              <a:buChar char="•"/>
            </a:pPr>
            <a:r>
              <a:rPr lang="en-US" b="1" dirty="0">
                <a:latin typeface="Arial" panose="020B0604020202020204" pitchFamily="34" charset="0"/>
                <a:cs typeface="Arial" panose="020B0604020202020204" pitchFamily="34" charset="0"/>
              </a:rPr>
              <a:t>Everglades Construction Project,  0.0327 mill at the Rolled-Back Rate </a:t>
            </a:r>
          </a:p>
          <a:p>
            <a:pPr marL="457200" lvl="1" indent="0" fontAlgn="b">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628650" lvl="1" indent="-171450" fontAlgn="b">
              <a:buFont typeface="Arial" panose="020B0604020202020204" pitchFamily="34" charset="0"/>
              <a:buChar char="•"/>
            </a:pPr>
            <a:r>
              <a:rPr lang="en-US" b="1" dirty="0">
                <a:latin typeface="Arial" panose="020B0604020202020204" pitchFamily="34" charset="0"/>
                <a:cs typeface="Arial" panose="020B0604020202020204" pitchFamily="34" charset="0"/>
              </a:rPr>
              <a:t>For a Total Combined Big Cypress Basin Millage Rate of 0.1926 mill</a:t>
            </a:r>
          </a:p>
          <a:p>
            <a:pPr marL="628650" lvl="1" indent="-171450" fontAlgn="b">
              <a:buFont typeface="Arial" panose="020B0604020202020204" pitchFamily="34" charset="0"/>
              <a:buChar char="•"/>
            </a:pPr>
            <a:r>
              <a:rPr lang="en-US" b="1" dirty="0">
                <a:latin typeface="Arial" panose="020B0604020202020204" pitchFamily="34" charset="0"/>
                <a:cs typeface="Arial" panose="020B0604020202020204" pitchFamily="34" charset="0"/>
              </a:rPr>
              <a:t>In the Big Cypress Basin - Collier and a Small Portion of Mainland Monroe Counties -These Rates Represent $19.26 per $100,000 of Taxable Value.</a:t>
            </a:r>
          </a:p>
          <a:p>
            <a:pPr marL="457200" lvl="1" indent="0" fontAlgn="b">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628650" lvl="1" indent="-171450" fontAlgn="b">
              <a:buFont typeface="Arial" panose="020B0604020202020204" pitchFamily="34" charset="0"/>
              <a:buChar char="•"/>
            </a:pPr>
            <a:r>
              <a:rPr lang="en-US" b="1" dirty="0">
                <a:latin typeface="Arial" panose="020B0604020202020204" pitchFamily="34" charset="0"/>
                <a:cs typeface="Arial" panose="020B0604020202020204" pitchFamily="34" charset="0"/>
              </a:rPr>
              <a:t>For a Total Combined Okeechobee Basin Millage Rate of 0.2301 mill</a:t>
            </a:r>
          </a:p>
          <a:p>
            <a:pPr marL="628650" lvl="1" indent="-171450" fontAlgn="b">
              <a:buFont typeface="Arial" panose="020B0604020202020204" pitchFamily="34" charset="0"/>
              <a:buChar char="•"/>
            </a:pPr>
            <a:r>
              <a:rPr lang="en-US" b="1" dirty="0">
                <a:latin typeface="Arial" panose="020B0604020202020204" pitchFamily="34" charset="0"/>
                <a:cs typeface="Arial" panose="020B0604020202020204" pitchFamily="34" charset="0"/>
              </a:rPr>
              <a:t>In the Okeechobee Basin – 15 of 16 Counties – These Rates Represent $23.01 per $100,000 of Taxable Value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Mr. Chairman, I turn the meeting back over to you prior to considering the next four resolutions on the millage rates. </a:t>
            </a:r>
          </a:p>
          <a:p>
            <a:endParaRPr lang="en-US" sz="1200" b="1" dirty="0"/>
          </a:p>
          <a:p>
            <a:r>
              <a:rPr lang="en-US" sz="1400" b="1" u="sng" dirty="0">
                <a:solidFill>
                  <a:srgbClr val="FF0000"/>
                </a:solidFill>
                <a:latin typeface="Arial" panose="020B0604020202020204" pitchFamily="34" charset="0"/>
                <a:cs typeface="Arial" panose="020B0604020202020204" pitchFamily="34" charset="0"/>
              </a:rPr>
              <a:t>Chairman:</a:t>
            </a:r>
          </a:p>
          <a:p>
            <a:pPr marL="285750" indent="-285750">
              <a:buFont typeface="Arial" panose="020B0604020202020204" pitchFamily="34" charset="0"/>
              <a:buChar char="•"/>
            </a:pPr>
            <a:r>
              <a:rPr lang="en-US" sz="1400" b="1" dirty="0">
                <a:solidFill>
                  <a:srgbClr val="FF0000"/>
                </a:solidFill>
                <a:latin typeface="Arial" panose="020B0604020202020204" pitchFamily="34" charset="0"/>
                <a:cs typeface="Arial" panose="020B0604020202020204" pitchFamily="34" charset="0"/>
              </a:rPr>
              <a:t>Any Board Member questions before we move on to consider the resolutions?</a:t>
            </a:r>
          </a:p>
          <a:p>
            <a:pPr marL="285750" indent="-285750">
              <a:buFont typeface="Arial" panose="020B0604020202020204" pitchFamily="34" charset="0"/>
              <a:buChar char="•"/>
            </a:pPr>
            <a:r>
              <a:rPr lang="en-US" sz="1400" b="1" dirty="0">
                <a:solidFill>
                  <a:srgbClr val="FF0000"/>
                </a:solidFill>
                <a:latin typeface="Arial" panose="020B0604020202020204" pitchFamily="34" charset="0"/>
                <a:cs typeface="Arial" panose="020B0604020202020204" pitchFamily="34" charset="0"/>
              </a:rPr>
              <a:t>Please proceed with the resolutions Ms. Heater</a:t>
            </a: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2</a:t>
            </a:fld>
            <a:endParaRPr lang="en-US" dirty="0"/>
          </a:p>
        </p:txBody>
      </p:sp>
    </p:spTree>
    <p:extLst>
      <p:ext uri="{BB962C8B-B14F-4D97-AF65-F5344CB8AC3E}">
        <p14:creationId xmlns:p14="http://schemas.microsoft.com/office/powerpoint/2010/main" val="55309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The staff considerations related to the four tentative millage rates outlined as two on this slide and two on the following slide, </a:t>
            </a:r>
            <a:r>
              <a:rPr lang="en-US" sz="1400" b="1" u="sng" dirty="0">
                <a:solidFill>
                  <a:srgbClr val="FF0000"/>
                </a:solidFill>
                <a:latin typeface="Arial" panose="020B0604020202020204" pitchFamily="34" charset="0"/>
                <a:cs typeface="Arial" panose="020B0604020202020204" pitchFamily="34" charset="0"/>
              </a:rPr>
              <a:t>and each must be separately voted on</a:t>
            </a:r>
            <a:r>
              <a:rPr lang="en-US" sz="1400" b="1" dirty="0">
                <a:solidFill>
                  <a:srgbClr val="FF0000"/>
                </a:solidFill>
                <a:latin typeface="Arial" panose="020B0604020202020204" pitchFamily="34" charset="0"/>
                <a:cs typeface="Arial" panose="020B0604020202020204" pitchFamily="34" charset="0"/>
              </a:rPr>
              <a:t>.</a:t>
            </a:r>
          </a:p>
          <a:p>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Mr. Chairman, I turn the meeting back over to you to vote on the next four millage resolutions separately:</a:t>
            </a:r>
            <a:endParaRPr lang="en-US" b="1" u="sng" dirty="0">
              <a:latin typeface="Arial" panose="020B0604020202020204" pitchFamily="34" charset="0"/>
              <a:cs typeface="Arial" panose="020B0604020202020204" pitchFamily="34" charset="0"/>
            </a:endParaRPr>
          </a:p>
          <a:p>
            <a:endParaRPr lang="en-US" b="1" u="sng" dirty="0">
              <a:latin typeface="Arial" panose="020B0604020202020204" pitchFamily="34" charset="0"/>
              <a:cs typeface="Arial" panose="020B0604020202020204" pitchFamily="34" charset="0"/>
            </a:endParaRPr>
          </a:p>
          <a:p>
            <a:pPr fontAlgn="b"/>
            <a:r>
              <a:rPr lang="en-US" sz="1200" b="1" u="sng" dirty="0">
                <a:solidFill>
                  <a:srgbClr val="FF0000"/>
                </a:solidFill>
                <a:latin typeface="Arial" panose="020B0604020202020204" pitchFamily="34" charset="0"/>
                <a:cs typeface="Arial" panose="020B0604020202020204" pitchFamily="34" charset="0"/>
              </a:rPr>
              <a:t>Chairman: </a:t>
            </a:r>
          </a:p>
          <a:p>
            <a:pPr marL="171450" marR="0" lvl="0" indent="-171450" fontAlgn="b">
              <a:spcBef>
                <a:spcPts val="0"/>
              </a:spcBef>
              <a:spcAft>
                <a:spcPts val="0"/>
              </a:spcAft>
              <a:buClr>
                <a:srgbClr val="FF0000"/>
              </a:buClr>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Call the Question to  adopt tentative millage rate for the </a:t>
            </a:r>
            <a:r>
              <a:rPr lang="en-US" sz="1200" b="1" u="sng" dirty="0">
                <a:solidFill>
                  <a:srgbClr val="FF0000"/>
                </a:solidFill>
                <a:latin typeface="Arial" panose="020B0604020202020204" pitchFamily="34" charset="0"/>
                <a:cs typeface="Arial" panose="020B0604020202020204" pitchFamily="34" charset="0"/>
              </a:rPr>
              <a:t>District-wide</a:t>
            </a:r>
            <a:r>
              <a:rPr lang="en-US" sz="1200" b="1" dirty="0">
                <a:solidFill>
                  <a:srgbClr val="FF0000"/>
                </a:solidFill>
                <a:latin typeface="Arial" panose="020B0604020202020204" pitchFamily="34" charset="0"/>
                <a:cs typeface="Arial" panose="020B0604020202020204" pitchFamily="34" charset="0"/>
              </a:rPr>
              <a:t>, Resolution 2022-0913</a:t>
            </a:r>
          </a:p>
          <a:p>
            <a:pPr marL="171450" marR="0" lvl="0" indent="-171450" fontAlgn="b">
              <a:spcBef>
                <a:spcPts val="0"/>
              </a:spcBef>
              <a:spcAft>
                <a:spcPts val="0"/>
              </a:spcAft>
              <a:buClr>
                <a:srgbClr val="FF0000"/>
              </a:buClr>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Poll Board members participating by phone</a:t>
            </a:r>
          </a:p>
          <a:p>
            <a:pPr marL="171450" indent="-171450" fontAlgn="b">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Announce result of the vote</a:t>
            </a:r>
          </a:p>
          <a:p>
            <a:endParaRPr lang="en-US" sz="1200" b="1" dirty="0">
              <a:solidFill>
                <a:srgbClr val="FF0000"/>
              </a:solidFill>
              <a:latin typeface="Arial" panose="020B0604020202020204" pitchFamily="34" charset="0"/>
              <a:cs typeface="Arial" panose="020B0604020202020204" pitchFamily="34" charset="0"/>
            </a:endParaRPr>
          </a:p>
          <a:p>
            <a:pPr fontAlgn="b"/>
            <a:r>
              <a:rPr lang="en-US" sz="1200" b="1" u="sng" dirty="0">
                <a:solidFill>
                  <a:srgbClr val="FF0000"/>
                </a:solidFill>
                <a:latin typeface="Arial" panose="020B0604020202020204" pitchFamily="34" charset="0"/>
                <a:cs typeface="Arial" panose="020B0604020202020204" pitchFamily="34" charset="0"/>
              </a:rPr>
              <a:t>Chairman: </a:t>
            </a:r>
          </a:p>
          <a:p>
            <a:pPr marL="171450" marR="0" lvl="0" indent="-171450" fontAlgn="b">
              <a:spcBef>
                <a:spcPts val="0"/>
              </a:spcBef>
              <a:spcAft>
                <a:spcPts val="0"/>
              </a:spcAft>
              <a:buClr>
                <a:srgbClr val="FF0000"/>
              </a:buClr>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Call the Question to adopt tentative millage rate for the </a:t>
            </a:r>
            <a:r>
              <a:rPr lang="en-US" sz="1200" b="1" u="sng" dirty="0">
                <a:solidFill>
                  <a:srgbClr val="FF0000"/>
                </a:solidFill>
                <a:latin typeface="Arial" panose="020B0604020202020204" pitchFamily="34" charset="0"/>
                <a:cs typeface="Arial" panose="020B0604020202020204" pitchFamily="34" charset="0"/>
              </a:rPr>
              <a:t>Big Cypress Basin</a:t>
            </a:r>
            <a:r>
              <a:rPr lang="en-US" sz="1200" b="1" dirty="0">
                <a:solidFill>
                  <a:srgbClr val="FF0000"/>
                </a:solidFill>
                <a:latin typeface="Arial" panose="020B0604020202020204" pitchFamily="34" charset="0"/>
                <a:cs typeface="Arial" panose="020B0604020202020204" pitchFamily="34" charset="0"/>
              </a:rPr>
              <a:t>, Resolution 2022-0914</a:t>
            </a:r>
          </a:p>
          <a:p>
            <a:pPr marL="171450" marR="0" lvl="0" indent="-171450" fontAlgn="b">
              <a:spcBef>
                <a:spcPts val="0"/>
              </a:spcBef>
              <a:spcAft>
                <a:spcPts val="0"/>
              </a:spcAft>
              <a:buClr>
                <a:srgbClr val="FF0000"/>
              </a:buClr>
              <a:buFont typeface="Arial" panose="020B0604020202020204" pitchFamily="34" charset="0"/>
              <a:buChar char="•"/>
            </a:pPr>
            <a:r>
              <a:rPr lang="en-US" sz="1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Poll Board members participating by phone</a:t>
            </a:r>
            <a:endParaRPr lang="en-US" sz="1200" b="1" dirty="0">
              <a:solidFill>
                <a:srgbClr val="FF0000"/>
              </a:solidFill>
              <a:latin typeface="Arial" panose="020B0604020202020204" pitchFamily="34" charset="0"/>
              <a:cs typeface="Arial" panose="020B0604020202020204" pitchFamily="34" charset="0"/>
            </a:endParaRPr>
          </a:p>
          <a:p>
            <a:pPr marL="171450" indent="-171450" fontAlgn="b">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Announce result of the vote</a:t>
            </a: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3</a:t>
            </a:fld>
            <a:endParaRPr lang="en-US" dirty="0"/>
          </a:p>
        </p:txBody>
      </p:sp>
    </p:spTree>
    <p:extLst>
      <p:ext uri="{BB962C8B-B14F-4D97-AF65-F5344CB8AC3E}">
        <p14:creationId xmlns:p14="http://schemas.microsoft.com/office/powerpoint/2010/main" val="265457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fontAlgn="b"/>
            <a:r>
              <a:rPr lang="en-US" sz="1200" b="1" u="sng" dirty="0">
                <a:solidFill>
                  <a:srgbClr val="FF0000"/>
                </a:solidFill>
                <a:latin typeface="Arial" panose="020B0604020202020204" pitchFamily="34" charset="0"/>
                <a:cs typeface="Arial" panose="020B0604020202020204" pitchFamily="34" charset="0"/>
              </a:rPr>
              <a:t>Chairman: </a:t>
            </a:r>
          </a:p>
          <a:p>
            <a:pPr marL="171450" marR="0" lvl="0" indent="-171450" fontAlgn="b">
              <a:spcBef>
                <a:spcPts val="0"/>
              </a:spcBef>
              <a:spcAft>
                <a:spcPts val="0"/>
              </a:spcAft>
              <a:buClr>
                <a:srgbClr val="FF0000"/>
              </a:buClr>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Call the Question to  adopt tentative millage rate for the </a:t>
            </a:r>
            <a:r>
              <a:rPr lang="en-US" sz="1200" b="1" u="sng" dirty="0">
                <a:solidFill>
                  <a:srgbClr val="FF0000"/>
                </a:solidFill>
                <a:latin typeface="Arial" panose="020B0604020202020204" pitchFamily="34" charset="0"/>
                <a:cs typeface="Arial" panose="020B0604020202020204" pitchFamily="34" charset="0"/>
              </a:rPr>
              <a:t>Okeechobee Basin</a:t>
            </a:r>
            <a:r>
              <a:rPr lang="en-US" sz="1200" b="1" dirty="0">
                <a:solidFill>
                  <a:srgbClr val="FF0000"/>
                </a:solidFill>
                <a:latin typeface="Arial" panose="020B0604020202020204" pitchFamily="34" charset="0"/>
                <a:cs typeface="Arial" panose="020B0604020202020204" pitchFamily="34" charset="0"/>
              </a:rPr>
              <a:t>, Resolution 2022-0915</a:t>
            </a:r>
          </a:p>
          <a:p>
            <a:pPr marL="171450" marR="0" lvl="0" indent="-171450" fontAlgn="b">
              <a:spcBef>
                <a:spcPts val="0"/>
              </a:spcBef>
              <a:spcAft>
                <a:spcPts val="0"/>
              </a:spcAft>
              <a:buClr>
                <a:srgbClr val="FF0000"/>
              </a:buClr>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Poll Board members participating by phone</a:t>
            </a:r>
          </a:p>
          <a:p>
            <a:pPr marL="171450" indent="-171450" fontAlgn="b">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Announce result of the vote</a:t>
            </a:r>
          </a:p>
          <a:p>
            <a:endParaRPr lang="en-US" sz="1200" b="1" dirty="0">
              <a:solidFill>
                <a:srgbClr val="FF0000"/>
              </a:solidFill>
              <a:latin typeface="Arial" panose="020B0604020202020204" pitchFamily="34" charset="0"/>
              <a:cs typeface="Arial" panose="020B0604020202020204" pitchFamily="34" charset="0"/>
            </a:endParaRPr>
          </a:p>
          <a:p>
            <a:pPr fontAlgn="b"/>
            <a:r>
              <a:rPr lang="en-US" sz="1200" b="1" u="sng" dirty="0">
                <a:solidFill>
                  <a:srgbClr val="FF0000"/>
                </a:solidFill>
                <a:latin typeface="Arial" panose="020B0604020202020204" pitchFamily="34" charset="0"/>
                <a:cs typeface="Arial" panose="020B0604020202020204" pitchFamily="34" charset="0"/>
              </a:rPr>
              <a:t>Chairman: </a:t>
            </a:r>
          </a:p>
          <a:p>
            <a:pPr marL="171450" marR="0" lvl="0" indent="-171450" fontAlgn="b">
              <a:spcBef>
                <a:spcPts val="0"/>
              </a:spcBef>
              <a:spcAft>
                <a:spcPts val="0"/>
              </a:spcAft>
              <a:buClr>
                <a:srgbClr val="FF0000"/>
              </a:buClr>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Call the Question to  adopt tentative millage rate for the </a:t>
            </a:r>
            <a:r>
              <a:rPr lang="en-US" sz="1200" b="1" u="sng" dirty="0">
                <a:solidFill>
                  <a:srgbClr val="FF0000"/>
                </a:solidFill>
                <a:latin typeface="Arial" panose="020B0604020202020204" pitchFamily="34" charset="0"/>
                <a:cs typeface="Arial" panose="020B0604020202020204" pitchFamily="34" charset="0"/>
              </a:rPr>
              <a:t>Everglades Construction Project</a:t>
            </a:r>
            <a:r>
              <a:rPr lang="en-US" sz="1200" b="1" dirty="0">
                <a:solidFill>
                  <a:srgbClr val="FF0000"/>
                </a:solidFill>
                <a:latin typeface="Arial" panose="020B0604020202020204" pitchFamily="34" charset="0"/>
                <a:cs typeface="Arial" panose="020B0604020202020204" pitchFamily="34" charset="0"/>
              </a:rPr>
              <a:t>, Resolution 2022-0916</a:t>
            </a:r>
          </a:p>
          <a:p>
            <a:pPr marL="171450" marR="0" lvl="0" indent="-171450" fontAlgn="b">
              <a:spcBef>
                <a:spcPts val="0"/>
              </a:spcBef>
              <a:spcAft>
                <a:spcPts val="0"/>
              </a:spcAft>
              <a:buClr>
                <a:srgbClr val="FF0000"/>
              </a:buClr>
              <a:buFont typeface="Arial" panose="020B0604020202020204" pitchFamily="34" charset="0"/>
              <a:buChar char="•"/>
            </a:pPr>
            <a:r>
              <a:rPr lang="en-US" sz="1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Poll Board members participating by phone</a:t>
            </a:r>
            <a:endParaRPr lang="en-US" sz="1200" b="1" dirty="0">
              <a:solidFill>
                <a:srgbClr val="FF0000"/>
              </a:solidFill>
              <a:latin typeface="Arial" panose="020B0604020202020204" pitchFamily="34" charset="0"/>
              <a:cs typeface="Arial" panose="020B0604020202020204" pitchFamily="34" charset="0"/>
            </a:endParaRPr>
          </a:p>
          <a:p>
            <a:pPr marL="171450" indent="-171450" fontAlgn="b">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Announce result of the vote</a:t>
            </a: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4</a:t>
            </a:fld>
            <a:endParaRPr lang="en-US" dirty="0"/>
          </a:p>
        </p:txBody>
      </p:sp>
    </p:spTree>
    <p:extLst>
      <p:ext uri="{BB962C8B-B14F-4D97-AF65-F5344CB8AC3E}">
        <p14:creationId xmlns:p14="http://schemas.microsoft.com/office/powerpoint/2010/main" val="310488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indent="-448581" eaLnBrk="0" hangingPunct="0">
              <a:spcBef>
                <a:spcPts val="611"/>
              </a:spcBef>
              <a:spcAft>
                <a:spcPct val="25000"/>
              </a:spcAft>
              <a:buSzPct val="50000"/>
              <a:tabLst>
                <a:tab pos="527280" algn="l"/>
              </a:tabLst>
            </a:pPr>
            <a:r>
              <a:rPr lang="en-US" b="1" dirty="0">
                <a:latin typeface="Arial" panose="020B0604020202020204" pitchFamily="34" charset="0"/>
                <a:cs typeface="Arial" panose="020B0604020202020204" pitchFamily="34" charset="0"/>
              </a:rPr>
              <a:t>This portion of the presentation pertains to the Agricultural Privilege Tax which is Non Ad Valorem “per acre tax” on actively farmed parcels located within the Everglades Agricultural Area (EAA) and the C-139 Basin in Palm Beach and Hendry Counties. </a:t>
            </a:r>
          </a:p>
          <a:p>
            <a:pPr indent="-448581" eaLnBrk="0" hangingPunct="0">
              <a:spcBef>
                <a:spcPts val="611"/>
              </a:spcBef>
              <a:spcAft>
                <a:spcPct val="25000"/>
              </a:spcAft>
              <a:buSzPct val="50000"/>
              <a:tabLst>
                <a:tab pos="527280" algn="l"/>
              </a:tabLst>
            </a:pPr>
            <a:endParaRPr lang="en-US" b="1" dirty="0">
              <a:latin typeface="Arial" panose="020B0604020202020204" pitchFamily="34" charset="0"/>
              <a:cs typeface="Arial" panose="020B0604020202020204" pitchFamily="34" charset="0"/>
            </a:endParaRPr>
          </a:p>
          <a:p>
            <a:pPr indent="-448581" eaLnBrk="0" hangingPunct="0">
              <a:spcBef>
                <a:spcPts val="611"/>
              </a:spcBef>
              <a:spcAft>
                <a:spcPct val="25000"/>
              </a:spcAft>
              <a:buSzPct val="50000"/>
              <a:tabLst>
                <a:tab pos="527280" algn="l"/>
              </a:tabLst>
            </a:pPr>
            <a:r>
              <a:rPr lang="en-US" b="1" dirty="0">
                <a:latin typeface="Arial" panose="020B0604020202020204" pitchFamily="34" charset="0"/>
                <a:cs typeface="Arial" panose="020B0604020202020204" pitchFamily="34" charset="0"/>
              </a:rPr>
              <a:t>The EAA spans across both Palm Beach and Hendry Counties while the C-139 Basin is located solely in Hendry County.</a:t>
            </a: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5</a:t>
            </a:fld>
            <a:endParaRPr lang="en-US" dirty="0"/>
          </a:p>
        </p:txBody>
      </p:sp>
    </p:spTree>
    <p:extLst>
      <p:ext uri="{BB962C8B-B14F-4D97-AF65-F5344CB8AC3E}">
        <p14:creationId xmlns:p14="http://schemas.microsoft.com/office/powerpoint/2010/main" val="392576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Beginning with the Agricultural Privilege Tax for the Everglades Agricultural Area;</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Staff requests for consideration that the Governing Board take action to adopt a resolution that . . .</a:t>
            </a:r>
          </a:p>
          <a:p>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Approves previous vegetable acreage disaster tax deferrals from 1996, 2000 &amp; 2016</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Approves and certifies the Everglades Agricultural Area Tax Roll</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No new vegetable deferral applications were received.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current tax rate is $25 per acre pursuant to section 373.4592 F.S.  The rate to be applied to the deferral acres is $25.00</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For the 441,250.32 acres at $25.00 per acre, total revenue generates taxes totaling $11,031,258</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Staff applies a budgeted discount of $441,250.32 to account for early payment discount and budget trends, for a total budgeted revenue for the EAA at $10,590,008.</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Mr. Chairman, I turn the meeting back over to you prior to considering the adoption of the EAA Resolution</a:t>
            </a:r>
            <a:r>
              <a:rPr lang="en-US" dirty="0">
                <a:latin typeface="Arial" panose="020B0604020202020204" pitchFamily="34" charset="0"/>
                <a:cs typeface="Arial" panose="020B0604020202020204" pitchFamily="34" charset="0"/>
              </a:rPr>
              <a:t>. </a:t>
            </a:r>
          </a:p>
          <a:p>
            <a:endParaRPr lang="en-US" dirty="0">
              <a:solidFill>
                <a:srgbClr val="FF0000"/>
              </a:solidFill>
            </a:endParaRPr>
          </a:p>
          <a:p>
            <a:r>
              <a:rPr lang="en-US" sz="1400" b="1" u="sng" dirty="0">
                <a:solidFill>
                  <a:srgbClr val="FF0000"/>
                </a:solidFill>
                <a:latin typeface="Arial" panose="020B0604020202020204" pitchFamily="34" charset="0"/>
                <a:cs typeface="Arial" panose="020B0604020202020204" pitchFamily="34" charset="0"/>
              </a:rPr>
              <a:t>Chairman:</a:t>
            </a:r>
          </a:p>
          <a:p>
            <a:pPr marL="285750" indent="-285750">
              <a:buFont typeface="Arial" panose="020B0604020202020204" pitchFamily="34" charset="0"/>
              <a:buChar char="•"/>
            </a:pPr>
            <a:r>
              <a:rPr lang="en-US" sz="1400" b="1" dirty="0">
                <a:solidFill>
                  <a:srgbClr val="FF0000"/>
                </a:solidFill>
                <a:latin typeface="Arial" panose="020B0604020202020204" pitchFamily="34" charset="0"/>
                <a:cs typeface="Arial" panose="020B0604020202020204" pitchFamily="34" charset="0"/>
              </a:rPr>
              <a:t>Any Board Member questions before we move on to consider the EAA resolution?</a:t>
            </a:r>
          </a:p>
          <a:p>
            <a:pPr marL="285750" indent="-285750">
              <a:buFont typeface="Arial" panose="020B0604020202020204" pitchFamily="34" charset="0"/>
              <a:buChar char="•"/>
            </a:pPr>
            <a:r>
              <a:rPr lang="en-US" sz="1400" b="1" dirty="0">
                <a:solidFill>
                  <a:srgbClr val="FF0000"/>
                </a:solidFill>
                <a:latin typeface="Arial" panose="020B0604020202020204" pitchFamily="34" charset="0"/>
                <a:cs typeface="Arial" panose="020B0604020202020204" pitchFamily="34" charset="0"/>
              </a:rPr>
              <a:t>Please proceed with the resolution Ms. Heater</a:t>
            </a: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6</a:t>
            </a:fld>
            <a:endParaRPr lang="en-US" dirty="0"/>
          </a:p>
        </p:txBody>
      </p:sp>
    </p:spTree>
    <p:extLst>
      <p:ext uri="{BB962C8B-B14F-4D97-AF65-F5344CB8AC3E}">
        <p14:creationId xmlns:p14="http://schemas.microsoft.com/office/powerpoint/2010/main" val="395331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staff Presents for Consideration Resolution 2022-0917;</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fontAlgn="b"/>
            <a:r>
              <a:rPr lang="en-US" sz="1200" b="1" u="sng" dirty="0">
                <a:solidFill>
                  <a:srgbClr val="FF0000"/>
                </a:solidFill>
                <a:latin typeface="Arial" panose="020B0604020202020204" pitchFamily="34" charset="0"/>
                <a:cs typeface="Arial" panose="020B0604020202020204" pitchFamily="34" charset="0"/>
              </a:rPr>
              <a:t>Chairman: </a:t>
            </a:r>
          </a:p>
          <a:p>
            <a:pPr marL="171450" marR="0" lvl="0" indent="-171450" fontAlgn="b">
              <a:spcBef>
                <a:spcPts val="0"/>
              </a:spcBef>
              <a:spcAft>
                <a:spcPts val="0"/>
              </a:spcAft>
              <a:buClr>
                <a:srgbClr val="FF0000"/>
              </a:buClr>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Call the Question to  adopt the </a:t>
            </a:r>
            <a:r>
              <a:rPr lang="en-US" sz="1200" b="1" u="sng" dirty="0">
                <a:solidFill>
                  <a:srgbClr val="FF0000"/>
                </a:solidFill>
                <a:latin typeface="Arial" panose="020B0604020202020204" pitchFamily="34" charset="0"/>
                <a:cs typeface="Arial" panose="020B0604020202020204" pitchFamily="34" charset="0"/>
              </a:rPr>
              <a:t>Everglades Agricultural Privilege Tax</a:t>
            </a:r>
            <a:r>
              <a:rPr lang="en-US" sz="1200" b="1" dirty="0">
                <a:solidFill>
                  <a:srgbClr val="FF0000"/>
                </a:solidFill>
                <a:latin typeface="Arial" panose="020B0604020202020204" pitchFamily="34" charset="0"/>
                <a:cs typeface="Arial" panose="020B0604020202020204" pitchFamily="34" charset="0"/>
              </a:rPr>
              <a:t>, Resolution 2022-0917</a:t>
            </a:r>
          </a:p>
          <a:p>
            <a:pPr marL="171450" marR="0" lvl="0" indent="-171450" fontAlgn="b">
              <a:spcBef>
                <a:spcPts val="0"/>
              </a:spcBef>
              <a:spcAft>
                <a:spcPts val="0"/>
              </a:spcAft>
              <a:buClr>
                <a:srgbClr val="FF0000"/>
              </a:buClr>
              <a:buFont typeface="Arial" panose="020B0604020202020204" pitchFamily="34" charset="0"/>
              <a:buChar char="•"/>
            </a:pPr>
            <a:r>
              <a:rPr lang="en-US" sz="1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Poll Board members participating by phone: </a:t>
            </a:r>
          </a:p>
          <a:p>
            <a:pPr marL="171450" marR="0" lvl="0" indent="-171450" fontAlgn="b">
              <a:spcBef>
                <a:spcPts val="0"/>
              </a:spcBef>
              <a:spcAft>
                <a:spcPts val="0"/>
              </a:spcAft>
              <a:buClr>
                <a:srgbClr val="FF0000"/>
              </a:buClr>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Announce result of the vote</a:t>
            </a: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7</a:t>
            </a:fld>
            <a:endParaRPr lang="en-US" dirty="0"/>
          </a:p>
        </p:txBody>
      </p:sp>
    </p:spTree>
    <p:extLst>
      <p:ext uri="{BB962C8B-B14F-4D97-AF65-F5344CB8AC3E}">
        <p14:creationId xmlns:p14="http://schemas.microsoft.com/office/powerpoint/2010/main" val="129761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For the Agricultural Privilege Tax for the C-139 Basin,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Staff requests for consideration that the Governing Board take action to adopt a resolution that . . .</a:t>
            </a:r>
          </a:p>
          <a:p>
            <a:endParaRPr lang="en-US" b="1" dirty="0">
              <a:latin typeface="Arial" panose="020B0604020202020204" pitchFamily="34" charset="0"/>
              <a:cs typeface="Arial" panose="020B0604020202020204" pitchFamily="34" charset="0"/>
            </a:endParaRPr>
          </a:p>
          <a:p>
            <a:pPr marL="171450" lvl="3" indent="-171450">
              <a:buClr>
                <a:schemeClr val="tx2"/>
              </a:buClr>
              <a:buFont typeface="Arial" panose="020B0604020202020204" pitchFamily="34" charset="0"/>
              <a:buChar char="•"/>
              <a:tabLst>
                <a:tab pos="527280" algn="l"/>
              </a:tabLst>
            </a:pPr>
            <a:r>
              <a:rPr lang="en-US" b="1" dirty="0">
                <a:latin typeface="Arial" panose="020B0604020202020204" pitchFamily="34" charset="0"/>
                <a:cs typeface="Arial" panose="020B0604020202020204" pitchFamily="34" charset="0"/>
              </a:rPr>
              <a:t>Grants Vegetable Acreage Applications (if any) and</a:t>
            </a:r>
          </a:p>
          <a:p>
            <a:pPr marL="171450" lvl="3" indent="-171450">
              <a:buClr>
                <a:schemeClr val="tx2"/>
              </a:buClr>
              <a:buFont typeface="Arial" panose="020B0604020202020204" pitchFamily="34" charset="0"/>
              <a:buChar char="•"/>
              <a:tabLst>
                <a:tab pos="527280" algn="l"/>
              </a:tabLst>
            </a:pPr>
            <a:r>
              <a:rPr lang="en-US" b="1" dirty="0">
                <a:latin typeface="Arial" panose="020B0604020202020204" pitchFamily="34" charset="0"/>
                <a:cs typeface="Arial" panose="020B0604020202020204" pitchFamily="34" charset="0"/>
              </a:rPr>
              <a:t>Approves and Certifies the C-139 Basin Tax Roll</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No Deferral vegetable applications were received.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agricultural privilege tax rate per acre of $1.80 is assessed on the total taxable acres in the C-139 basin of 125,747.87 which yields a total tax of $226,346.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Staff applies a budgeted discount of $9,054 to account for early payment discount and budget trends.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total 2022-2023 budgeted revenue from the C-139 Basin is estimated at $217,292</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Mr. Chairman, I turn the meeting back over to you prior to considering the adoption of the C-139 Basin Resolution.  </a:t>
            </a:r>
          </a:p>
          <a:p>
            <a:endParaRPr lang="en-US" dirty="0">
              <a:solidFill>
                <a:srgbClr val="FF0000"/>
              </a:solidFill>
              <a:latin typeface="Arial" panose="020B0604020202020204" pitchFamily="34" charset="0"/>
              <a:cs typeface="Arial" panose="020B0604020202020204" pitchFamily="34" charset="0"/>
            </a:endParaRPr>
          </a:p>
          <a:p>
            <a:endParaRPr lang="en-US" sz="1400" b="1" u="sng" dirty="0">
              <a:solidFill>
                <a:srgbClr val="FF0000"/>
              </a:solidFill>
              <a:latin typeface="Arial" panose="020B0604020202020204" pitchFamily="34" charset="0"/>
              <a:cs typeface="Arial" panose="020B0604020202020204" pitchFamily="34" charset="0"/>
            </a:endParaRPr>
          </a:p>
          <a:p>
            <a:r>
              <a:rPr lang="en-US" sz="1400" b="1" u="sng" dirty="0">
                <a:solidFill>
                  <a:srgbClr val="FF0000"/>
                </a:solidFill>
                <a:latin typeface="Arial" panose="020B0604020202020204" pitchFamily="34" charset="0"/>
                <a:cs typeface="Arial" panose="020B0604020202020204" pitchFamily="34" charset="0"/>
              </a:rPr>
              <a:t>Chairman:</a:t>
            </a:r>
          </a:p>
          <a:p>
            <a:pPr marL="285750" indent="-285750">
              <a:buFont typeface="Arial" panose="020B0604020202020204" pitchFamily="34" charset="0"/>
              <a:buChar char="•"/>
            </a:pPr>
            <a:r>
              <a:rPr lang="en-US" sz="1400" b="1" dirty="0">
                <a:solidFill>
                  <a:srgbClr val="FF0000"/>
                </a:solidFill>
                <a:latin typeface="Arial" panose="020B0604020202020204" pitchFamily="34" charset="0"/>
                <a:cs typeface="Arial" panose="020B0604020202020204" pitchFamily="34" charset="0"/>
              </a:rPr>
              <a:t>Any Board Member questions before we move on to consider the C-139 Basin Resolution?</a:t>
            </a:r>
          </a:p>
          <a:p>
            <a:pPr marL="285750" indent="-285750">
              <a:buFont typeface="Arial" panose="020B0604020202020204" pitchFamily="34" charset="0"/>
              <a:buChar char="•"/>
            </a:pPr>
            <a:r>
              <a:rPr lang="en-US" sz="1400" b="1" dirty="0">
                <a:solidFill>
                  <a:srgbClr val="FF0000"/>
                </a:solidFill>
                <a:latin typeface="Arial" panose="020B0604020202020204" pitchFamily="34" charset="0"/>
                <a:cs typeface="Arial" panose="020B0604020202020204" pitchFamily="34" charset="0"/>
              </a:rPr>
              <a:t>Please proceed with the resolution Ms. Heater</a:t>
            </a: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8</a:t>
            </a:fld>
            <a:endParaRPr lang="en-US" dirty="0"/>
          </a:p>
        </p:txBody>
      </p:sp>
    </p:spTree>
    <p:extLst>
      <p:ext uri="{BB962C8B-B14F-4D97-AF65-F5344CB8AC3E}">
        <p14:creationId xmlns:p14="http://schemas.microsoft.com/office/powerpoint/2010/main" val="3423910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staff Presents for Consideration Resolution 2022-00918:</a:t>
            </a:r>
          </a:p>
          <a:p>
            <a:endParaRPr lang="en-US" dirty="0"/>
          </a:p>
          <a:p>
            <a:endParaRPr lang="en-US" dirty="0"/>
          </a:p>
          <a:p>
            <a:pPr fontAlgn="b"/>
            <a:r>
              <a:rPr lang="en-US" sz="1200" b="1" u="sng" dirty="0">
                <a:solidFill>
                  <a:srgbClr val="FF0000"/>
                </a:solidFill>
                <a:latin typeface="Arial" panose="020B0604020202020204" pitchFamily="34" charset="0"/>
                <a:cs typeface="Arial" panose="020B0604020202020204" pitchFamily="34" charset="0"/>
              </a:rPr>
              <a:t>Chairman: </a:t>
            </a:r>
          </a:p>
          <a:p>
            <a:pPr marL="171450" marR="0" lvl="0" indent="-171450" fontAlgn="b">
              <a:spcBef>
                <a:spcPts val="0"/>
              </a:spcBef>
              <a:spcAft>
                <a:spcPts val="0"/>
              </a:spcAft>
              <a:buClr>
                <a:srgbClr val="FF0000"/>
              </a:buClr>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Call the Question to adopt the </a:t>
            </a:r>
            <a:r>
              <a:rPr lang="en-US" sz="1200" b="1" u="sng" dirty="0">
                <a:solidFill>
                  <a:srgbClr val="FF0000"/>
                </a:solidFill>
                <a:latin typeface="Arial" panose="020B0604020202020204" pitchFamily="34" charset="0"/>
                <a:cs typeface="Arial" panose="020B0604020202020204" pitchFamily="34" charset="0"/>
              </a:rPr>
              <a:t>C-139 Agricultural Privilege Tax</a:t>
            </a:r>
            <a:r>
              <a:rPr lang="en-US" sz="1200" b="1" dirty="0">
                <a:solidFill>
                  <a:srgbClr val="FF0000"/>
                </a:solidFill>
                <a:latin typeface="Arial" panose="020B0604020202020204" pitchFamily="34" charset="0"/>
                <a:cs typeface="Arial" panose="020B0604020202020204" pitchFamily="34" charset="0"/>
              </a:rPr>
              <a:t>, Resolution 2022-0918</a:t>
            </a:r>
          </a:p>
          <a:p>
            <a:pPr marL="171450" marR="0" lvl="0" indent="-171450" fontAlgn="b">
              <a:spcBef>
                <a:spcPts val="0"/>
              </a:spcBef>
              <a:spcAft>
                <a:spcPts val="0"/>
              </a:spcAft>
              <a:buClr>
                <a:srgbClr val="FF0000"/>
              </a:buClr>
              <a:buFont typeface="Arial" panose="020B0604020202020204" pitchFamily="34" charset="0"/>
              <a:buChar char="•"/>
            </a:pPr>
            <a:r>
              <a:rPr lang="en-US" sz="1200" b="1" dirty="0">
                <a:solidFill>
                  <a:srgbClr val="FF0000"/>
                </a:solidFill>
                <a:latin typeface="Arial" panose="020B0604020202020204" pitchFamily="34" charset="0"/>
                <a:ea typeface="Calibri" panose="020F0502020204030204" pitchFamily="34" charset="0"/>
                <a:cs typeface="Arial" panose="020B0604020202020204" pitchFamily="34" charset="0"/>
              </a:rPr>
              <a:t>Poll Board members participating by phone</a:t>
            </a:r>
            <a:endParaRPr lang="en-US" sz="1200" b="1" dirty="0">
              <a:solidFill>
                <a:srgbClr val="FF0000"/>
              </a:solidFill>
              <a:latin typeface="Arial" panose="020B0604020202020204" pitchFamily="34" charset="0"/>
              <a:cs typeface="Arial" panose="020B0604020202020204" pitchFamily="34" charset="0"/>
            </a:endParaRPr>
          </a:p>
          <a:p>
            <a:pPr marL="171450" indent="-171450" fontAlgn="b">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Announce result of the vote</a:t>
            </a:r>
          </a:p>
          <a:p>
            <a:endParaRPr lang="en-US" dirty="0"/>
          </a:p>
        </p:txBody>
      </p:sp>
      <p:sp>
        <p:nvSpPr>
          <p:cNvPr id="4" name="Slide Number Placeholder 3"/>
          <p:cNvSpPr>
            <a:spLocks noGrp="1"/>
          </p:cNvSpPr>
          <p:nvPr>
            <p:ph type="sldNum" sz="quarter" idx="10"/>
          </p:nvPr>
        </p:nvSpPr>
        <p:spPr/>
        <p:txBody>
          <a:bodyPr/>
          <a:lstStyle/>
          <a:p>
            <a:fld id="{9668F71F-5050-46C1-A8C4-655F5737CFE9}" type="slidenum">
              <a:rPr lang="en-US" smtClean="0"/>
              <a:t>9</a:t>
            </a:fld>
            <a:endParaRPr lang="en-US" dirty="0"/>
          </a:p>
        </p:txBody>
      </p:sp>
    </p:spTree>
    <p:extLst>
      <p:ext uri="{BB962C8B-B14F-4D97-AF65-F5344CB8AC3E}">
        <p14:creationId xmlns:p14="http://schemas.microsoft.com/office/powerpoint/2010/main" val="369023811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jpeg"/><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0.png"/><Relationship Id="rId4" Type="http://schemas.openxmlformats.org/officeDocument/2006/relationships/image" Target="../media/image13.jpe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480" y="3546671"/>
            <a:ext cx="12192000" cy="1163547"/>
          </a:xfrm>
        </p:spPr>
        <p:txBody>
          <a:bodyPr anchor="b">
            <a:normAutofit/>
          </a:bodyPr>
          <a:lstStyle>
            <a:lvl1pPr algn="ctr">
              <a:lnSpc>
                <a:spcPct val="750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 y="4718076"/>
            <a:ext cx="12204703" cy="769135"/>
          </a:xfrm>
          <a:noFill/>
        </p:spPr>
        <p:txBody>
          <a:bodyPr>
            <a:normAutofit/>
          </a:bodyPr>
          <a:lstStyle>
            <a:lvl1pPr marL="0" indent="0" algn="ctr">
              <a:buNone/>
              <a:defRPr sz="3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 Placeholder 10"/>
          <p:cNvSpPr>
            <a:spLocks noGrp="1"/>
          </p:cNvSpPr>
          <p:nvPr>
            <p:ph type="body" sz="quarter" idx="10" hasCustomPrompt="1"/>
          </p:nvPr>
        </p:nvSpPr>
        <p:spPr>
          <a:xfrm>
            <a:off x="-45758" y="5401486"/>
            <a:ext cx="12191999" cy="1097280"/>
          </a:xfrm>
          <a:noFill/>
        </p:spPr>
        <p:txBody>
          <a:bodyPr>
            <a:normAutofit/>
          </a:bodyPr>
          <a:lstStyle>
            <a:lvl1pPr marL="0" marR="0" indent="0" algn="ctr" defTabSz="914400" rtl="0" eaLnBrk="1" fontAlgn="auto" latinLnBrk="0" hangingPunct="1">
              <a:lnSpc>
                <a:spcPct val="90000"/>
              </a:lnSpc>
              <a:spcBef>
                <a:spcPts val="0"/>
              </a:spcBef>
              <a:spcAft>
                <a:spcPts val="0"/>
              </a:spcAft>
              <a:buClr>
                <a:schemeClr val="accent2"/>
              </a:buClr>
              <a:buSzTx/>
              <a:buFontTx/>
              <a:buNone/>
              <a:tabLst/>
              <a:defRPr sz="1800" b="0" baseline="0">
                <a:solidFill>
                  <a:schemeClr val="bg1"/>
                </a:solidFill>
                <a:effectLst/>
              </a:defRPr>
            </a:lvl1pPr>
          </a:lstStyle>
          <a:p>
            <a:pPr lvl="0"/>
            <a:r>
              <a:rPr lang="en-US" dirty="0"/>
              <a:t>Optional Presenter’s Name</a:t>
            </a:r>
            <a:br>
              <a:rPr lang="en-US" dirty="0"/>
            </a:br>
            <a:r>
              <a:rPr lang="en-US" dirty="0"/>
              <a:t>Update Presenter’s Title</a:t>
            </a:r>
            <a:br>
              <a:rPr lang="en-US" dirty="0"/>
            </a:br>
            <a:r>
              <a:rPr lang="en-US" dirty="0"/>
              <a:t>Update Presentation Date</a:t>
            </a:r>
          </a:p>
        </p:txBody>
      </p:sp>
      <p:grpSp>
        <p:nvGrpSpPr>
          <p:cNvPr id="5" name="Group 4"/>
          <p:cNvGrpSpPr/>
          <p:nvPr/>
        </p:nvGrpSpPr>
        <p:grpSpPr>
          <a:xfrm>
            <a:off x="1" y="536927"/>
            <a:ext cx="12192001" cy="1535363"/>
            <a:chOff x="0" y="600075"/>
            <a:chExt cx="9144001" cy="1535363"/>
          </a:xfrm>
        </p:grpSpPr>
        <p:grpSp>
          <p:nvGrpSpPr>
            <p:cNvPr id="6" name="Group 5"/>
            <p:cNvGrpSpPr/>
            <p:nvPr/>
          </p:nvGrpSpPr>
          <p:grpSpPr>
            <a:xfrm>
              <a:off x="0" y="600075"/>
              <a:ext cx="6860129" cy="1535363"/>
              <a:chOff x="0" y="297573"/>
              <a:chExt cx="6865760" cy="1080347"/>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5367"/>
              <a:stretch/>
            </p:blipFill>
            <p:spPr>
              <a:xfrm>
                <a:off x="0" y="299890"/>
                <a:ext cx="2273958" cy="1078029"/>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9992"/>
              <a:stretch/>
            </p:blipFill>
            <p:spPr>
              <a:xfrm>
                <a:off x="4541406" y="297574"/>
                <a:ext cx="2324354" cy="1080346"/>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68" t="19892" r="468" b="8344"/>
              <a:stretch/>
            </p:blipFill>
            <p:spPr>
              <a:xfrm>
                <a:off x="2264735" y="297573"/>
                <a:ext cx="2280996" cy="1080346"/>
              </a:xfrm>
              <a:prstGeom prst="rect">
                <a:avLst/>
              </a:prstGeom>
              <a:ln w="25400">
                <a:noFill/>
              </a:ln>
            </p:spPr>
          </p:pic>
        </p:gr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7656"/>
            <a:stretch/>
          </p:blipFill>
          <p:spPr>
            <a:xfrm>
              <a:off x="6860129" y="600075"/>
              <a:ext cx="2283872" cy="1535362"/>
            </a:xfrm>
            <a:prstGeom prst="rect">
              <a:avLst/>
            </a:prstGeom>
          </p:spPr>
        </p:pic>
      </p:grpSp>
      <p:grpSp>
        <p:nvGrpSpPr>
          <p:cNvPr id="12" name="Group 11"/>
          <p:cNvGrpSpPr/>
          <p:nvPr userDrawn="1"/>
        </p:nvGrpSpPr>
        <p:grpSpPr>
          <a:xfrm>
            <a:off x="0" y="528612"/>
            <a:ext cx="12334732" cy="2266986"/>
            <a:chOff x="8931" y="548878"/>
            <a:chExt cx="9251049" cy="2266986"/>
          </a:xfrm>
        </p:grpSpPr>
        <p:grpSp>
          <p:nvGrpSpPr>
            <p:cNvPr id="13" name="Group 12"/>
            <p:cNvGrpSpPr/>
            <p:nvPr/>
          </p:nvGrpSpPr>
          <p:grpSpPr>
            <a:xfrm>
              <a:off x="8931" y="548878"/>
              <a:ext cx="9144000" cy="2002684"/>
              <a:chOff x="466130" y="614990"/>
              <a:chExt cx="9144000" cy="2002684"/>
            </a:xfrm>
          </p:grpSpPr>
          <p:grpSp>
            <p:nvGrpSpPr>
              <p:cNvPr id="18" name="Group 17"/>
              <p:cNvGrpSpPr/>
              <p:nvPr/>
            </p:nvGrpSpPr>
            <p:grpSpPr>
              <a:xfrm>
                <a:off x="466130" y="614990"/>
                <a:ext cx="6836492" cy="2002684"/>
                <a:chOff x="466513" y="308068"/>
                <a:chExt cx="6842103" cy="1409174"/>
              </a:xfrm>
            </p:grpSpPr>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66513" y="308068"/>
                  <a:ext cx="2298006" cy="1402784"/>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735324" y="308068"/>
                  <a:ext cx="2283234" cy="1409174"/>
                </a:xfrm>
                <a:prstGeom prst="rect">
                  <a:avLst/>
                </a:prstGeom>
                <a:ln w="25400">
                  <a:noFill/>
                </a:ln>
              </p:spPr>
            </p:pic>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007918" y="308068"/>
                  <a:ext cx="2300698" cy="1409174"/>
                </a:xfrm>
                <a:prstGeom prst="rect">
                  <a:avLst/>
                </a:prstGeom>
              </p:spPr>
            </p:pic>
          </p:grpSp>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302622" y="614990"/>
                <a:ext cx="2307508" cy="1993602"/>
              </a:xfrm>
              <a:prstGeom prst="rect">
                <a:avLst/>
              </a:prstGeom>
            </p:spPr>
          </p:pic>
        </p:grpSp>
        <p:sp>
          <p:nvSpPr>
            <p:cNvPr id="14" name="TextBox 13"/>
            <p:cNvSpPr txBox="1"/>
            <p:nvPr/>
          </p:nvSpPr>
          <p:spPr>
            <a:xfrm>
              <a:off x="15840" y="2477310"/>
              <a:ext cx="2200275" cy="338554"/>
            </a:xfrm>
            <a:prstGeom prst="rect">
              <a:avLst/>
            </a:prstGeom>
            <a:noFill/>
          </p:spPr>
          <p:txBody>
            <a:bodyPr wrap="square" rtlCol="0">
              <a:spAutoFit/>
            </a:bodyPr>
            <a:lstStyle/>
            <a:p>
              <a:pPr algn="ctr"/>
              <a:r>
                <a:rPr lang="en-US" sz="1600" b="1" dirty="0">
                  <a:solidFill>
                    <a:schemeClr val="bg1"/>
                  </a:solidFill>
                </a:rPr>
                <a:t>Ecosystem Restoration</a:t>
              </a:r>
            </a:p>
          </p:txBody>
        </p:sp>
        <p:sp>
          <p:nvSpPr>
            <p:cNvPr id="15" name="TextBox 14"/>
            <p:cNvSpPr txBox="1"/>
            <p:nvPr/>
          </p:nvSpPr>
          <p:spPr>
            <a:xfrm>
              <a:off x="2266356" y="2467785"/>
              <a:ext cx="2290888" cy="338554"/>
            </a:xfrm>
            <a:prstGeom prst="rect">
              <a:avLst/>
            </a:prstGeom>
            <a:noFill/>
          </p:spPr>
          <p:txBody>
            <a:bodyPr wrap="square" rtlCol="0">
              <a:spAutoFit/>
            </a:bodyPr>
            <a:lstStyle/>
            <a:p>
              <a:pPr algn="ctr"/>
              <a:r>
                <a:rPr lang="en-US" sz="1600" b="1" dirty="0">
                  <a:solidFill>
                    <a:schemeClr val="bg1"/>
                  </a:solidFill>
                </a:rPr>
                <a:t>Flood Protection</a:t>
              </a:r>
            </a:p>
          </p:txBody>
        </p:sp>
        <p:sp>
          <p:nvSpPr>
            <p:cNvPr id="16" name="TextBox 15"/>
            <p:cNvSpPr txBox="1"/>
            <p:nvPr/>
          </p:nvSpPr>
          <p:spPr>
            <a:xfrm>
              <a:off x="4511640" y="2469453"/>
              <a:ext cx="2365410" cy="338554"/>
            </a:xfrm>
            <a:prstGeom prst="rect">
              <a:avLst/>
            </a:prstGeom>
            <a:noFill/>
          </p:spPr>
          <p:txBody>
            <a:bodyPr wrap="square" rtlCol="0">
              <a:spAutoFit/>
            </a:bodyPr>
            <a:lstStyle/>
            <a:p>
              <a:pPr algn="ctr"/>
              <a:r>
                <a:rPr lang="en-US" sz="1600" b="1" dirty="0">
                  <a:solidFill>
                    <a:schemeClr val="bg1"/>
                  </a:solidFill>
                </a:rPr>
                <a:t>Water Needs</a:t>
              </a:r>
            </a:p>
          </p:txBody>
        </p:sp>
        <p:sp>
          <p:nvSpPr>
            <p:cNvPr id="17" name="TextBox 16"/>
            <p:cNvSpPr txBox="1"/>
            <p:nvPr/>
          </p:nvSpPr>
          <p:spPr>
            <a:xfrm>
              <a:off x="6743700" y="2472598"/>
              <a:ext cx="2516280" cy="338554"/>
            </a:xfrm>
            <a:prstGeom prst="rect">
              <a:avLst/>
            </a:prstGeom>
            <a:noFill/>
          </p:spPr>
          <p:txBody>
            <a:bodyPr wrap="square" rtlCol="0">
              <a:spAutoFit/>
            </a:bodyPr>
            <a:lstStyle/>
            <a:p>
              <a:pPr algn="ctr"/>
              <a:r>
                <a:rPr lang="en-US" sz="1600" b="1" dirty="0">
                  <a:solidFill>
                    <a:schemeClr val="bg1"/>
                  </a:solidFill>
                </a:rPr>
                <a:t>Public Engagement</a:t>
              </a:r>
            </a:p>
          </p:txBody>
        </p:sp>
      </p:grpSp>
    </p:spTree>
    <p:extLst>
      <p:ext uri="{BB962C8B-B14F-4D97-AF65-F5344CB8AC3E}">
        <p14:creationId xmlns:p14="http://schemas.microsoft.com/office/powerpoint/2010/main" val="115288549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845861C-751B-4595-BD78-DE0303E8EED3}" type="slidenum">
              <a:rPr lang="en-US" smtClean="0"/>
              <a:t>‹#›</a:t>
            </a:fld>
            <a:endParaRPr lang="en-US" dirty="0"/>
          </a:p>
        </p:txBody>
      </p:sp>
    </p:spTree>
    <p:extLst>
      <p:ext uri="{BB962C8B-B14F-4D97-AF65-F5344CB8AC3E}">
        <p14:creationId xmlns:p14="http://schemas.microsoft.com/office/powerpoint/2010/main" val="235312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845861C-751B-4595-BD78-DE0303E8EED3}" type="slidenum">
              <a:rPr lang="en-US" smtClean="0"/>
              <a:t>‹#›</a:t>
            </a:fld>
            <a:endParaRPr lang="en-US" dirty="0"/>
          </a:p>
        </p:txBody>
      </p:sp>
    </p:spTree>
    <p:extLst>
      <p:ext uri="{BB962C8B-B14F-4D97-AF65-F5344CB8AC3E}">
        <p14:creationId xmlns:p14="http://schemas.microsoft.com/office/powerpoint/2010/main" val="3058483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480" y="3546671"/>
            <a:ext cx="12192000" cy="1163547"/>
          </a:xfrm>
        </p:spPr>
        <p:txBody>
          <a:bodyPr anchor="b">
            <a:normAutofit/>
          </a:bodyPr>
          <a:lstStyle>
            <a:lvl1pPr algn="ctr">
              <a:lnSpc>
                <a:spcPct val="75000"/>
              </a:lnSpc>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 y="4718076"/>
            <a:ext cx="12204703" cy="769135"/>
          </a:xfrm>
          <a:noFill/>
        </p:spPr>
        <p:txBody>
          <a:bodyPr>
            <a:normAutofit/>
          </a:bodyPr>
          <a:lstStyle>
            <a:lvl1pPr marL="0" indent="0" algn="ctr">
              <a:buNone/>
              <a:defRPr sz="3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p:cNvSpPr>
            <a:spLocks noGrp="1"/>
          </p:cNvSpPr>
          <p:nvPr>
            <p:ph type="body" sz="quarter" idx="10" hasCustomPrompt="1"/>
          </p:nvPr>
        </p:nvSpPr>
        <p:spPr>
          <a:xfrm>
            <a:off x="-19674" y="5487211"/>
            <a:ext cx="12191999" cy="1097280"/>
          </a:xfrm>
          <a:noFill/>
        </p:spPr>
        <p:txBody>
          <a:bodyPr>
            <a:normAutofit/>
          </a:bodyPr>
          <a:lstStyle>
            <a:lvl1pPr marL="0" marR="0" indent="0" algn="ctr" defTabSz="914400" rtl="0" eaLnBrk="1" fontAlgn="auto" latinLnBrk="0" hangingPunct="1">
              <a:lnSpc>
                <a:spcPct val="90000"/>
              </a:lnSpc>
              <a:spcBef>
                <a:spcPts val="0"/>
              </a:spcBef>
              <a:spcAft>
                <a:spcPts val="0"/>
              </a:spcAft>
              <a:buClr>
                <a:schemeClr val="accent2"/>
              </a:buClr>
              <a:buSzTx/>
              <a:buFontTx/>
              <a:buNone/>
              <a:tabLst/>
              <a:defRPr sz="1800" b="0" baseline="0">
                <a:solidFill>
                  <a:schemeClr val="bg1"/>
                </a:solidFill>
                <a:effectLst/>
              </a:defRPr>
            </a:lvl1pPr>
          </a:lstStyle>
          <a:p>
            <a:pPr lvl="0"/>
            <a:r>
              <a:rPr lang="en-US" dirty="0"/>
              <a:t>Optional Presenter’s Name</a:t>
            </a:r>
            <a:br>
              <a:rPr lang="en-US" dirty="0"/>
            </a:br>
            <a:r>
              <a:rPr lang="en-US" dirty="0"/>
              <a:t>Update Presenter’s Title</a:t>
            </a:r>
            <a:br>
              <a:rPr lang="en-US" dirty="0"/>
            </a:br>
            <a:r>
              <a:rPr lang="en-US" dirty="0"/>
              <a:t>Update Presentation Date</a:t>
            </a:r>
          </a:p>
        </p:txBody>
      </p:sp>
      <p:grpSp>
        <p:nvGrpSpPr>
          <p:cNvPr id="5" name="Group 4"/>
          <p:cNvGrpSpPr/>
          <p:nvPr userDrawn="1"/>
        </p:nvGrpSpPr>
        <p:grpSpPr>
          <a:xfrm>
            <a:off x="1" y="536927"/>
            <a:ext cx="12192001" cy="1535363"/>
            <a:chOff x="0" y="600075"/>
            <a:chExt cx="9144001" cy="1535363"/>
          </a:xfrm>
        </p:grpSpPr>
        <p:grpSp>
          <p:nvGrpSpPr>
            <p:cNvPr id="6" name="Group 5"/>
            <p:cNvGrpSpPr/>
            <p:nvPr/>
          </p:nvGrpSpPr>
          <p:grpSpPr>
            <a:xfrm>
              <a:off x="0" y="600075"/>
              <a:ext cx="6860129" cy="1535363"/>
              <a:chOff x="0" y="297573"/>
              <a:chExt cx="6865760" cy="1080347"/>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5367"/>
              <a:stretch/>
            </p:blipFill>
            <p:spPr>
              <a:xfrm>
                <a:off x="0" y="299890"/>
                <a:ext cx="2273958" cy="1078029"/>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19992"/>
              <a:stretch/>
            </p:blipFill>
            <p:spPr>
              <a:xfrm>
                <a:off x="4541406" y="297574"/>
                <a:ext cx="2324354" cy="1080346"/>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468" t="19892" r="468" b="8344"/>
              <a:stretch/>
            </p:blipFill>
            <p:spPr>
              <a:xfrm>
                <a:off x="2264735" y="297573"/>
                <a:ext cx="2280996" cy="1080346"/>
              </a:xfrm>
              <a:prstGeom prst="rect">
                <a:avLst/>
              </a:prstGeom>
              <a:ln w="25400">
                <a:noFill/>
              </a:ln>
            </p:spPr>
          </p:pic>
        </p:gr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7656"/>
            <a:stretch/>
          </p:blipFill>
          <p:spPr>
            <a:xfrm>
              <a:off x="6860129" y="600075"/>
              <a:ext cx="2283872" cy="1535362"/>
            </a:xfrm>
            <a:prstGeom prst="rect">
              <a:avLst/>
            </a:prstGeom>
          </p:spPr>
        </p:pic>
      </p:grpSp>
      <p:grpSp>
        <p:nvGrpSpPr>
          <p:cNvPr id="12" name="Group 11"/>
          <p:cNvGrpSpPr/>
          <p:nvPr userDrawn="1"/>
        </p:nvGrpSpPr>
        <p:grpSpPr>
          <a:xfrm>
            <a:off x="-13496" y="533963"/>
            <a:ext cx="12360136" cy="3012708"/>
            <a:chOff x="-10122" y="533963"/>
            <a:chExt cx="9270102" cy="3012708"/>
          </a:xfrm>
        </p:grpSpPr>
        <p:grpSp>
          <p:nvGrpSpPr>
            <p:cNvPr id="13" name="Group 12"/>
            <p:cNvGrpSpPr/>
            <p:nvPr userDrawn="1"/>
          </p:nvGrpSpPr>
          <p:grpSpPr>
            <a:xfrm>
              <a:off x="-10122" y="533963"/>
              <a:ext cx="9163649" cy="2002683"/>
              <a:chOff x="447077" y="600075"/>
              <a:chExt cx="9163649" cy="2002683"/>
            </a:xfrm>
          </p:grpSpPr>
          <p:grpSp>
            <p:nvGrpSpPr>
              <p:cNvPr id="18" name="Group 17"/>
              <p:cNvGrpSpPr/>
              <p:nvPr/>
            </p:nvGrpSpPr>
            <p:grpSpPr>
              <a:xfrm>
                <a:off x="447077" y="600075"/>
                <a:ext cx="6887172" cy="2002683"/>
                <a:chOff x="447444" y="297573"/>
                <a:chExt cx="6892825" cy="1409174"/>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18330" t="15367" r="3847"/>
                <a:stretch/>
              </p:blipFill>
              <p:spPr>
                <a:xfrm>
                  <a:off x="447444" y="299890"/>
                  <a:ext cx="2298006" cy="1405319"/>
                </a:xfrm>
                <a:prstGeom prst="rect">
                  <a:avLst/>
                </a:prstGeom>
              </p:spPr>
            </p:pic>
            <p:pic>
              <p:nvPicPr>
                <p:cNvPr id="21" name="Picture 20"/>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1" t="19892" r="19795" b="8344"/>
                <a:stretch/>
              </p:blipFill>
              <p:spPr>
                <a:xfrm>
                  <a:off x="2735324" y="297573"/>
                  <a:ext cx="2283235" cy="1407636"/>
                </a:xfrm>
                <a:prstGeom prst="rect">
                  <a:avLst/>
                </a:prstGeom>
                <a:ln w="25400">
                  <a:noFill/>
                </a:ln>
              </p:spPr>
            </p:pic>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l="-1" t="19992" r="4577"/>
                <a:stretch/>
              </p:blipFill>
              <p:spPr>
                <a:xfrm>
                  <a:off x="5018561" y="297573"/>
                  <a:ext cx="2321708" cy="1409174"/>
                </a:xfrm>
                <a:prstGeom prst="rect">
                  <a:avLst/>
                </a:prstGeom>
              </p:spPr>
            </p:pic>
          </p:gr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4934" t="27656" r="18565"/>
              <a:stretch/>
            </p:blipFill>
            <p:spPr>
              <a:xfrm>
                <a:off x="7334249" y="600075"/>
                <a:ext cx="2276477" cy="2000498"/>
              </a:xfrm>
              <a:prstGeom prst="rect">
                <a:avLst/>
              </a:prstGeom>
            </p:spPr>
          </p:pic>
        </p:grpSp>
        <p:sp>
          <p:nvSpPr>
            <p:cNvPr id="14" name="TextBox 13"/>
            <p:cNvSpPr txBox="1"/>
            <p:nvPr userDrawn="1"/>
          </p:nvSpPr>
          <p:spPr>
            <a:xfrm>
              <a:off x="15840" y="2477310"/>
              <a:ext cx="2200275" cy="830997"/>
            </a:xfrm>
            <a:prstGeom prst="rect">
              <a:avLst/>
            </a:prstGeom>
            <a:noFill/>
          </p:spPr>
          <p:txBody>
            <a:bodyPr wrap="square" rtlCol="0">
              <a:spAutoFit/>
            </a:bodyPr>
            <a:lstStyle/>
            <a:p>
              <a:pPr algn="ctr"/>
              <a:r>
                <a:rPr lang="en-US" sz="1600" b="1" dirty="0">
                  <a:solidFill>
                    <a:schemeClr val="bg1"/>
                  </a:solidFill>
                </a:rPr>
                <a:t>Ensuring Water Supply:</a:t>
              </a:r>
            </a:p>
            <a:p>
              <a:pPr algn="ctr"/>
              <a:r>
                <a:rPr lang="en-US" sz="1600" b="1" dirty="0">
                  <a:solidFill>
                    <a:schemeClr val="bg1"/>
                  </a:solidFill>
                </a:rPr>
                <a:t>Pompano Beach Reclaimed Water Supply Facility</a:t>
              </a:r>
            </a:p>
          </p:txBody>
        </p:sp>
        <p:sp>
          <p:nvSpPr>
            <p:cNvPr id="15" name="TextBox 14"/>
            <p:cNvSpPr txBox="1"/>
            <p:nvPr userDrawn="1"/>
          </p:nvSpPr>
          <p:spPr>
            <a:xfrm>
              <a:off x="2266356" y="2467785"/>
              <a:ext cx="2290888" cy="830997"/>
            </a:xfrm>
            <a:prstGeom prst="rect">
              <a:avLst/>
            </a:prstGeom>
            <a:noFill/>
          </p:spPr>
          <p:txBody>
            <a:bodyPr wrap="square" rtlCol="0">
              <a:spAutoFit/>
            </a:bodyPr>
            <a:lstStyle/>
            <a:p>
              <a:pPr algn="ctr"/>
              <a:r>
                <a:rPr lang="en-US" sz="1600" b="1" dirty="0">
                  <a:solidFill>
                    <a:schemeClr val="bg1"/>
                  </a:solidFill>
                </a:rPr>
                <a:t>Providing Flood Control:</a:t>
              </a:r>
            </a:p>
            <a:p>
              <a:pPr algn="ctr"/>
              <a:r>
                <a:rPr lang="en-US" sz="1600" b="1" dirty="0">
                  <a:solidFill>
                    <a:schemeClr val="bg1"/>
                  </a:solidFill>
                </a:rPr>
                <a:t>Emergency Operations at S-357 Pump Station</a:t>
              </a:r>
            </a:p>
          </p:txBody>
        </p:sp>
        <p:sp>
          <p:nvSpPr>
            <p:cNvPr id="16" name="TextBox 15"/>
            <p:cNvSpPr txBox="1"/>
            <p:nvPr userDrawn="1"/>
          </p:nvSpPr>
          <p:spPr>
            <a:xfrm>
              <a:off x="4511640" y="2469453"/>
              <a:ext cx="2365410" cy="1077218"/>
            </a:xfrm>
            <a:prstGeom prst="rect">
              <a:avLst/>
            </a:prstGeom>
            <a:noFill/>
          </p:spPr>
          <p:txBody>
            <a:bodyPr wrap="square" rtlCol="0">
              <a:spAutoFit/>
            </a:bodyPr>
            <a:lstStyle/>
            <a:p>
              <a:pPr algn="ctr"/>
              <a:r>
                <a:rPr lang="en-US" sz="1600" b="1" dirty="0">
                  <a:solidFill>
                    <a:schemeClr val="bg1"/>
                  </a:solidFill>
                </a:rPr>
                <a:t>Improving</a:t>
              </a:r>
              <a:r>
                <a:rPr lang="en-US" sz="1600" b="1" baseline="0" dirty="0">
                  <a:solidFill>
                    <a:schemeClr val="bg1"/>
                  </a:solidFill>
                </a:rPr>
                <a:t> Water Quality</a:t>
              </a:r>
              <a:r>
                <a:rPr lang="en-US" sz="1600" b="1" dirty="0">
                  <a:solidFill>
                    <a:schemeClr val="bg1"/>
                  </a:solidFill>
                </a:rPr>
                <a:t>:</a:t>
              </a:r>
            </a:p>
            <a:p>
              <a:pPr algn="ctr"/>
              <a:r>
                <a:rPr lang="en-US" sz="1600" b="1" dirty="0">
                  <a:solidFill>
                    <a:schemeClr val="bg1"/>
                  </a:solidFill>
                </a:rPr>
                <a:t>Flamingos</a:t>
              </a:r>
              <a:r>
                <a:rPr lang="en-US" sz="1600" b="1" baseline="0" dirty="0">
                  <a:solidFill>
                    <a:schemeClr val="bg1"/>
                  </a:solidFill>
                </a:rPr>
                <a:t> at Stormwater Treatment Area in Palm Beach County</a:t>
              </a:r>
              <a:endParaRPr lang="en-US" sz="1600" b="1" dirty="0">
                <a:solidFill>
                  <a:schemeClr val="bg1"/>
                </a:solidFill>
              </a:endParaRPr>
            </a:p>
          </p:txBody>
        </p:sp>
        <p:sp>
          <p:nvSpPr>
            <p:cNvPr id="17" name="TextBox 16"/>
            <p:cNvSpPr txBox="1"/>
            <p:nvPr userDrawn="1"/>
          </p:nvSpPr>
          <p:spPr>
            <a:xfrm>
              <a:off x="6743700" y="2472598"/>
              <a:ext cx="2516280" cy="584775"/>
            </a:xfrm>
            <a:prstGeom prst="rect">
              <a:avLst/>
            </a:prstGeom>
            <a:noFill/>
          </p:spPr>
          <p:txBody>
            <a:bodyPr wrap="square" rtlCol="0">
              <a:spAutoFit/>
            </a:bodyPr>
            <a:lstStyle/>
            <a:p>
              <a:pPr algn="ctr"/>
              <a:r>
                <a:rPr lang="en-US" sz="1600" b="1" dirty="0">
                  <a:solidFill>
                    <a:schemeClr val="bg1"/>
                  </a:solidFill>
                </a:rPr>
                <a:t>Restoring Natural Systems:</a:t>
              </a:r>
            </a:p>
            <a:p>
              <a:pPr algn="ctr"/>
              <a:r>
                <a:rPr lang="en-US" sz="1600" b="1" dirty="0">
                  <a:solidFill>
                    <a:schemeClr val="bg1"/>
                  </a:solidFill>
                </a:rPr>
                <a:t>Loxahatchee River Restoration</a:t>
              </a:r>
            </a:p>
          </p:txBody>
        </p:sp>
      </p:grpSp>
    </p:spTree>
    <p:extLst>
      <p:ext uri="{BB962C8B-B14F-4D97-AF65-F5344CB8AC3E}">
        <p14:creationId xmlns:p14="http://schemas.microsoft.com/office/powerpoint/2010/main" val="126686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1417321"/>
            <a:ext cx="6096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45861C-751B-4595-BD78-DE0303E8EED3}" type="slidenum">
              <a:rPr lang="en-US" smtClean="0"/>
              <a:t>‹#›</a:t>
            </a:fld>
            <a:endParaRPr lang="en-US" dirty="0"/>
          </a:p>
        </p:txBody>
      </p:sp>
      <p:sp>
        <p:nvSpPr>
          <p:cNvPr id="6" name="Title 1"/>
          <p:cNvSpPr>
            <a:spLocks noGrp="1"/>
          </p:cNvSpPr>
          <p:nvPr>
            <p:ph type="title"/>
          </p:nvPr>
        </p:nvSpPr>
        <p:spPr>
          <a:xfrm>
            <a:off x="1463040" y="1371600"/>
            <a:ext cx="3291841" cy="1371600"/>
          </a:xfrm>
        </p:spPr>
        <p:txBody>
          <a:bodyPr anchor="b"/>
          <a:lstStyle>
            <a:lvl1pPr>
              <a:defRPr sz="3200">
                <a:solidFill>
                  <a:schemeClr val="tx1"/>
                </a:solidFill>
              </a:defRPr>
            </a:lvl1pPr>
          </a:lstStyle>
          <a:p>
            <a:r>
              <a:rPr lang="en-US" dirty="0"/>
              <a:t>Click to edit Master title style</a:t>
            </a:r>
          </a:p>
        </p:txBody>
      </p:sp>
      <p:sp>
        <p:nvSpPr>
          <p:cNvPr id="8" name="Text Placeholder 3"/>
          <p:cNvSpPr>
            <a:spLocks noGrp="1"/>
          </p:cNvSpPr>
          <p:nvPr>
            <p:ph type="body" sz="half" idx="2"/>
          </p:nvPr>
        </p:nvSpPr>
        <p:spPr>
          <a:xfrm>
            <a:off x="1463040" y="2834640"/>
            <a:ext cx="3291840" cy="34747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82486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0" name="Group 9"/>
          <p:cNvGrpSpPr/>
          <p:nvPr/>
        </p:nvGrpSpPr>
        <p:grpSpPr>
          <a:xfrm>
            <a:off x="-1" y="297363"/>
            <a:ext cx="12192001" cy="1050174"/>
            <a:chOff x="0" y="600075"/>
            <a:chExt cx="9144001" cy="1535363"/>
          </a:xfrm>
        </p:grpSpPr>
        <p:grpSp>
          <p:nvGrpSpPr>
            <p:cNvPr id="13" name="Group 12"/>
            <p:cNvGrpSpPr/>
            <p:nvPr/>
          </p:nvGrpSpPr>
          <p:grpSpPr>
            <a:xfrm>
              <a:off x="0" y="600075"/>
              <a:ext cx="6860129" cy="1535363"/>
              <a:chOff x="0" y="297573"/>
              <a:chExt cx="6865760" cy="1080347"/>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15367"/>
              <a:stretch/>
            </p:blipFill>
            <p:spPr>
              <a:xfrm>
                <a:off x="0" y="299890"/>
                <a:ext cx="2273958" cy="1078029"/>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t="19992"/>
              <a:stretch/>
            </p:blipFill>
            <p:spPr>
              <a:xfrm>
                <a:off x="4541406" y="297574"/>
                <a:ext cx="2324354" cy="1080346"/>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468" t="19892" r="468" b="8344"/>
              <a:stretch/>
            </p:blipFill>
            <p:spPr>
              <a:xfrm>
                <a:off x="2264735" y="297573"/>
                <a:ext cx="2280996" cy="1080346"/>
              </a:xfrm>
              <a:prstGeom prst="rect">
                <a:avLst/>
              </a:prstGeom>
              <a:ln w="25400">
                <a:noFill/>
              </a:ln>
            </p:spPr>
          </p:pic>
        </p:gr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27656"/>
            <a:stretch/>
          </p:blipFill>
          <p:spPr>
            <a:xfrm>
              <a:off x="6860129" y="600075"/>
              <a:ext cx="2283872" cy="1535362"/>
            </a:xfrm>
            <a:prstGeom prst="rect">
              <a:avLst/>
            </a:prstGeom>
          </p:spPr>
        </p:pic>
      </p:grpSp>
      <p:sp>
        <p:nvSpPr>
          <p:cNvPr id="6" name="Slide Number Placeholder 5"/>
          <p:cNvSpPr>
            <a:spLocks noGrp="1"/>
          </p:cNvSpPr>
          <p:nvPr>
            <p:ph type="sldNum" sz="quarter" idx="12"/>
          </p:nvPr>
        </p:nvSpPr>
        <p:spPr/>
        <p:txBody>
          <a:bodyPr/>
          <a:lstStyle>
            <a:lvl1pPr>
              <a:defRPr sz="1400">
                <a:solidFill>
                  <a:schemeClr val="tx1"/>
                </a:solidFill>
              </a:defRPr>
            </a:lvl1pPr>
          </a:lstStyle>
          <a:p>
            <a:fld id="{A845861C-751B-4595-BD78-DE0303E8EED3}" type="slidenum">
              <a:rPr lang="en-US" smtClean="0"/>
              <a:pPr/>
              <a:t>‹#›</a:t>
            </a:fld>
            <a:endParaRPr lang="en-US" dirty="0"/>
          </a:p>
        </p:txBody>
      </p:sp>
      <p:sp>
        <p:nvSpPr>
          <p:cNvPr id="3" name="Content Placeholder 2"/>
          <p:cNvSpPr>
            <a:spLocks noGrp="1"/>
          </p:cNvSpPr>
          <p:nvPr>
            <p:ph idx="1"/>
          </p:nvPr>
        </p:nvSpPr>
        <p:spPr>
          <a:xfrm>
            <a:off x="187808" y="1501541"/>
            <a:ext cx="11836400" cy="4706753"/>
          </a:xfrm>
        </p:spPr>
        <p:txBody>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t="25701" b="8820"/>
          <a:stretch/>
        </p:blipFill>
        <p:spPr>
          <a:xfrm>
            <a:off x="0" y="297364"/>
            <a:ext cx="2970720" cy="1050173"/>
          </a:xfrm>
          <a:prstGeom prst="rect">
            <a:avLst/>
          </a:prstGeom>
        </p:spPr>
      </p:pic>
      <p:sp>
        <p:nvSpPr>
          <p:cNvPr id="2" name="Title 1"/>
          <p:cNvSpPr>
            <a:spLocks noGrp="1"/>
          </p:cNvSpPr>
          <p:nvPr>
            <p:ph type="title"/>
          </p:nvPr>
        </p:nvSpPr>
        <p:spPr>
          <a:xfrm>
            <a:off x="10008" y="281680"/>
            <a:ext cx="12181992" cy="1065856"/>
          </a:xfrm>
          <a:solidFill>
            <a:schemeClr val="accent1">
              <a:alpha val="75000"/>
            </a:schemeClr>
          </a:solidFill>
        </p:spPr>
        <p:txBody>
          <a:bodyPr/>
          <a:lstStyle>
            <a:lvl1pPr>
              <a:defRPr>
                <a:solidFill>
                  <a:schemeClr val="bg1"/>
                </a:solidFill>
              </a:defRPr>
            </a:lvl1pPr>
          </a:lstStyle>
          <a:p>
            <a:r>
              <a:rPr lang="en-US"/>
              <a:t>Click to edit Master title style</a:t>
            </a:r>
            <a:endParaRPr lang="en-US" dirty="0"/>
          </a:p>
        </p:txBody>
      </p:sp>
      <p:grpSp>
        <p:nvGrpSpPr>
          <p:cNvPr id="12" name="Group 11">
            <a:extLst>
              <a:ext uri="{FF2B5EF4-FFF2-40B4-BE49-F238E27FC236}">
                <a16:creationId xmlns:a16="http://schemas.microsoft.com/office/drawing/2014/main" id="{C0FA9D0B-054F-49DA-B488-E4FDE6BF9162}"/>
              </a:ext>
            </a:extLst>
          </p:cNvPr>
          <p:cNvGrpSpPr/>
          <p:nvPr userDrawn="1"/>
        </p:nvGrpSpPr>
        <p:grpSpPr>
          <a:xfrm>
            <a:off x="-1" y="297363"/>
            <a:ext cx="12192001" cy="1050174"/>
            <a:chOff x="0" y="600075"/>
            <a:chExt cx="9144001" cy="1535363"/>
          </a:xfrm>
        </p:grpSpPr>
        <p:grpSp>
          <p:nvGrpSpPr>
            <p:cNvPr id="14" name="Group 13">
              <a:extLst>
                <a:ext uri="{FF2B5EF4-FFF2-40B4-BE49-F238E27FC236}">
                  <a16:creationId xmlns:a16="http://schemas.microsoft.com/office/drawing/2014/main" id="{38CC38AB-AA53-480D-ACC0-F1EA92BE4F7B}"/>
                </a:ext>
              </a:extLst>
            </p:cNvPr>
            <p:cNvGrpSpPr/>
            <p:nvPr/>
          </p:nvGrpSpPr>
          <p:grpSpPr>
            <a:xfrm>
              <a:off x="0" y="600075"/>
              <a:ext cx="6860129" cy="1535363"/>
              <a:chOff x="0" y="297573"/>
              <a:chExt cx="6865760" cy="1080347"/>
            </a:xfrm>
          </p:grpSpPr>
          <p:pic>
            <p:nvPicPr>
              <p:cNvPr id="20" name="Picture 19">
                <a:extLst>
                  <a:ext uri="{FF2B5EF4-FFF2-40B4-BE49-F238E27FC236}">
                    <a16:creationId xmlns:a16="http://schemas.microsoft.com/office/drawing/2014/main" id="{41EBC4AA-B805-4B68-AA34-1C7580B7BC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367"/>
              <a:stretch/>
            </p:blipFill>
            <p:spPr>
              <a:xfrm>
                <a:off x="0" y="299890"/>
                <a:ext cx="2273958" cy="1078029"/>
              </a:xfrm>
              <a:prstGeom prst="rect">
                <a:avLst/>
              </a:prstGeom>
            </p:spPr>
          </p:pic>
          <p:pic>
            <p:nvPicPr>
              <p:cNvPr id="21" name="Picture 20">
                <a:extLst>
                  <a:ext uri="{FF2B5EF4-FFF2-40B4-BE49-F238E27FC236}">
                    <a16:creationId xmlns:a16="http://schemas.microsoft.com/office/drawing/2014/main" id="{A779895D-F1FA-4DAB-BD8A-80F4E4A4A47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9992"/>
              <a:stretch/>
            </p:blipFill>
            <p:spPr>
              <a:xfrm>
                <a:off x="4541406" y="297574"/>
                <a:ext cx="2324354" cy="1080346"/>
              </a:xfrm>
              <a:prstGeom prst="rect">
                <a:avLst/>
              </a:prstGeom>
            </p:spPr>
          </p:pic>
          <p:pic>
            <p:nvPicPr>
              <p:cNvPr id="22" name="Picture 21">
                <a:extLst>
                  <a:ext uri="{FF2B5EF4-FFF2-40B4-BE49-F238E27FC236}">
                    <a16:creationId xmlns:a16="http://schemas.microsoft.com/office/drawing/2014/main" id="{309861F0-1FC4-4591-B5CE-99AE8381C63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68" t="19892" r="468" b="8344"/>
              <a:stretch/>
            </p:blipFill>
            <p:spPr>
              <a:xfrm>
                <a:off x="2264735" y="297573"/>
                <a:ext cx="2280996" cy="1080346"/>
              </a:xfrm>
              <a:prstGeom prst="rect">
                <a:avLst/>
              </a:prstGeom>
              <a:ln w="25400">
                <a:noFill/>
              </a:ln>
            </p:spPr>
          </p:pic>
        </p:grpSp>
        <p:pic>
          <p:nvPicPr>
            <p:cNvPr id="15" name="Picture 14">
              <a:extLst>
                <a:ext uri="{FF2B5EF4-FFF2-40B4-BE49-F238E27FC236}">
                  <a16:creationId xmlns:a16="http://schemas.microsoft.com/office/drawing/2014/main" id="{C4B8ED38-418E-4BB2-8D47-AA6E014E11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656"/>
            <a:stretch/>
          </p:blipFill>
          <p:spPr>
            <a:xfrm>
              <a:off x="6860129" y="600075"/>
              <a:ext cx="2283872" cy="1535362"/>
            </a:xfrm>
            <a:prstGeom prst="rect">
              <a:avLst/>
            </a:prstGeom>
          </p:spPr>
        </p:pic>
      </p:grpSp>
      <p:pic>
        <p:nvPicPr>
          <p:cNvPr id="23" name="Picture 22">
            <a:extLst>
              <a:ext uri="{FF2B5EF4-FFF2-40B4-BE49-F238E27FC236}">
                <a16:creationId xmlns:a16="http://schemas.microsoft.com/office/drawing/2014/main" id="{4C3E1959-8452-4D89-A30D-D8A6A85CE37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5701" b="8820"/>
          <a:stretch/>
        </p:blipFill>
        <p:spPr>
          <a:xfrm>
            <a:off x="0" y="297364"/>
            <a:ext cx="2970720" cy="1050173"/>
          </a:xfrm>
          <a:prstGeom prst="rect">
            <a:avLst/>
          </a:prstGeom>
        </p:spPr>
      </p:pic>
      <p:grpSp>
        <p:nvGrpSpPr>
          <p:cNvPr id="24" name="Group 23">
            <a:extLst>
              <a:ext uri="{FF2B5EF4-FFF2-40B4-BE49-F238E27FC236}">
                <a16:creationId xmlns:a16="http://schemas.microsoft.com/office/drawing/2014/main" id="{5A46115E-EF23-4315-AB78-6001D20145F7}"/>
              </a:ext>
            </a:extLst>
          </p:cNvPr>
          <p:cNvGrpSpPr/>
          <p:nvPr userDrawn="1"/>
        </p:nvGrpSpPr>
        <p:grpSpPr>
          <a:xfrm>
            <a:off x="0" y="299615"/>
            <a:ext cx="12189119" cy="1356817"/>
            <a:chOff x="8931" y="548878"/>
            <a:chExt cx="9144000" cy="2559133"/>
          </a:xfrm>
        </p:grpSpPr>
        <p:grpSp>
          <p:nvGrpSpPr>
            <p:cNvPr id="25" name="Group 24">
              <a:extLst>
                <a:ext uri="{FF2B5EF4-FFF2-40B4-BE49-F238E27FC236}">
                  <a16:creationId xmlns:a16="http://schemas.microsoft.com/office/drawing/2014/main" id="{481EB162-3968-43F4-8D37-31EC4D6C2D08}"/>
                </a:ext>
              </a:extLst>
            </p:cNvPr>
            <p:cNvGrpSpPr/>
            <p:nvPr/>
          </p:nvGrpSpPr>
          <p:grpSpPr>
            <a:xfrm>
              <a:off x="8931" y="548878"/>
              <a:ext cx="9144000" cy="2002684"/>
              <a:chOff x="466130" y="614990"/>
              <a:chExt cx="9144000" cy="2002684"/>
            </a:xfrm>
          </p:grpSpPr>
          <p:grpSp>
            <p:nvGrpSpPr>
              <p:cNvPr id="30" name="Group 29">
                <a:extLst>
                  <a:ext uri="{FF2B5EF4-FFF2-40B4-BE49-F238E27FC236}">
                    <a16:creationId xmlns:a16="http://schemas.microsoft.com/office/drawing/2014/main" id="{B842D247-B72E-4EDF-AFF7-1A9487B4DA3A}"/>
                  </a:ext>
                </a:extLst>
              </p:cNvPr>
              <p:cNvGrpSpPr/>
              <p:nvPr/>
            </p:nvGrpSpPr>
            <p:grpSpPr>
              <a:xfrm>
                <a:off x="466130" y="614990"/>
                <a:ext cx="6836492" cy="2002684"/>
                <a:chOff x="466513" y="308068"/>
                <a:chExt cx="6842103" cy="1409174"/>
              </a:xfrm>
            </p:grpSpPr>
            <p:pic>
              <p:nvPicPr>
                <p:cNvPr id="32" name="Picture 31">
                  <a:extLst>
                    <a:ext uri="{FF2B5EF4-FFF2-40B4-BE49-F238E27FC236}">
                      <a16:creationId xmlns:a16="http://schemas.microsoft.com/office/drawing/2014/main" id="{C814FF40-AB26-4E49-9D1F-8D1BAA21C4E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66513" y="308068"/>
                  <a:ext cx="2298006" cy="1402784"/>
                </a:xfrm>
                <a:prstGeom prst="rect">
                  <a:avLst/>
                </a:prstGeom>
              </p:spPr>
            </p:pic>
            <p:pic>
              <p:nvPicPr>
                <p:cNvPr id="33" name="Picture 32">
                  <a:extLst>
                    <a:ext uri="{FF2B5EF4-FFF2-40B4-BE49-F238E27FC236}">
                      <a16:creationId xmlns:a16="http://schemas.microsoft.com/office/drawing/2014/main" id="{9BB74FF4-AE88-4E18-B1EA-0C58B85E570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735324" y="308068"/>
                  <a:ext cx="2283234" cy="1409174"/>
                </a:xfrm>
                <a:prstGeom prst="rect">
                  <a:avLst/>
                </a:prstGeom>
                <a:ln w="25400">
                  <a:noFill/>
                </a:ln>
              </p:spPr>
            </p:pic>
            <p:pic>
              <p:nvPicPr>
                <p:cNvPr id="34" name="Picture 33">
                  <a:extLst>
                    <a:ext uri="{FF2B5EF4-FFF2-40B4-BE49-F238E27FC236}">
                      <a16:creationId xmlns:a16="http://schemas.microsoft.com/office/drawing/2014/main" id="{33799ECE-DBCC-4099-89D9-698174B226F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007918" y="308068"/>
                  <a:ext cx="2300698" cy="1409174"/>
                </a:xfrm>
                <a:prstGeom prst="rect">
                  <a:avLst/>
                </a:prstGeom>
              </p:spPr>
            </p:pic>
          </p:grpSp>
          <p:pic>
            <p:nvPicPr>
              <p:cNvPr id="31" name="Picture 30">
                <a:extLst>
                  <a:ext uri="{FF2B5EF4-FFF2-40B4-BE49-F238E27FC236}">
                    <a16:creationId xmlns:a16="http://schemas.microsoft.com/office/drawing/2014/main" id="{A2141A18-B1A0-4827-B6B2-1AD9AD957037}"/>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302622" y="614990"/>
                <a:ext cx="2307508" cy="1993602"/>
              </a:xfrm>
              <a:prstGeom prst="rect">
                <a:avLst/>
              </a:prstGeom>
            </p:spPr>
          </p:pic>
        </p:grpSp>
        <p:sp>
          <p:nvSpPr>
            <p:cNvPr id="27" name="TextBox 26">
              <a:extLst>
                <a:ext uri="{FF2B5EF4-FFF2-40B4-BE49-F238E27FC236}">
                  <a16:creationId xmlns:a16="http://schemas.microsoft.com/office/drawing/2014/main" id="{527CF1B1-731A-41A9-B85B-885D4AFB9D82}"/>
                </a:ext>
              </a:extLst>
            </p:cNvPr>
            <p:cNvSpPr txBox="1"/>
            <p:nvPr/>
          </p:nvSpPr>
          <p:spPr>
            <a:xfrm>
              <a:off x="2266356" y="2467784"/>
              <a:ext cx="2290888" cy="638557"/>
            </a:xfrm>
            <a:prstGeom prst="rect">
              <a:avLst/>
            </a:prstGeom>
            <a:noFill/>
          </p:spPr>
          <p:txBody>
            <a:bodyPr wrap="square" rtlCol="0">
              <a:spAutoFit/>
            </a:bodyPr>
            <a:lstStyle/>
            <a:p>
              <a:pPr algn="ctr"/>
              <a:endParaRPr lang="en-US" sz="1600" b="1" dirty="0">
                <a:solidFill>
                  <a:schemeClr val="bg1"/>
                </a:solidFill>
              </a:endParaRPr>
            </a:p>
          </p:txBody>
        </p:sp>
        <p:sp>
          <p:nvSpPr>
            <p:cNvPr id="28" name="TextBox 27">
              <a:extLst>
                <a:ext uri="{FF2B5EF4-FFF2-40B4-BE49-F238E27FC236}">
                  <a16:creationId xmlns:a16="http://schemas.microsoft.com/office/drawing/2014/main" id="{A041A3C6-DFC5-4454-A579-29032BD37511}"/>
                </a:ext>
              </a:extLst>
            </p:cNvPr>
            <p:cNvSpPr txBox="1"/>
            <p:nvPr/>
          </p:nvSpPr>
          <p:spPr>
            <a:xfrm>
              <a:off x="4511640" y="2469454"/>
              <a:ext cx="2365410" cy="638557"/>
            </a:xfrm>
            <a:prstGeom prst="rect">
              <a:avLst/>
            </a:prstGeom>
            <a:noFill/>
          </p:spPr>
          <p:txBody>
            <a:bodyPr wrap="square" rtlCol="0">
              <a:spAutoFit/>
            </a:bodyPr>
            <a:lstStyle/>
            <a:p>
              <a:pPr algn="ctr"/>
              <a:endParaRPr lang="en-US" sz="1600" b="1" dirty="0">
                <a:solidFill>
                  <a:schemeClr val="bg1"/>
                </a:solidFill>
              </a:endParaRPr>
            </a:p>
          </p:txBody>
        </p:sp>
      </p:grpSp>
    </p:spTree>
    <p:extLst>
      <p:ext uri="{BB962C8B-B14F-4D97-AF65-F5344CB8AC3E}">
        <p14:creationId xmlns:p14="http://schemas.microsoft.com/office/powerpoint/2010/main" val="311788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63040" y="1554480"/>
            <a:ext cx="10119360" cy="2834640"/>
          </a:xfrm>
        </p:spPr>
        <p:txBody>
          <a:bodyPr anchor="b">
            <a:normAutofit/>
          </a:bodyPr>
          <a:lstStyle>
            <a:lvl1pPr>
              <a:defRPr sz="48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3040" y="4434840"/>
            <a:ext cx="10119360" cy="1463040"/>
          </a:xfrm>
          <a:noFill/>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A845861C-751B-4595-BD78-DE0303E8EED3}" type="slidenum">
              <a:rPr lang="en-US" smtClean="0"/>
              <a:t>‹#›</a:t>
            </a:fld>
            <a:endParaRPr lang="en-US" dirty="0"/>
          </a:p>
        </p:txBody>
      </p:sp>
    </p:spTree>
    <p:extLst>
      <p:ext uri="{BB962C8B-B14F-4D97-AF65-F5344CB8AC3E}">
        <p14:creationId xmlns:p14="http://schemas.microsoft.com/office/powerpoint/2010/main" val="212597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63040" y="1645920"/>
            <a:ext cx="48768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05600" y="1645920"/>
            <a:ext cx="48768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45861C-751B-4595-BD78-DE0303E8EED3}" type="slidenum">
              <a:rPr lang="en-US" smtClean="0"/>
              <a:t>‹#›</a:t>
            </a:fld>
            <a:endParaRPr lang="en-US" dirty="0"/>
          </a:p>
        </p:txBody>
      </p:sp>
    </p:spTree>
    <p:extLst>
      <p:ext uri="{BB962C8B-B14F-4D97-AF65-F5344CB8AC3E}">
        <p14:creationId xmlns:p14="http://schemas.microsoft.com/office/powerpoint/2010/main" val="209742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10972800" cy="914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63040" y="1645920"/>
            <a:ext cx="4876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63040" y="2560320"/>
            <a:ext cx="48768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1645920"/>
            <a:ext cx="4876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05600" y="2560320"/>
            <a:ext cx="48768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45861C-751B-4595-BD78-DE0303E8EED3}" type="slidenum">
              <a:rPr lang="en-US" smtClean="0"/>
              <a:pPr/>
              <a:t>‹#›</a:t>
            </a:fld>
            <a:endParaRPr lang="en-US" dirty="0"/>
          </a:p>
        </p:txBody>
      </p:sp>
    </p:spTree>
    <p:extLst>
      <p:ext uri="{BB962C8B-B14F-4D97-AF65-F5344CB8AC3E}">
        <p14:creationId xmlns:p14="http://schemas.microsoft.com/office/powerpoint/2010/main" val="32961794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845861C-751B-4595-BD78-DE0303E8EED3}" type="slidenum">
              <a:rPr lang="en-US" smtClean="0"/>
              <a:t>‹#›</a:t>
            </a:fld>
            <a:endParaRPr lang="en-US" dirty="0"/>
          </a:p>
        </p:txBody>
      </p:sp>
    </p:spTree>
    <p:extLst>
      <p:ext uri="{BB962C8B-B14F-4D97-AF65-F5344CB8AC3E}">
        <p14:creationId xmlns:p14="http://schemas.microsoft.com/office/powerpoint/2010/main" val="255402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45861C-751B-4595-BD78-DE0303E8EED3}" type="slidenum">
              <a:rPr lang="en-US" smtClean="0"/>
              <a:t>‹#›</a:t>
            </a:fld>
            <a:endParaRPr lang="en-US" dirty="0"/>
          </a:p>
        </p:txBody>
      </p:sp>
    </p:spTree>
    <p:extLst>
      <p:ext uri="{BB962C8B-B14F-4D97-AF65-F5344CB8AC3E}">
        <p14:creationId xmlns:p14="http://schemas.microsoft.com/office/powerpoint/2010/main" val="24728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1417321"/>
            <a:ext cx="6096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45861C-751B-4595-BD78-DE0303E8EED3}" type="slidenum">
              <a:rPr lang="en-US" smtClean="0"/>
              <a:t>‹#›</a:t>
            </a:fld>
            <a:endParaRPr lang="en-US" dirty="0"/>
          </a:p>
        </p:txBody>
      </p:sp>
      <p:sp>
        <p:nvSpPr>
          <p:cNvPr id="6" name="Title 1"/>
          <p:cNvSpPr>
            <a:spLocks noGrp="1"/>
          </p:cNvSpPr>
          <p:nvPr>
            <p:ph type="title"/>
          </p:nvPr>
        </p:nvSpPr>
        <p:spPr>
          <a:xfrm>
            <a:off x="1463040" y="1371600"/>
            <a:ext cx="3291841" cy="1371600"/>
          </a:xfrm>
        </p:spPr>
        <p:txBody>
          <a:bodyPr anchor="b"/>
          <a:lstStyle>
            <a:lvl1pPr>
              <a:defRPr sz="3200">
                <a:solidFill>
                  <a:schemeClr val="tx1"/>
                </a:solidFill>
              </a:defRPr>
            </a:lvl1pPr>
          </a:lstStyle>
          <a:p>
            <a:r>
              <a:rPr lang="en-US"/>
              <a:t>Click to edit Master title style</a:t>
            </a:r>
            <a:endParaRPr lang="en-US" dirty="0"/>
          </a:p>
        </p:txBody>
      </p:sp>
      <p:sp>
        <p:nvSpPr>
          <p:cNvPr id="8" name="Text Placeholder 3"/>
          <p:cNvSpPr>
            <a:spLocks noGrp="1"/>
          </p:cNvSpPr>
          <p:nvPr>
            <p:ph type="body" sz="half" idx="2"/>
          </p:nvPr>
        </p:nvSpPr>
        <p:spPr>
          <a:xfrm>
            <a:off x="1463040" y="2834640"/>
            <a:ext cx="3291840" cy="34747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8283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1371600"/>
            <a:ext cx="3291841" cy="1371600"/>
          </a:xfrm>
        </p:spPr>
        <p:txBody>
          <a:bodyPr anchor="b"/>
          <a:lstStyle>
            <a:lvl1pPr>
              <a:defRPr sz="320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064654" y="533400"/>
            <a:ext cx="6517745" cy="610871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63040" y="2834640"/>
            <a:ext cx="3291840" cy="34747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A845861C-751B-4595-BD78-DE0303E8EED3}" type="slidenum">
              <a:rPr lang="en-US" smtClean="0"/>
              <a:t>‹#›</a:t>
            </a:fld>
            <a:endParaRPr lang="en-US" dirty="0"/>
          </a:p>
        </p:txBody>
      </p:sp>
    </p:spTree>
    <p:extLst>
      <p:ext uri="{BB962C8B-B14F-4D97-AF65-F5344CB8AC3E}">
        <p14:creationId xmlns:p14="http://schemas.microsoft.com/office/powerpoint/2010/main" val="215837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4000">
              <a:schemeClr val="bg2">
                <a:lumMod val="50000"/>
              </a:schemeClr>
            </a:gs>
            <a:gs pos="36000">
              <a:schemeClr val="bg2">
                <a:lumMod val="75000"/>
              </a:schemeClr>
            </a:gs>
            <a:gs pos="17000">
              <a:schemeClr val="bg2">
                <a:lumMod val="90000"/>
              </a:schemeClr>
            </a:gs>
            <a:gs pos="3000">
              <a:schemeClr val="bg2"/>
            </a:gs>
            <a:gs pos="71000">
              <a:schemeClr val="bg2">
                <a:lumMod val="25000"/>
              </a:schemeClr>
            </a:gs>
            <a:gs pos="88000">
              <a:schemeClr val="bg2">
                <a:lumMod val="1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65760"/>
            <a:ext cx="121920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5100" y="1447800"/>
            <a:ext cx="11836400" cy="4770120"/>
          </a:xfrm>
          <a:prstGeom prst="rect">
            <a:avLst/>
          </a:prstGeom>
          <a:solidFill>
            <a:schemeClr val="bg1"/>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0782300" y="6350637"/>
            <a:ext cx="1219200" cy="365125"/>
          </a:xfrm>
          <a:prstGeom prst="rect">
            <a:avLst/>
          </a:prstGeom>
        </p:spPr>
        <p:txBody>
          <a:bodyPr vert="horz" lIns="91440" tIns="45720" rIns="91440" bIns="45720" rtlCol="0" anchor="ctr"/>
          <a:lstStyle>
            <a:lvl1pPr algn="r">
              <a:defRPr sz="1200" b="1">
                <a:solidFill>
                  <a:schemeClr val="bg2">
                    <a:lumMod val="50000"/>
                  </a:schemeClr>
                </a:solidFill>
              </a:defRPr>
            </a:lvl1pPr>
          </a:lstStyle>
          <a:p>
            <a:fld id="{A845861C-751B-4595-BD78-DE0303E8EED3}" type="slidenum">
              <a:rPr lang="en-US" smtClean="0"/>
              <a:pPr/>
              <a:t>‹#›</a:t>
            </a:fld>
            <a:endParaRPr lang="en-US" dirty="0"/>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12192000" cy="301752"/>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 y="6336051"/>
            <a:ext cx="2722323" cy="521949"/>
          </a:xfrm>
          <a:prstGeom prst="rect">
            <a:avLst/>
          </a:prstGeom>
          <a:effectLst>
            <a:outerShdw blurRad="38100" dist="25400" dir="2700000" algn="tl" rotWithShape="0">
              <a:prstClr val="black">
                <a:alpha val="70000"/>
              </a:prstClr>
            </a:outerShdw>
          </a:effectLst>
        </p:spPr>
      </p:pic>
      <p:pic>
        <p:nvPicPr>
          <p:cNvPr id="9" name="Picture 8">
            <a:extLst>
              <a:ext uri="{FF2B5EF4-FFF2-40B4-BE49-F238E27FC236}">
                <a16:creationId xmlns:a16="http://schemas.microsoft.com/office/drawing/2014/main" id="{4279EECB-182E-40E2-9050-CD3C8C58550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301752"/>
          </a:xfrm>
          <a:prstGeom prst="rect">
            <a:avLst/>
          </a:prstGeom>
        </p:spPr>
      </p:pic>
      <p:pic>
        <p:nvPicPr>
          <p:cNvPr id="10" name="Picture 9">
            <a:extLst>
              <a:ext uri="{FF2B5EF4-FFF2-40B4-BE49-F238E27FC236}">
                <a16:creationId xmlns:a16="http://schemas.microsoft.com/office/drawing/2014/main" id="{6D081FC3-0AAB-401F-82D7-0F14596A289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 y="6336051"/>
            <a:ext cx="2722323" cy="521949"/>
          </a:xfrm>
          <a:prstGeom prst="rect">
            <a:avLst/>
          </a:prstGeom>
          <a:effectLst>
            <a:outerShdw blurRad="38100" dist="25400" dir="2700000" algn="tl" rotWithShape="0">
              <a:prstClr val="black">
                <a:alpha val="70000"/>
              </a:prstClr>
            </a:outerShdw>
          </a:effectLst>
        </p:spPr>
      </p:pic>
    </p:spTree>
    <p:extLst>
      <p:ext uri="{BB962C8B-B14F-4D97-AF65-F5344CB8AC3E}">
        <p14:creationId xmlns:p14="http://schemas.microsoft.com/office/powerpoint/2010/main" val="12387581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85" r:id="rId12"/>
    <p:sldLayoutId id="2147483668" r:id="rId13"/>
  </p:sldLayoutIdLst>
  <p:hf hdr="0" ftr="0" dt="0"/>
  <p:txStyles>
    <p:titleStyle>
      <a:lvl1pPr algn="ctr" defTabSz="914400" rtl="0" eaLnBrk="1" latinLnBrk="0" hangingPunct="1">
        <a:lnSpc>
          <a:spcPct val="80000"/>
        </a:lnSpc>
        <a:spcBef>
          <a:spcPct val="0"/>
        </a:spcBef>
        <a:buNone/>
        <a:defRPr sz="40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Wingdings" panose="05000000000000000000" pitchFamily="2" charset="2"/>
        <a:buChar char="Ø"/>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5" pos="1224">
          <p15:clr>
            <a:srgbClr val="F26B43"/>
          </p15:clr>
        </p15:guide>
        <p15:guide id="6" orient="horz" pos="2160" userDrawn="1">
          <p15:clr>
            <a:srgbClr val="F26B43"/>
          </p15:clr>
        </p15:guide>
        <p15:guide id="7" pos="3840" userDrawn="1">
          <p15:clr>
            <a:srgbClr val="F26B43"/>
          </p15:clr>
        </p15:guide>
        <p15:guide id="8" orient="horz" pos="192" userDrawn="1">
          <p15:clr>
            <a:srgbClr val="F26B43"/>
          </p15:clr>
        </p15:guide>
        <p15:guide id="9" orient="horz" pos="4032" userDrawn="1">
          <p15:clr>
            <a:srgbClr val="F26B43"/>
          </p15:clr>
        </p15:guide>
        <p15:guide id="10" pos="16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80" y="3280446"/>
            <a:ext cx="12192000" cy="1163547"/>
          </a:xfrm>
        </p:spPr>
        <p:txBody>
          <a:bodyPr>
            <a:normAutofit fontScale="90000"/>
          </a:bodyPr>
          <a:lstStyle/>
          <a:p>
            <a:r>
              <a:rPr lang="en-US" dirty="0"/>
              <a:t>SFWMD Fiscal Year 2022-2023</a:t>
            </a:r>
            <a:br>
              <a:rPr lang="en-US" dirty="0"/>
            </a:br>
            <a:r>
              <a:rPr lang="en-US" dirty="0"/>
              <a:t>First Public Budget Hearing</a:t>
            </a:r>
          </a:p>
        </p:txBody>
      </p:sp>
      <p:sp>
        <p:nvSpPr>
          <p:cNvPr id="3" name="Subtitle 2"/>
          <p:cNvSpPr>
            <a:spLocks noGrp="1"/>
          </p:cNvSpPr>
          <p:nvPr>
            <p:ph type="subTitle" idx="1"/>
          </p:nvPr>
        </p:nvSpPr>
        <p:spPr>
          <a:xfrm>
            <a:off x="1" y="4443994"/>
            <a:ext cx="12204703" cy="1043218"/>
          </a:xfrm>
        </p:spPr>
        <p:txBody>
          <a:bodyPr>
            <a:normAutofit fontScale="62500" lnSpcReduction="20000"/>
          </a:bodyPr>
          <a:lstStyle/>
          <a:p>
            <a:r>
              <a:rPr lang="en-US" dirty="0"/>
              <a:t>Tax and Budget Presentation</a:t>
            </a:r>
          </a:p>
          <a:p>
            <a:r>
              <a:rPr lang="en-US" dirty="0"/>
              <a:t>September 8, 2022</a:t>
            </a:r>
          </a:p>
          <a:p>
            <a:r>
              <a:rPr lang="en-US" dirty="0"/>
              <a:t>5:15 PM</a:t>
            </a:r>
          </a:p>
          <a:p>
            <a:endParaRPr lang="en-US" dirty="0"/>
          </a:p>
        </p:txBody>
      </p:sp>
      <p:sp>
        <p:nvSpPr>
          <p:cNvPr id="24" name="Text Placeholder 23"/>
          <p:cNvSpPr>
            <a:spLocks noGrp="1"/>
          </p:cNvSpPr>
          <p:nvPr>
            <p:ph type="body" sz="quarter" idx="10"/>
          </p:nvPr>
        </p:nvSpPr>
        <p:spPr/>
        <p:txBody>
          <a:bodyPr/>
          <a:lstStyle/>
          <a:p>
            <a:r>
              <a:rPr lang="en-US" dirty="0"/>
              <a:t>Candida Heater</a:t>
            </a:r>
            <a:br>
              <a:rPr lang="en-US" dirty="0"/>
            </a:br>
            <a:r>
              <a:rPr lang="en-US" dirty="0"/>
              <a:t>Administrative Services Division Director</a:t>
            </a:r>
          </a:p>
          <a:p>
            <a:endParaRPr lang="en-US" dirty="0"/>
          </a:p>
        </p:txBody>
      </p:sp>
      <p:pic>
        <p:nvPicPr>
          <p:cNvPr id="5" name="Picture 2">
            <a:extLst>
              <a:ext uri="{FF2B5EF4-FFF2-40B4-BE49-F238E27FC236}">
                <a16:creationId xmlns:a16="http://schemas.microsoft.com/office/drawing/2014/main" id="{24EEF9C6-D700-EA2B-54EA-2F0C18261A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295" y="4613564"/>
            <a:ext cx="1473517" cy="162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49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45861C-751B-4595-BD78-DE0303E8EED3}" type="slidenum">
              <a:rPr lang="en-US" smtClean="0"/>
              <a:pPr/>
              <a:t>10</a:t>
            </a:fld>
            <a:endParaRPr lang="en-US" dirty="0"/>
          </a:p>
        </p:txBody>
      </p:sp>
      <p:sp>
        <p:nvSpPr>
          <p:cNvPr id="4" name="Title 3"/>
          <p:cNvSpPr>
            <a:spLocks noGrp="1"/>
          </p:cNvSpPr>
          <p:nvPr>
            <p:ph type="title"/>
          </p:nvPr>
        </p:nvSpPr>
        <p:spPr>
          <a:xfrm>
            <a:off x="10008" y="291512"/>
            <a:ext cx="12181992" cy="1065856"/>
          </a:xfrm>
        </p:spPr>
        <p:txBody>
          <a:bodyPr>
            <a:normAutofit fontScale="90000"/>
          </a:bodyPr>
          <a:lstStyle/>
          <a:p>
            <a:br>
              <a:rPr lang="en-US" dirty="0"/>
            </a:br>
            <a:r>
              <a:rPr lang="en-US" dirty="0"/>
              <a:t>Tentative Budget</a:t>
            </a:r>
            <a:br>
              <a:rPr lang="en-US" sz="4000" b="1" dirty="0">
                <a:solidFill>
                  <a:schemeClr val="bg1"/>
                </a:solidFill>
                <a:effectLst>
                  <a:outerShdw blurRad="38100" dist="38100" dir="2700000" algn="tl">
                    <a:srgbClr val="000000">
                      <a:alpha val="43137"/>
                    </a:srgbClr>
                  </a:outerShdw>
                </a:effectLst>
                <a:latin typeface="+mj-lt"/>
                <a:ea typeface="+mj-ea"/>
                <a:cs typeface="+mj-cs"/>
              </a:rPr>
            </a:br>
            <a:endParaRPr lang="en-US" dirty="0">
              <a:solidFill>
                <a:schemeClr val="bg1"/>
              </a:solidFill>
            </a:endParaRPr>
          </a:p>
        </p:txBody>
      </p:sp>
      <p:sp>
        <p:nvSpPr>
          <p:cNvPr id="2" name="Rectangle 1">
            <a:extLst>
              <a:ext uri="{FF2B5EF4-FFF2-40B4-BE49-F238E27FC236}">
                <a16:creationId xmlns:a16="http://schemas.microsoft.com/office/drawing/2014/main" id="{DAD5039C-FE4C-4F10-83A1-96485CD0FF82}"/>
              </a:ext>
            </a:extLst>
          </p:cNvPr>
          <p:cNvSpPr/>
          <p:nvPr/>
        </p:nvSpPr>
        <p:spPr>
          <a:xfrm>
            <a:off x="10007" y="1892179"/>
            <a:ext cx="12181991" cy="4548296"/>
          </a:xfrm>
          <a:prstGeom prst="rect">
            <a:avLst/>
          </a:prstGeom>
        </p:spPr>
        <p:txBody>
          <a:bodyPr wrap="square">
            <a:spAutoFit/>
          </a:bodyPr>
          <a:lstStyle/>
          <a:p>
            <a:pPr algn="ctr">
              <a:lnSpc>
                <a:spcPct val="75000"/>
              </a:lnSpc>
              <a:spcBef>
                <a:spcPct val="0"/>
              </a:spcBef>
            </a:pPr>
            <a:endParaRPr lang="en-US" sz="4800" b="1" dirty="0">
              <a:solidFill>
                <a:schemeClr val="bg1"/>
              </a:solidFill>
              <a:effectLst>
                <a:outerShdw blurRad="38100" dist="38100" dir="2700000" algn="tl">
                  <a:srgbClr val="000000">
                    <a:alpha val="43137"/>
                  </a:srgbClr>
                </a:outerShdw>
              </a:effectLst>
              <a:latin typeface="+mj-lt"/>
              <a:ea typeface="+mj-ea"/>
              <a:cs typeface="+mj-cs"/>
            </a:endParaRPr>
          </a:p>
          <a:p>
            <a:pPr algn="ctr">
              <a:lnSpc>
                <a:spcPct val="75000"/>
              </a:lnSpc>
              <a:spcBef>
                <a:spcPct val="0"/>
              </a:spcBef>
            </a:pPr>
            <a:r>
              <a:rPr lang="en-US" sz="4800" b="1" dirty="0">
                <a:solidFill>
                  <a:schemeClr val="bg1"/>
                </a:solidFill>
                <a:effectLst>
                  <a:outerShdw blurRad="38100" dist="38100" dir="2700000" algn="tl">
                    <a:srgbClr val="000000">
                      <a:alpha val="43137"/>
                    </a:srgbClr>
                  </a:outerShdw>
                </a:effectLst>
                <a:latin typeface="+mj-lt"/>
                <a:ea typeface="+mj-ea"/>
                <a:cs typeface="+mj-cs"/>
              </a:rPr>
              <a:t>Revenue </a:t>
            </a:r>
            <a:br>
              <a:rPr lang="en-US" sz="4800" b="1" dirty="0">
                <a:solidFill>
                  <a:schemeClr val="bg1"/>
                </a:solidFill>
                <a:effectLst>
                  <a:outerShdw blurRad="38100" dist="38100" dir="2700000" algn="tl">
                    <a:srgbClr val="000000">
                      <a:alpha val="43137"/>
                    </a:srgbClr>
                  </a:outerShdw>
                </a:effectLst>
                <a:latin typeface="+mj-lt"/>
                <a:ea typeface="+mj-ea"/>
                <a:cs typeface="+mj-cs"/>
              </a:rPr>
            </a:br>
            <a:r>
              <a:rPr lang="en-US" sz="4800" b="1" dirty="0">
                <a:solidFill>
                  <a:schemeClr val="bg1"/>
                </a:solidFill>
                <a:effectLst>
                  <a:outerShdw blurRad="38100" dist="38100" dir="2700000" algn="tl">
                    <a:srgbClr val="000000">
                      <a:alpha val="43137"/>
                    </a:srgbClr>
                  </a:outerShdw>
                </a:effectLst>
                <a:latin typeface="+mj-lt"/>
                <a:ea typeface="+mj-ea"/>
                <a:cs typeface="+mj-cs"/>
              </a:rPr>
              <a:t>and </a:t>
            </a:r>
            <a:br>
              <a:rPr lang="en-US" sz="4800" b="1" dirty="0">
                <a:solidFill>
                  <a:schemeClr val="bg1"/>
                </a:solidFill>
                <a:effectLst>
                  <a:outerShdw blurRad="38100" dist="38100" dir="2700000" algn="tl">
                    <a:srgbClr val="000000">
                      <a:alpha val="43137"/>
                    </a:srgbClr>
                  </a:outerShdw>
                </a:effectLst>
                <a:latin typeface="+mj-lt"/>
                <a:ea typeface="+mj-ea"/>
                <a:cs typeface="+mj-cs"/>
              </a:rPr>
            </a:br>
            <a:r>
              <a:rPr lang="en-US" sz="4800" b="1" dirty="0">
                <a:solidFill>
                  <a:schemeClr val="bg1"/>
                </a:solidFill>
                <a:effectLst>
                  <a:outerShdw blurRad="38100" dist="38100" dir="2700000" algn="tl">
                    <a:srgbClr val="000000">
                      <a:alpha val="43137"/>
                    </a:srgbClr>
                  </a:outerShdw>
                </a:effectLst>
                <a:latin typeface="+mj-lt"/>
                <a:ea typeface="+mj-ea"/>
                <a:cs typeface="+mj-cs"/>
              </a:rPr>
              <a:t>Expenditure </a:t>
            </a:r>
            <a:br>
              <a:rPr lang="en-US" sz="4800" b="1" dirty="0">
                <a:solidFill>
                  <a:schemeClr val="bg1"/>
                </a:solidFill>
                <a:effectLst>
                  <a:outerShdw blurRad="38100" dist="38100" dir="2700000" algn="tl">
                    <a:srgbClr val="000000">
                      <a:alpha val="43137"/>
                    </a:srgbClr>
                  </a:outerShdw>
                </a:effectLst>
                <a:latin typeface="+mj-lt"/>
                <a:ea typeface="+mj-ea"/>
                <a:cs typeface="+mj-cs"/>
              </a:rPr>
            </a:br>
            <a:r>
              <a:rPr lang="en-US" sz="4800" b="1" dirty="0">
                <a:solidFill>
                  <a:schemeClr val="bg1"/>
                </a:solidFill>
                <a:effectLst>
                  <a:outerShdw blurRad="38100" dist="38100" dir="2700000" algn="tl">
                    <a:srgbClr val="000000">
                      <a:alpha val="43137"/>
                    </a:srgbClr>
                  </a:outerShdw>
                </a:effectLst>
                <a:latin typeface="+mj-lt"/>
                <a:ea typeface="+mj-ea"/>
                <a:cs typeface="+mj-cs"/>
              </a:rPr>
              <a:t>Budget</a:t>
            </a:r>
          </a:p>
          <a:p>
            <a:pPr algn="ctr">
              <a:lnSpc>
                <a:spcPct val="75000"/>
              </a:lnSpc>
              <a:spcBef>
                <a:spcPct val="0"/>
              </a:spcBef>
            </a:pPr>
            <a:br>
              <a:rPr lang="en-US" sz="4800" b="1" dirty="0">
                <a:solidFill>
                  <a:schemeClr val="bg1"/>
                </a:solidFill>
                <a:effectLst>
                  <a:outerShdw blurRad="38100" dist="38100" dir="2700000" algn="tl">
                    <a:srgbClr val="000000">
                      <a:alpha val="43137"/>
                    </a:srgbClr>
                  </a:outerShdw>
                </a:effectLst>
                <a:latin typeface="+mj-lt"/>
                <a:ea typeface="+mj-ea"/>
                <a:cs typeface="+mj-cs"/>
              </a:rPr>
            </a:br>
            <a:br>
              <a:rPr lang="en-US" sz="4800" b="1" dirty="0">
                <a:solidFill>
                  <a:schemeClr val="bg1"/>
                </a:solidFill>
                <a:effectLst>
                  <a:outerShdw blurRad="38100" dist="38100" dir="2700000" algn="tl">
                    <a:srgbClr val="000000">
                      <a:alpha val="43137"/>
                    </a:srgbClr>
                  </a:outerShdw>
                </a:effectLst>
                <a:latin typeface="+mj-lt"/>
                <a:ea typeface="+mj-ea"/>
                <a:cs typeface="+mj-cs"/>
              </a:rPr>
            </a:br>
            <a:endParaRPr lang="en-US" sz="48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3" name="TextBox 2">
            <a:extLst>
              <a:ext uri="{FF2B5EF4-FFF2-40B4-BE49-F238E27FC236}">
                <a16:creationId xmlns:a16="http://schemas.microsoft.com/office/drawing/2014/main" id="{8FA4CCD3-F5C2-4568-85D3-2209206D360C}"/>
              </a:ext>
            </a:extLst>
          </p:cNvPr>
          <p:cNvSpPr txBox="1"/>
          <p:nvPr/>
        </p:nvSpPr>
        <p:spPr>
          <a:xfrm>
            <a:off x="9177020" y="6379310"/>
            <a:ext cx="2415540" cy="307777"/>
          </a:xfrm>
          <a:prstGeom prst="rect">
            <a:avLst/>
          </a:prstGeom>
          <a:noFill/>
        </p:spPr>
        <p:txBody>
          <a:bodyPr wrap="square">
            <a:spAutoFit/>
          </a:bodyPr>
          <a:lstStyle/>
          <a:p>
            <a:r>
              <a:rPr lang="en-US" sz="1400" dirty="0"/>
              <a:t>Presenter: Candida Heater</a:t>
            </a:r>
          </a:p>
        </p:txBody>
      </p:sp>
    </p:spTree>
    <p:extLst>
      <p:ext uri="{BB962C8B-B14F-4D97-AF65-F5344CB8AC3E}">
        <p14:creationId xmlns:p14="http://schemas.microsoft.com/office/powerpoint/2010/main" val="346148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45861C-751B-4595-BD78-DE0303E8EED3}" type="slidenum">
              <a:rPr lang="en-US" smtClean="0"/>
              <a:pPr/>
              <a:t>11</a:t>
            </a:fld>
            <a:endParaRPr lang="en-US" dirty="0"/>
          </a:p>
        </p:txBody>
      </p:sp>
      <p:graphicFrame>
        <p:nvGraphicFramePr>
          <p:cNvPr id="3" name="Table 4">
            <a:extLst>
              <a:ext uri="{FF2B5EF4-FFF2-40B4-BE49-F238E27FC236}">
                <a16:creationId xmlns:a16="http://schemas.microsoft.com/office/drawing/2014/main" id="{C7F32266-EA9F-412D-B3E4-CE16BB661948}"/>
              </a:ext>
            </a:extLst>
          </p:cNvPr>
          <p:cNvGraphicFramePr>
            <a:graphicFrameLocks noGrp="1"/>
          </p:cNvGraphicFramePr>
          <p:nvPr>
            <p:ph idx="1"/>
            <p:extLst>
              <p:ext uri="{D42A27DB-BD31-4B8C-83A1-F6EECF244321}">
                <p14:modId xmlns:p14="http://schemas.microsoft.com/office/powerpoint/2010/main" val="2492534566"/>
              </p:ext>
            </p:extLst>
          </p:nvPr>
        </p:nvGraphicFramePr>
        <p:xfrm>
          <a:off x="10007" y="1473100"/>
          <a:ext cx="12181991" cy="3043574"/>
        </p:xfrm>
        <a:graphic>
          <a:graphicData uri="http://schemas.openxmlformats.org/drawingml/2006/table">
            <a:tbl>
              <a:tblPr firstRow="1" bandRow="1">
                <a:tableStyleId>{5C22544A-7EE6-4342-B048-85BDC9FD1C3A}</a:tableStyleId>
              </a:tblPr>
              <a:tblGrid>
                <a:gridCol w="5553209">
                  <a:extLst>
                    <a:ext uri="{9D8B030D-6E8A-4147-A177-3AD203B41FA5}">
                      <a16:colId xmlns:a16="http://schemas.microsoft.com/office/drawing/2014/main" val="3891893718"/>
                    </a:ext>
                  </a:extLst>
                </a:gridCol>
                <a:gridCol w="4374004">
                  <a:extLst>
                    <a:ext uri="{9D8B030D-6E8A-4147-A177-3AD203B41FA5}">
                      <a16:colId xmlns:a16="http://schemas.microsoft.com/office/drawing/2014/main" val="2065423491"/>
                    </a:ext>
                  </a:extLst>
                </a:gridCol>
                <a:gridCol w="2254778">
                  <a:extLst>
                    <a:ext uri="{9D8B030D-6E8A-4147-A177-3AD203B41FA5}">
                      <a16:colId xmlns:a16="http://schemas.microsoft.com/office/drawing/2014/main" val="581844600"/>
                    </a:ext>
                  </a:extLst>
                </a:gridCol>
              </a:tblGrid>
              <a:tr h="438196">
                <a:tc gridSpan="2">
                  <a:txBody>
                    <a:bodyPr/>
                    <a:lstStyle/>
                    <a:p>
                      <a:r>
                        <a:rPr lang="en-US" dirty="0"/>
                        <a:t>Fiscal Year 2022-2023 August 1 Tentative Budget</a:t>
                      </a:r>
                    </a:p>
                  </a:txBody>
                  <a:tcPr/>
                </a:tc>
                <a:tc hMerge="1">
                  <a:txBody>
                    <a:bodyPr/>
                    <a:lstStyle/>
                    <a:p>
                      <a:endParaRPr lang="en-US" dirty="0"/>
                    </a:p>
                  </a:txBody>
                  <a:tcPr/>
                </a:tc>
                <a:tc>
                  <a:txBody>
                    <a:bodyPr/>
                    <a:lstStyle/>
                    <a:p>
                      <a:pPr algn="ctr"/>
                      <a:r>
                        <a:rPr lang="en-US" sz="1800" b="1" i="0" u="none" strike="noStrike" dirty="0">
                          <a:effectLst/>
                          <a:latin typeface="+mn-lt"/>
                        </a:rPr>
                        <a:t>$1,221.7 Million</a:t>
                      </a:r>
                      <a:endParaRPr lang="en-US" dirty="0"/>
                    </a:p>
                  </a:txBody>
                  <a:tcPr/>
                </a:tc>
                <a:extLst>
                  <a:ext uri="{0D108BD9-81ED-4DB2-BD59-A6C34878D82A}">
                    <a16:rowId xmlns:a16="http://schemas.microsoft.com/office/drawing/2014/main" val="444916318"/>
                  </a:ext>
                </a:extLst>
              </a:tr>
              <a:tr h="645395">
                <a:tc>
                  <a:txBody>
                    <a:bodyPr/>
                    <a:lstStyle/>
                    <a:p>
                      <a:r>
                        <a:rPr lang="en-US" b="1" i="0" baseline="0" dirty="0"/>
                        <a:t>Item</a:t>
                      </a:r>
                    </a:p>
                  </a:txBody>
                  <a:tcPr/>
                </a:tc>
                <a:tc>
                  <a:txBody>
                    <a:bodyPr/>
                    <a:lstStyle/>
                    <a:p>
                      <a:r>
                        <a:rPr lang="en-US" b="1" i="0" baseline="0" dirty="0"/>
                        <a:t>Funding Source</a:t>
                      </a:r>
                    </a:p>
                  </a:txBody>
                  <a:tcPr/>
                </a:tc>
                <a:tc>
                  <a:txBody>
                    <a:bodyPr/>
                    <a:lstStyle/>
                    <a:p>
                      <a:pPr algn="ctr"/>
                      <a:r>
                        <a:rPr lang="en-US" b="1" i="0" baseline="0" dirty="0"/>
                        <a:t>Amount</a:t>
                      </a:r>
                    </a:p>
                    <a:p>
                      <a:pPr algn="ctr"/>
                      <a:r>
                        <a:rPr lang="en-US" b="1" i="0" baseline="0" dirty="0"/>
                        <a:t>(million)</a:t>
                      </a:r>
                    </a:p>
                  </a:txBody>
                  <a:tcPr/>
                </a:tc>
                <a:extLst>
                  <a:ext uri="{0D108BD9-81ED-4DB2-BD59-A6C34878D82A}">
                    <a16:rowId xmlns:a16="http://schemas.microsoft.com/office/drawing/2014/main" val="390020845"/>
                  </a:ext>
                </a:extLst>
              </a:tr>
              <a:tr h="438196">
                <a:tc>
                  <a:txBody>
                    <a:bodyPr/>
                    <a:lstStyle/>
                    <a:p>
                      <a:r>
                        <a:rPr lang="en-US" dirty="0"/>
                        <a:t>Restoration Strategies - (FY2021-22 Budget Amendment)</a:t>
                      </a:r>
                    </a:p>
                  </a:txBody>
                  <a:tcPr/>
                </a:tc>
                <a:tc>
                  <a:txBody>
                    <a:bodyPr/>
                    <a:lstStyle/>
                    <a:p>
                      <a:r>
                        <a:rPr lang="en-US" dirty="0"/>
                        <a:t>State</a:t>
                      </a:r>
                    </a:p>
                  </a:txBody>
                  <a:tcPr/>
                </a:tc>
                <a:tc>
                  <a:txBody>
                    <a:bodyPr/>
                    <a:lstStyle/>
                    <a:p>
                      <a:pPr algn="ctr"/>
                      <a:r>
                        <a:rPr lang="en-US" dirty="0">
                          <a:solidFill>
                            <a:srgbClr val="FF0000"/>
                          </a:solidFill>
                        </a:rPr>
                        <a:t>-45.0</a:t>
                      </a:r>
                    </a:p>
                  </a:txBody>
                  <a:tcPr/>
                </a:tc>
                <a:extLst>
                  <a:ext uri="{0D108BD9-81ED-4DB2-BD59-A6C34878D82A}">
                    <a16:rowId xmlns:a16="http://schemas.microsoft.com/office/drawing/2014/main" val="854890452"/>
                  </a:ext>
                </a:extLst>
              </a:tr>
              <a:tr h="645395">
                <a:tc>
                  <a:txBody>
                    <a:bodyPr/>
                    <a:lstStyle/>
                    <a:p>
                      <a:r>
                        <a:rPr lang="en-US" dirty="0"/>
                        <a:t>Green Heart of the Everglades - (FY2021-22 Budget Amendment)</a:t>
                      </a:r>
                    </a:p>
                  </a:txBody>
                  <a:tcPr/>
                </a:tc>
                <a:tc>
                  <a:txBody>
                    <a:bodyPr/>
                    <a:lstStyle/>
                    <a:p>
                      <a:r>
                        <a:rPr lang="en-US" dirty="0"/>
                        <a:t>State </a:t>
                      </a:r>
                    </a:p>
                  </a:txBody>
                  <a:tcPr/>
                </a:tc>
                <a:tc>
                  <a:txBody>
                    <a:bodyPr/>
                    <a:lstStyle/>
                    <a:p>
                      <a:pPr algn="ctr"/>
                      <a:r>
                        <a:rPr lang="en-US" dirty="0">
                          <a:solidFill>
                            <a:srgbClr val="FF0000"/>
                          </a:solidFill>
                        </a:rPr>
                        <a:t>-0.3</a:t>
                      </a:r>
                    </a:p>
                  </a:txBody>
                  <a:tcPr/>
                </a:tc>
                <a:extLst>
                  <a:ext uri="{0D108BD9-81ED-4DB2-BD59-A6C34878D82A}">
                    <a16:rowId xmlns:a16="http://schemas.microsoft.com/office/drawing/2014/main" val="2534556579"/>
                  </a:ext>
                </a:extLst>
              </a:tr>
              <a:tr h="438196">
                <a:tc>
                  <a:txBody>
                    <a:bodyPr/>
                    <a:lstStyle/>
                    <a:p>
                      <a:r>
                        <a:rPr lang="en-US" dirty="0"/>
                        <a:t>FEMA BRIC Grant – S-28 </a:t>
                      </a:r>
                    </a:p>
                  </a:txBody>
                  <a:tcPr/>
                </a:tc>
                <a:tc>
                  <a:txBody>
                    <a:bodyPr/>
                    <a:lstStyle/>
                    <a:p>
                      <a:r>
                        <a:rPr lang="en-US" dirty="0"/>
                        <a:t>Federal</a:t>
                      </a:r>
                    </a:p>
                  </a:txBody>
                  <a:tcPr/>
                </a:tc>
                <a:tc>
                  <a:txBody>
                    <a:bodyPr/>
                    <a:lstStyle/>
                    <a:p>
                      <a:pPr algn="ctr"/>
                      <a:r>
                        <a:rPr lang="en-US" dirty="0">
                          <a:solidFill>
                            <a:schemeClr val="tx1"/>
                          </a:solidFill>
                        </a:rPr>
                        <a:t>50.0</a:t>
                      </a:r>
                    </a:p>
                  </a:txBody>
                  <a:tcPr/>
                </a:tc>
                <a:extLst>
                  <a:ext uri="{0D108BD9-81ED-4DB2-BD59-A6C34878D82A}">
                    <a16:rowId xmlns:a16="http://schemas.microsoft.com/office/drawing/2014/main" val="867508878"/>
                  </a:ext>
                </a:extLst>
              </a:tr>
              <a:tr h="438196">
                <a:tc gridSpan="2">
                  <a:txBody>
                    <a:bodyPr/>
                    <a:lstStyle/>
                    <a:p>
                      <a:r>
                        <a:rPr lang="en-US" b="1" i="0" baseline="0" dirty="0"/>
                        <a:t>Fiscal Year 2022-2023 September Tentative Budget </a:t>
                      </a:r>
                    </a:p>
                  </a:txBody>
                  <a:tcPr/>
                </a:tc>
                <a:tc hMerge="1">
                  <a:txBody>
                    <a:bodyPr/>
                    <a:lstStyle/>
                    <a:p>
                      <a:endParaRPr lang="en-US" dirty="0"/>
                    </a:p>
                  </a:txBody>
                  <a:tcPr/>
                </a:tc>
                <a:tc>
                  <a:txBody>
                    <a:bodyPr/>
                    <a:lstStyle/>
                    <a:p>
                      <a:pPr algn="ctr"/>
                      <a:r>
                        <a:rPr lang="en-US" b="1" i="0" baseline="0" dirty="0"/>
                        <a:t>$1,226.4 Million</a:t>
                      </a:r>
                    </a:p>
                  </a:txBody>
                  <a:tcPr/>
                </a:tc>
                <a:extLst>
                  <a:ext uri="{0D108BD9-81ED-4DB2-BD59-A6C34878D82A}">
                    <a16:rowId xmlns:a16="http://schemas.microsoft.com/office/drawing/2014/main" val="3723908519"/>
                  </a:ext>
                </a:extLst>
              </a:tr>
            </a:tbl>
          </a:graphicData>
        </a:graphic>
      </p:graphicFrame>
      <p:sp>
        <p:nvSpPr>
          <p:cNvPr id="4" name="Title 3"/>
          <p:cNvSpPr>
            <a:spLocks noGrp="1"/>
          </p:cNvSpPr>
          <p:nvPr>
            <p:ph type="title"/>
          </p:nvPr>
        </p:nvSpPr>
        <p:spPr>
          <a:xfrm>
            <a:off x="10008" y="291512"/>
            <a:ext cx="12181992" cy="1181588"/>
          </a:xfrm>
        </p:spPr>
        <p:txBody>
          <a:bodyPr>
            <a:normAutofit/>
          </a:bodyPr>
          <a:lstStyle/>
          <a:p>
            <a:r>
              <a:rPr lang="en-US" dirty="0"/>
              <a:t>Fiscal Year 2022-2023 Budget Update August 1 Tentative Submittal to September = $4.7 Million Increase</a:t>
            </a:r>
            <a:endParaRPr lang="en-US" dirty="0">
              <a:solidFill>
                <a:schemeClr val="bg1"/>
              </a:solidFill>
            </a:endParaRPr>
          </a:p>
        </p:txBody>
      </p:sp>
      <p:sp>
        <p:nvSpPr>
          <p:cNvPr id="2" name="TextBox 1">
            <a:extLst>
              <a:ext uri="{FF2B5EF4-FFF2-40B4-BE49-F238E27FC236}">
                <a16:creationId xmlns:a16="http://schemas.microsoft.com/office/drawing/2014/main" id="{B55CA801-EAB7-4F58-8AE6-BC09FABD8C93}"/>
              </a:ext>
            </a:extLst>
          </p:cNvPr>
          <p:cNvSpPr txBox="1"/>
          <p:nvPr/>
        </p:nvSpPr>
        <p:spPr>
          <a:xfrm>
            <a:off x="9177020" y="6379310"/>
            <a:ext cx="2415540" cy="307777"/>
          </a:xfrm>
          <a:prstGeom prst="rect">
            <a:avLst/>
          </a:prstGeom>
          <a:noFill/>
        </p:spPr>
        <p:txBody>
          <a:bodyPr wrap="square">
            <a:spAutoFit/>
          </a:bodyPr>
          <a:lstStyle/>
          <a:p>
            <a:r>
              <a:rPr lang="en-US" sz="1400" dirty="0"/>
              <a:t>Presenter: Candida Heater</a:t>
            </a:r>
          </a:p>
        </p:txBody>
      </p:sp>
      <p:sp>
        <p:nvSpPr>
          <p:cNvPr id="5" name="TextBox 4">
            <a:extLst>
              <a:ext uri="{FF2B5EF4-FFF2-40B4-BE49-F238E27FC236}">
                <a16:creationId xmlns:a16="http://schemas.microsoft.com/office/drawing/2014/main" id="{5759F13A-AD86-4D88-0DC8-D304C20842BD}"/>
              </a:ext>
            </a:extLst>
          </p:cNvPr>
          <p:cNvSpPr txBox="1"/>
          <p:nvPr/>
        </p:nvSpPr>
        <p:spPr>
          <a:xfrm>
            <a:off x="10007" y="4865321"/>
            <a:ext cx="12029952" cy="369332"/>
          </a:xfrm>
          <a:prstGeom prst="rect">
            <a:avLst/>
          </a:prstGeom>
          <a:noFill/>
        </p:spPr>
        <p:txBody>
          <a:bodyPr wrap="square" rtlCol="0">
            <a:spAutoFit/>
          </a:bodyPr>
          <a:lstStyle/>
          <a:p>
            <a:r>
              <a:rPr lang="en-US" b="1" dirty="0">
                <a:solidFill>
                  <a:schemeClr val="bg1"/>
                </a:solidFill>
              </a:rPr>
              <a:t>Note: In Addition to Changes Above, Revenue loss in Agricultural Privilege Taxes of $4,801  </a:t>
            </a:r>
          </a:p>
        </p:txBody>
      </p:sp>
    </p:spTree>
    <p:extLst>
      <p:ext uri="{BB962C8B-B14F-4D97-AF65-F5344CB8AC3E}">
        <p14:creationId xmlns:p14="http://schemas.microsoft.com/office/powerpoint/2010/main" val="390179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45861C-751B-4595-BD78-DE0303E8EED3}" type="slidenum">
              <a:rPr lang="en-US" smtClean="0"/>
              <a:pPr/>
              <a:t>12</a:t>
            </a:fld>
            <a:endParaRPr lang="en-US" dirty="0"/>
          </a:p>
        </p:txBody>
      </p:sp>
      <p:sp>
        <p:nvSpPr>
          <p:cNvPr id="4" name="Title 3"/>
          <p:cNvSpPr>
            <a:spLocks noGrp="1"/>
          </p:cNvSpPr>
          <p:nvPr>
            <p:ph type="title"/>
          </p:nvPr>
        </p:nvSpPr>
        <p:spPr>
          <a:xfrm>
            <a:off x="10008" y="291512"/>
            <a:ext cx="12181992" cy="1065856"/>
          </a:xfrm>
        </p:spPr>
        <p:txBody>
          <a:bodyPr>
            <a:normAutofit fontScale="90000"/>
          </a:bodyPr>
          <a:lstStyle/>
          <a:p>
            <a:r>
              <a:rPr lang="en-US" dirty="0"/>
              <a:t>Fiscal Year 2022-2023 Tentative Budget</a:t>
            </a:r>
            <a:br>
              <a:rPr lang="en-US" dirty="0"/>
            </a:br>
            <a:r>
              <a:rPr lang="en-US" sz="4000" dirty="0"/>
              <a:t>$1,226,394,713</a:t>
            </a:r>
            <a:endParaRPr lang="en-US" dirty="0">
              <a:solidFill>
                <a:schemeClr val="bg1"/>
              </a:solidFill>
            </a:endParaRPr>
          </a:p>
        </p:txBody>
      </p:sp>
      <p:sp>
        <p:nvSpPr>
          <p:cNvPr id="2" name="TextBox 1">
            <a:extLst>
              <a:ext uri="{FF2B5EF4-FFF2-40B4-BE49-F238E27FC236}">
                <a16:creationId xmlns:a16="http://schemas.microsoft.com/office/drawing/2014/main" id="{2954EA3B-C44C-4E0E-8E4A-686FE2D9E0B9}"/>
              </a:ext>
            </a:extLst>
          </p:cNvPr>
          <p:cNvSpPr txBox="1"/>
          <p:nvPr/>
        </p:nvSpPr>
        <p:spPr>
          <a:xfrm>
            <a:off x="9177020" y="6379310"/>
            <a:ext cx="2415540" cy="307777"/>
          </a:xfrm>
          <a:prstGeom prst="rect">
            <a:avLst/>
          </a:prstGeom>
          <a:noFill/>
        </p:spPr>
        <p:txBody>
          <a:bodyPr wrap="square">
            <a:spAutoFit/>
          </a:bodyPr>
          <a:lstStyle/>
          <a:p>
            <a:r>
              <a:rPr lang="en-US" sz="1400" dirty="0"/>
              <a:t>Presenter: Candida Heater</a:t>
            </a:r>
          </a:p>
        </p:txBody>
      </p:sp>
      <p:pic>
        <p:nvPicPr>
          <p:cNvPr id="5" name="Picture 4">
            <a:extLst>
              <a:ext uri="{FF2B5EF4-FFF2-40B4-BE49-F238E27FC236}">
                <a16:creationId xmlns:a16="http://schemas.microsoft.com/office/drawing/2014/main" id="{8EEE4C8B-8BE9-6363-9938-DCDECC88E1B2}"/>
              </a:ext>
            </a:extLst>
          </p:cNvPr>
          <p:cNvPicPr>
            <a:picLocks noChangeAspect="1"/>
          </p:cNvPicPr>
          <p:nvPr/>
        </p:nvPicPr>
        <p:blipFill>
          <a:blip r:embed="rId3"/>
          <a:stretch>
            <a:fillRect/>
          </a:stretch>
        </p:blipFill>
        <p:spPr>
          <a:xfrm>
            <a:off x="0" y="1357368"/>
            <a:ext cx="12202008" cy="4869812"/>
          </a:xfrm>
          <a:prstGeom prst="rect">
            <a:avLst/>
          </a:prstGeom>
        </p:spPr>
      </p:pic>
    </p:spTree>
    <p:extLst>
      <p:ext uri="{BB962C8B-B14F-4D97-AF65-F5344CB8AC3E}">
        <p14:creationId xmlns:p14="http://schemas.microsoft.com/office/powerpoint/2010/main" val="338769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45861C-751B-4595-BD78-DE0303E8EED3}" type="slidenum">
              <a:rPr lang="en-US" smtClean="0"/>
              <a:pPr/>
              <a:t>13</a:t>
            </a:fld>
            <a:endParaRPr lang="en-US" dirty="0"/>
          </a:p>
        </p:txBody>
      </p:sp>
      <p:sp>
        <p:nvSpPr>
          <p:cNvPr id="35" name="Content Placeholder 34"/>
          <p:cNvSpPr>
            <a:spLocks noGrp="1"/>
          </p:cNvSpPr>
          <p:nvPr>
            <p:ph idx="1"/>
          </p:nvPr>
        </p:nvSpPr>
        <p:spPr>
          <a:xfrm>
            <a:off x="10008" y="1347536"/>
            <a:ext cx="12171984" cy="4860758"/>
          </a:xfrm>
        </p:spPr>
        <p:txBody>
          <a:bodyPr tIns="91440">
            <a:normAutofit/>
          </a:bodyPr>
          <a:lstStyle/>
          <a:p>
            <a:r>
              <a:rPr lang="en-US" dirty="0"/>
              <a:t>No Legislative Committee Chairs Comments Received to Date</a:t>
            </a:r>
          </a:p>
          <a:p>
            <a:pPr lvl="1"/>
            <a:r>
              <a:rPr lang="en-US" dirty="0"/>
              <a:t>Due September 5 of Each Year Pursuant to Section 373.536 Florida Statutes</a:t>
            </a:r>
          </a:p>
          <a:p>
            <a:pPr marL="457200" lvl="1" indent="0">
              <a:buNone/>
            </a:pPr>
            <a:endParaRPr lang="en-US" dirty="0"/>
          </a:p>
          <a:p>
            <a:r>
              <a:rPr lang="en-US" dirty="0"/>
              <a:t>September 13, 2022 - Governor &amp; Legislative Budget Commission comments due 5 business days before final Public Budget Hearing pursuant to Section 373.536 Florida Statutes</a:t>
            </a:r>
          </a:p>
          <a:p>
            <a:pPr lvl="1"/>
            <a:r>
              <a:rPr lang="en-US" dirty="0"/>
              <a:t>Final Hearing September 20, 2022 at 5:15 p.m.</a:t>
            </a:r>
          </a:p>
          <a:p>
            <a:endParaRPr lang="en-US" sz="2600" dirty="0"/>
          </a:p>
        </p:txBody>
      </p:sp>
      <p:sp>
        <p:nvSpPr>
          <p:cNvPr id="4" name="Title 3"/>
          <p:cNvSpPr>
            <a:spLocks noGrp="1"/>
          </p:cNvSpPr>
          <p:nvPr>
            <p:ph type="title"/>
          </p:nvPr>
        </p:nvSpPr>
        <p:spPr>
          <a:xfrm>
            <a:off x="10008" y="291512"/>
            <a:ext cx="12181992" cy="1065856"/>
          </a:xfrm>
        </p:spPr>
        <p:txBody>
          <a:bodyPr/>
          <a:lstStyle/>
          <a:p>
            <a:r>
              <a:rPr lang="en-US" dirty="0"/>
              <a:t>Comments on the Budget</a:t>
            </a:r>
            <a:endParaRPr lang="en-US" dirty="0">
              <a:solidFill>
                <a:schemeClr val="bg1"/>
              </a:solidFill>
            </a:endParaRPr>
          </a:p>
        </p:txBody>
      </p:sp>
      <p:sp>
        <p:nvSpPr>
          <p:cNvPr id="2" name="TextBox 1">
            <a:extLst>
              <a:ext uri="{FF2B5EF4-FFF2-40B4-BE49-F238E27FC236}">
                <a16:creationId xmlns:a16="http://schemas.microsoft.com/office/drawing/2014/main" id="{B55CA801-EAB7-4F58-8AE6-BC09FABD8C93}"/>
              </a:ext>
            </a:extLst>
          </p:cNvPr>
          <p:cNvSpPr txBox="1"/>
          <p:nvPr/>
        </p:nvSpPr>
        <p:spPr>
          <a:xfrm>
            <a:off x="9177020" y="6379310"/>
            <a:ext cx="2415540" cy="307777"/>
          </a:xfrm>
          <a:prstGeom prst="rect">
            <a:avLst/>
          </a:prstGeom>
          <a:noFill/>
        </p:spPr>
        <p:txBody>
          <a:bodyPr wrap="square">
            <a:spAutoFit/>
          </a:bodyPr>
          <a:lstStyle/>
          <a:p>
            <a:r>
              <a:rPr lang="en-US" sz="1400" dirty="0"/>
              <a:t>Presenter: Candida Heater</a:t>
            </a:r>
          </a:p>
        </p:txBody>
      </p:sp>
    </p:spTree>
    <p:extLst>
      <p:ext uri="{BB962C8B-B14F-4D97-AF65-F5344CB8AC3E}">
        <p14:creationId xmlns:p14="http://schemas.microsoft.com/office/powerpoint/2010/main" val="3750432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45861C-751B-4595-BD78-DE0303E8EED3}" type="slidenum">
              <a:rPr lang="en-US" smtClean="0"/>
              <a:pPr/>
              <a:t>14</a:t>
            </a:fld>
            <a:endParaRPr lang="en-US" dirty="0"/>
          </a:p>
        </p:txBody>
      </p:sp>
      <p:sp>
        <p:nvSpPr>
          <p:cNvPr id="35" name="Content Placeholder 34"/>
          <p:cNvSpPr>
            <a:spLocks noGrp="1"/>
          </p:cNvSpPr>
          <p:nvPr>
            <p:ph idx="1"/>
          </p:nvPr>
        </p:nvSpPr>
        <p:spPr>
          <a:xfrm>
            <a:off x="114300" y="1347536"/>
            <a:ext cx="11887200" cy="4860758"/>
          </a:xfrm>
        </p:spPr>
        <p:txBody>
          <a:bodyPr tIns="91440">
            <a:normAutofit/>
          </a:bodyPr>
          <a:lstStyle/>
          <a:p>
            <a:r>
              <a:rPr lang="en-US" sz="2800" b="1" dirty="0"/>
              <a:t>Adopt Resolution 2022-0919:</a:t>
            </a:r>
          </a:p>
          <a:p>
            <a:pPr marL="0" indent="0">
              <a:buNone/>
            </a:pPr>
            <a:r>
              <a:rPr lang="en-US" sz="2800" dirty="0"/>
              <a:t>Adopt the Tentative Budget of $1,226,394,713 for Fiscal Year 2022-2023</a:t>
            </a:r>
          </a:p>
          <a:p>
            <a:pPr marL="0" indent="0">
              <a:buNone/>
            </a:pPr>
            <a:endParaRPr lang="en-US" sz="2600" dirty="0"/>
          </a:p>
        </p:txBody>
      </p:sp>
      <p:sp>
        <p:nvSpPr>
          <p:cNvPr id="4" name="Title 3"/>
          <p:cNvSpPr>
            <a:spLocks noGrp="1"/>
          </p:cNvSpPr>
          <p:nvPr>
            <p:ph type="title"/>
          </p:nvPr>
        </p:nvSpPr>
        <p:spPr>
          <a:xfrm>
            <a:off x="10008" y="291512"/>
            <a:ext cx="12181992" cy="1065856"/>
          </a:xfrm>
        </p:spPr>
        <p:txBody>
          <a:bodyPr>
            <a:normAutofit fontScale="90000"/>
          </a:bodyPr>
          <a:lstStyle/>
          <a:p>
            <a:r>
              <a:rPr lang="en-US" dirty="0"/>
              <a:t>Fiscal Year 2022-2023 Tentative Budget</a:t>
            </a:r>
            <a:br>
              <a:rPr lang="en-US" dirty="0"/>
            </a:br>
            <a:r>
              <a:rPr lang="en-US" dirty="0"/>
              <a:t>Adoption Resolution</a:t>
            </a:r>
            <a:endParaRPr lang="en-US" dirty="0">
              <a:solidFill>
                <a:schemeClr val="bg1"/>
              </a:solidFill>
            </a:endParaRPr>
          </a:p>
        </p:txBody>
      </p:sp>
      <p:sp>
        <p:nvSpPr>
          <p:cNvPr id="2" name="TextBox 1">
            <a:extLst>
              <a:ext uri="{FF2B5EF4-FFF2-40B4-BE49-F238E27FC236}">
                <a16:creationId xmlns:a16="http://schemas.microsoft.com/office/drawing/2014/main" id="{23727DC2-8CB0-4B9E-8A8A-6BDFD7E5133A}"/>
              </a:ext>
            </a:extLst>
          </p:cNvPr>
          <p:cNvSpPr txBox="1"/>
          <p:nvPr/>
        </p:nvSpPr>
        <p:spPr>
          <a:xfrm>
            <a:off x="9177020" y="6379310"/>
            <a:ext cx="2415540" cy="307777"/>
          </a:xfrm>
          <a:prstGeom prst="rect">
            <a:avLst/>
          </a:prstGeom>
          <a:noFill/>
        </p:spPr>
        <p:txBody>
          <a:bodyPr wrap="square">
            <a:spAutoFit/>
          </a:bodyPr>
          <a:lstStyle/>
          <a:p>
            <a:r>
              <a:rPr lang="en-US" sz="1400" dirty="0"/>
              <a:t>Presenter: Candida Heater</a:t>
            </a:r>
          </a:p>
        </p:txBody>
      </p:sp>
    </p:spTree>
    <p:extLst>
      <p:ext uri="{BB962C8B-B14F-4D97-AF65-F5344CB8AC3E}">
        <p14:creationId xmlns:p14="http://schemas.microsoft.com/office/powerpoint/2010/main" val="401288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4931" y="4598069"/>
            <a:ext cx="7772400" cy="818147"/>
          </a:xfrm>
        </p:spPr>
        <p:txBody>
          <a:bodyPr>
            <a:normAutofit/>
          </a:bodyPr>
          <a:lstStyle/>
          <a:p>
            <a:r>
              <a:rPr lang="en-US" sz="6000" dirty="0"/>
              <a:t>Thank You</a:t>
            </a:r>
          </a:p>
        </p:txBody>
      </p:sp>
      <p:sp>
        <p:nvSpPr>
          <p:cNvPr id="4" name="TextBox 3">
            <a:extLst>
              <a:ext uri="{FF2B5EF4-FFF2-40B4-BE49-F238E27FC236}">
                <a16:creationId xmlns:a16="http://schemas.microsoft.com/office/drawing/2014/main" id="{BDA90F6C-5F7C-4BCF-8DD1-4E8B407881BF}"/>
              </a:ext>
            </a:extLst>
          </p:cNvPr>
          <p:cNvSpPr txBox="1"/>
          <p:nvPr/>
        </p:nvSpPr>
        <p:spPr>
          <a:xfrm>
            <a:off x="9177020" y="6379310"/>
            <a:ext cx="2415540" cy="307777"/>
          </a:xfrm>
          <a:prstGeom prst="rect">
            <a:avLst/>
          </a:prstGeom>
          <a:noFill/>
        </p:spPr>
        <p:txBody>
          <a:bodyPr wrap="square">
            <a:spAutoFit/>
          </a:bodyPr>
          <a:lstStyle/>
          <a:p>
            <a:r>
              <a:rPr lang="en-US" sz="1400" dirty="0"/>
              <a:t>Presenter: Candida Heater</a:t>
            </a:r>
          </a:p>
        </p:txBody>
      </p:sp>
    </p:spTree>
    <p:extLst>
      <p:ext uri="{BB962C8B-B14F-4D97-AF65-F5344CB8AC3E}">
        <p14:creationId xmlns:p14="http://schemas.microsoft.com/office/powerpoint/2010/main" val="387918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45861C-751B-4595-BD78-DE0303E8EED3}" type="slidenum">
              <a:rPr lang="en-US" smtClean="0"/>
              <a:pPr/>
              <a:t>2</a:t>
            </a:fld>
            <a:endParaRPr lang="en-US" dirty="0"/>
          </a:p>
        </p:txBody>
      </p:sp>
      <p:graphicFrame>
        <p:nvGraphicFramePr>
          <p:cNvPr id="2" name="Table 2">
            <a:extLst>
              <a:ext uri="{FF2B5EF4-FFF2-40B4-BE49-F238E27FC236}">
                <a16:creationId xmlns:a16="http://schemas.microsoft.com/office/drawing/2014/main" id="{62AF97BF-F562-4446-99FD-8617FB306D15}"/>
              </a:ext>
            </a:extLst>
          </p:cNvPr>
          <p:cNvGraphicFramePr>
            <a:graphicFrameLocks noGrp="1"/>
          </p:cNvGraphicFramePr>
          <p:nvPr>
            <p:ph idx="1"/>
            <p:extLst>
              <p:ext uri="{D42A27DB-BD31-4B8C-83A1-F6EECF244321}">
                <p14:modId xmlns:p14="http://schemas.microsoft.com/office/powerpoint/2010/main" val="2584386405"/>
              </p:ext>
            </p:extLst>
          </p:nvPr>
        </p:nvGraphicFramePr>
        <p:xfrm>
          <a:off x="0" y="1092154"/>
          <a:ext cx="12191999" cy="4533142"/>
        </p:xfrm>
        <a:graphic>
          <a:graphicData uri="http://schemas.openxmlformats.org/drawingml/2006/table">
            <a:tbl>
              <a:tblPr firstRow="1" bandRow="1">
                <a:tableStyleId>{69CF1AB2-1976-4502-BF36-3FF5EA218861}</a:tableStyleId>
              </a:tblPr>
              <a:tblGrid>
                <a:gridCol w="3446353">
                  <a:extLst>
                    <a:ext uri="{9D8B030D-6E8A-4147-A177-3AD203B41FA5}">
                      <a16:colId xmlns:a16="http://schemas.microsoft.com/office/drawing/2014/main" val="2209430926"/>
                    </a:ext>
                  </a:extLst>
                </a:gridCol>
                <a:gridCol w="3146889">
                  <a:extLst>
                    <a:ext uri="{9D8B030D-6E8A-4147-A177-3AD203B41FA5}">
                      <a16:colId xmlns:a16="http://schemas.microsoft.com/office/drawing/2014/main" val="922150999"/>
                    </a:ext>
                  </a:extLst>
                </a:gridCol>
                <a:gridCol w="2973132">
                  <a:extLst>
                    <a:ext uri="{9D8B030D-6E8A-4147-A177-3AD203B41FA5}">
                      <a16:colId xmlns:a16="http://schemas.microsoft.com/office/drawing/2014/main" val="4247307239"/>
                    </a:ext>
                  </a:extLst>
                </a:gridCol>
                <a:gridCol w="2625625">
                  <a:extLst>
                    <a:ext uri="{9D8B030D-6E8A-4147-A177-3AD203B41FA5}">
                      <a16:colId xmlns:a16="http://schemas.microsoft.com/office/drawing/2014/main" val="3715951882"/>
                    </a:ext>
                  </a:extLst>
                </a:gridCol>
              </a:tblGrid>
              <a:tr h="756403">
                <a:tc>
                  <a:txBody>
                    <a:bodyPr/>
                    <a:lstStyle/>
                    <a:p>
                      <a:pPr algn="l"/>
                      <a:r>
                        <a:rPr lang="en-US" sz="1600" dirty="0">
                          <a:latin typeface="+mj-lt"/>
                        </a:rPr>
                        <a:t>Millage Rates</a:t>
                      </a:r>
                    </a:p>
                  </a:txBody>
                  <a:tcPr anchor="b"/>
                </a:tc>
                <a:tc>
                  <a:txBody>
                    <a:bodyPr/>
                    <a:lstStyle/>
                    <a:p>
                      <a:pPr algn="ctr"/>
                      <a:r>
                        <a:rPr lang="en-US" sz="1600" dirty="0">
                          <a:latin typeface="+mj-lt"/>
                        </a:rPr>
                        <a:t>Fiscal Year 2022-2023 Rolled-Back</a:t>
                      </a:r>
                    </a:p>
                    <a:p>
                      <a:pPr algn="ctr"/>
                      <a:r>
                        <a:rPr lang="en-US" sz="1600" dirty="0">
                          <a:latin typeface="+mj-lt"/>
                        </a:rPr>
                        <a:t>Millage Rates</a:t>
                      </a:r>
                    </a:p>
                  </a:txBody>
                  <a:tcPr anchor="b"/>
                </a:tc>
                <a:tc>
                  <a:txBody>
                    <a:bodyPr/>
                    <a:lstStyle/>
                    <a:p>
                      <a:pPr algn="ctr"/>
                      <a:r>
                        <a:rPr lang="en-US" sz="1600" dirty="0">
                          <a:latin typeface="+mj-lt"/>
                        </a:rPr>
                        <a:t>Fiscal Year 2022-2023 Tentative</a:t>
                      </a:r>
                    </a:p>
                    <a:p>
                      <a:pPr algn="ctr"/>
                      <a:r>
                        <a:rPr lang="en-US" sz="1600" dirty="0">
                          <a:latin typeface="+mj-lt"/>
                        </a:rPr>
                        <a:t>Millage Rates</a:t>
                      </a:r>
                    </a:p>
                  </a:txBody>
                  <a:tcPr anchor="b"/>
                </a:tc>
                <a:tc>
                  <a:txBody>
                    <a:bodyPr/>
                    <a:lstStyle/>
                    <a:p>
                      <a:pPr algn="ctr"/>
                      <a:r>
                        <a:rPr lang="en-US" sz="1600" dirty="0">
                          <a:latin typeface="+mj-lt"/>
                        </a:rPr>
                        <a:t>% Change from Rolled-Back </a:t>
                      </a:r>
                    </a:p>
                    <a:p>
                      <a:pPr algn="ctr"/>
                      <a:r>
                        <a:rPr lang="en-US" sz="1600" dirty="0">
                          <a:latin typeface="+mj-lt"/>
                        </a:rPr>
                        <a:t>Millage Rates</a:t>
                      </a:r>
                    </a:p>
                  </a:txBody>
                  <a:tcPr anchor="b"/>
                </a:tc>
                <a:extLst>
                  <a:ext uri="{0D108BD9-81ED-4DB2-BD59-A6C34878D82A}">
                    <a16:rowId xmlns:a16="http://schemas.microsoft.com/office/drawing/2014/main" val="803728754"/>
                  </a:ext>
                </a:extLst>
              </a:tr>
              <a:tr h="388774">
                <a:tc>
                  <a:txBody>
                    <a:bodyPr/>
                    <a:lstStyle/>
                    <a:p>
                      <a:r>
                        <a:rPr lang="en-US" sz="1600" dirty="0">
                          <a:latin typeface="+mn-lt"/>
                        </a:rPr>
                        <a:t>District-wide</a:t>
                      </a:r>
                    </a:p>
                  </a:txBody>
                  <a:tcPr anchor="b"/>
                </a:tc>
                <a:tc>
                  <a:txBody>
                    <a:bodyPr/>
                    <a:lstStyle/>
                    <a:p>
                      <a:pPr algn="ctr"/>
                      <a:r>
                        <a:rPr lang="en-US" sz="1600" dirty="0"/>
                        <a:t>0.0948</a:t>
                      </a:r>
                    </a:p>
                  </a:txBody>
                  <a:tcPr anchor="b"/>
                </a:tc>
                <a:tc>
                  <a:txBody>
                    <a:bodyPr/>
                    <a:lstStyle/>
                    <a:p>
                      <a:pPr algn="ctr"/>
                      <a:r>
                        <a:rPr lang="en-US" sz="1600" dirty="0"/>
                        <a:t>0.0948</a:t>
                      </a:r>
                    </a:p>
                  </a:txBody>
                  <a:tcPr anchor="b"/>
                </a:tc>
                <a:tc>
                  <a:txBody>
                    <a:bodyPr/>
                    <a:lstStyle/>
                    <a:p>
                      <a:pPr algn="ctr"/>
                      <a:r>
                        <a:rPr lang="en-US" sz="1600" dirty="0">
                          <a:latin typeface="+mn-lt"/>
                        </a:rPr>
                        <a:t>0.00%</a:t>
                      </a:r>
                    </a:p>
                  </a:txBody>
                  <a:tcPr anchor="b"/>
                </a:tc>
                <a:extLst>
                  <a:ext uri="{0D108BD9-81ED-4DB2-BD59-A6C34878D82A}">
                    <a16:rowId xmlns:a16="http://schemas.microsoft.com/office/drawing/2014/main" val="1097692974"/>
                  </a:ext>
                </a:extLst>
              </a:tr>
              <a:tr h="388774">
                <a:tc>
                  <a:txBody>
                    <a:bodyPr/>
                    <a:lstStyle/>
                    <a:p>
                      <a:r>
                        <a:rPr lang="en-US" sz="1600" dirty="0">
                          <a:latin typeface="+mn-lt"/>
                        </a:rPr>
                        <a:t>Big Cypress Basin</a:t>
                      </a:r>
                    </a:p>
                  </a:txBody>
                  <a:tcPr anchor="b"/>
                </a:tc>
                <a:tc>
                  <a:txBody>
                    <a:bodyPr/>
                    <a:lstStyle/>
                    <a:p>
                      <a:pPr algn="ctr"/>
                      <a:r>
                        <a:rPr lang="en-US" sz="1600" dirty="0"/>
                        <a:t>0.0978</a:t>
                      </a:r>
                    </a:p>
                  </a:txBody>
                  <a:tcPr anchor="b"/>
                </a:tc>
                <a:tc>
                  <a:txBody>
                    <a:bodyPr/>
                    <a:lstStyle/>
                    <a:p>
                      <a:pPr algn="ctr"/>
                      <a:r>
                        <a:rPr lang="en-US" sz="1600" dirty="0"/>
                        <a:t>0.0978</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0.00%</a:t>
                      </a:r>
                    </a:p>
                  </a:txBody>
                  <a:tcPr anchor="b"/>
                </a:tc>
                <a:extLst>
                  <a:ext uri="{0D108BD9-81ED-4DB2-BD59-A6C34878D82A}">
                    <a16:rowId xmlns:a16="http://schemas.microsoft.com/office/drawing/2014/main" val="1684813134"/>
                  </a:ext>
                </a:extLst>
              </a:tr>
              <a:tr h="388774">
                <a:tc>
                  <a:txBody>
                    <a:bodyPr/>
                    <a:lstStyle/>
                    <a:p>
                      <a:r>
                        <a:rPr lang="en-US" sz="1600" dirty="0">
                          <a:latin typeface="+mn-lt"/>
                        </a:rPr>
                        <a:t>Okeechobee Basin</a:t>
                      </a:r>
                    </a:p>
                  </a:txBody>
                  <a:tcPr anchor="b"/>
                </a:tc>
                <a:tc>
                  <a:txBody>
                    <a:bodyPr/>
                    <a:lstStyle/>
                    <a:p>
                      <a:pPr algn="ctr"/>
                      <a:r>
                        <a:rPr lang="en-US" sz="1600" dirty="0"/>
                        <a:t>0.1026</a:t>
                      </a:r>
                    </a:p>
                  </a:txBody>
                  <a:tcPr anchor="b"/>
                </a:tc>
                <a:tc>
                  <a:txBody>
                    <a:bodyPr/>
                    <a:lstStyle/>
                    <a:p>
                      <a:pPr algn="ctr"/>
                      <a:r>
                        <a:rPr lang="en-US" sz="1600" dirty="0"/>
                        <a:t>0.1026</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0.00%</a:t>
                      </a:r>
                    </a:p>
                  </a:txBody>
                  <a:tcPr anchor="b"/>
                </a:tc>
                <a:extLst>
                  <a:ext uri="{0D108BD9-81ED-4DB2-BD59-A6C34878D82A}">
                    <a16:rowId xmlns:a16="http://schemas.microsoft.com/office/drawing/2014/main" val="4039779184"/>
                  </a:ext>
                </a:extLst>
              </a:tr>
              <a:tr h="484364">
                <a:tc>
                  <a:txBody>
                    <a:bodyPr/>
                    <a:lstStyle/>
                    <a:p>
                      <a:r>
                        <a:rPr lang="en-US" sz="1600" dirty="0">
                          <a:latin typeface="+mn-lt"/>
                        </a:rPr>
                        <a:t>Everglades Construction Project</a:t>
                      </a:r>
                    </a:p>
                  </a:txBody>
                  <a:tcPr anchor="b"/>
                </a:tc>
                <a:tc>
                  <a:txBody>
                    <a:bodyPr/>
                    <a:lstStyle/>
                    <a:p>
                      <a:pPr algn="ctr"/>
                      <a:r>
                        <a:rPr lang="en-US" sz="1600" dirty="0"/>
                        <a:t>0.0327</a:t>
                      </a:r>
                      <a:endParaRPr lang="en-US" sz="1600" b="1" dirty="0"/>
                    </a:p>
                  </a:txBody>
                  <a:tcPr anchor="b"/>
                </a:tc>
                <a:tc>
                  <a:txBody>
                    <a:bodyPr/>
                    <a:lstStyle/>
                    <a:p>
                      <a:pPr algn="ctr"/>
                      <a:r>
                        <a:rPr lang="en-US" sz="1600" dirty="0"/>
                        <a:t>0.0327</a:t>
                      </a:r>
                      <a:endParaRPr lang="en-US" sz="1600" b="1" dirty="0"/>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0.00%</a:t>
                      </a:r>
                    </a:p>
                  </a:txBody>
                  <a:tcPr anchor="b"/>
                </a:tc>
                <a:extLst>
                  <a:ext uri="{0D108BD9-81ED-4DB2-BD59-A6C34878D82A}">
                    <a16:rowId xmlns:a16="http://schemas.microsoft.com/office/drawing/2014/main" val="2636326176"/>
                  </a:ext>
                </a:extLst>
              </a:tr>
              <a:tr h="212605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The Millage Rate is applied to the Taxable Value of the Property as Determined by the Property Appraiser Annually (Assessed Value – Exemptions = Taxable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1" i="1" dirty="0"/>
                        <a:t>Within the Big Cypress Basin Represents a Combined Rate of 0.1926 or $19.26 per $100,000 of taxable value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1" i="1"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1" i="1" dirty="0"/>
                        <a:t>Within the Okeechobee Basin Represents a Combined Rate of 0.2301 or $23.01 per $100,000 of taxable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1" dirty="0"/>
                    </a:p>
                  </a:txBody>
                  <a:tcPr anchor="ctr"/>
                </a:tc>
                <a:tc hMerge="1">
                  <a:txBody>
                    <a:bodyPr/>
                    <a:lstStyle/>
                    <a:p>
                      <a:pPr algn="ctr"/>
                      <a:endParaRPr lang="en-US" sz="1400" b="1" dirty="0"/>
                    </a:p>
                  </a:txBody>
                  <a:tcPr anchor="ctr"/>
                </a:tc>
                <a:tc hMerge="1">
                  <a:txBody>
                    <a:bodyPr/>
                    <a:lstStyle/>
                    <a:p>
                      <a:pPr algn="ctr"/>
                      <a:endParaRPr lang="en-US" sz="1400" b="1" dirty="0"/>
                    </a:p>
                  </a:txBody>
                  <a:tcPr anchor="ctr"/>
                </a:tc>
                <a:tc hMerge="1">
                  <a:txBody>
                    <a:bodyPr/>
                    <a:lstStyle/>
                    <a:p>
                      <a:pPr algn="ctr"/>
                      <a:endParaRPr lang="en-US" sz="1400" b="1" kern="1200" dirty="0">
                        <a:solidFill>
                          <a:schemeClr val="dk1"/>
                        </a:solidFill>
                        <a:highlight>
                          <a:srgbClr val="C0C0C0"/>
                        </a:highlight>
                        <a:latin typeface="+mn-lt"/>
                        <a:ea typeface="+mn-ea"/>
                        <a:cs typeface="+mn-cs"/>
                      </a:endParaRPr>
                    </a:p>
                  </a:txBody>
                  <a:tcPr anchor="ctr"/>
                </a:tc>
                <a:extLst>
                  <a:ext uri="{0D108BD9-81ED-4DB2-BD59-A6C34878D82A}">
                    <a16:rowId xmlns:a16="http://schemas.microsoft.com/office/drawing/2014/main" val="1459295952"/>
                  </a:ext>
                </a:extLst>
              </a:tr>
            </a:tbl>
          </a:graphicData>
        </a:graphic>
      </p:graphicFrame>
      <p:sp>
        <p:nvSpPr>
          <p:cNvPr id="4" name="Title 3"/>
          <p:cNvSpPr>
            <a:spLocks noGrp="1"/>
          </p:cNvSpPr>
          <p:nvPr>
            <p:ph type="title"/>
          </p:nvPr>
        </p:nvSpPr>
        <p:spPr>
          <a:xfrm>
            <a:off x="20017" y="295834"/>
            <a:ext cx="12181992" cy="779249"/>
          </a:xfrm>
        </p:spPr>
        <p:txBody>
          <a:bodyPr>
            <a:normAutofit/>
          </a:bodyPr>
          <a:lstStyle/>
          <a:p>
            <a:r>
              <a:rPr lang="en-US" dirty="0"/>
              <a:t>Fiscal Year 2022-2023 Tentative Millage Rates </a:t>
            </a:r>
            <a:endParaRPr lang="en-US" dirty="0">
              <a:solidFill>
                <a:schemeClr val="bg1"/>
              </a:solidFill>
            </a:endParaRPr>
          </a:p>
        </p:txBody>
      </p:sp>
      <p:sp>
        <p:nvSpPr>
          <p:cNvPr id="8" name="TextBox 7">
            <a:extLst>
              <a:ext uri="{FF2B5EF4-FFF2-40B4-BE49-F238E27FC236}">
                <a16:creationId xmlns:a16="http://schemas.microsoft.com/office/drawing/2014/main" id="{4B17B738-8459-4D75-9FAF-8CBE419D4150}"/>
              </a:ext>
            </a:extLst>
          </p:cNvPr>
          <p:cNvSpPr txBox="1"/>
          <p:nvPr/>
        </p:nvSpPr>
        <p:spPr>
          <a:xfrm>
            <a:off x="8367973" y="6351044"/>
            <a:ext cx="3389971" cy="430887"/>
          </a:xfrm>
          <a:prstGeom prst="rect">
            <a:avLst/>
          </a:prstGeom>
          <a:noFill/>
        </p:spPr>
        <p:txBody>
          <a:bodyPr wrap="square" rtlCol="0">
            <a:spAutoFit/>
          </a:bodyPr>
          <a:lstStyle/>
          <a:p>
            <a:r>
              <a:rPr lang="en-US" sz="2200" b="1" dirty="0">
                <a:solidFill>
                  <a:schemeClr val="bg1"/>
                </a:solidFill>
              </a:rPr>
              <a:t>Presenter: Candida Heater</a:t>
            </a:r>
          </a:p>
        </p:txBody>
      </p:sp>
    </p:spTree>
    <p:extLst>
      <p:ext uri="{BB962C8B-B14F-4D97-AF65-F5344CB8AC3E}">
        <p14:creationId xmlns:p14="http://schemas.microsoft.com/office/powerpoint/2010/main" val="293546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45861C-751B-4595-BD78-DE0303E8EED3}" type="slidenum">
              <a:rPr lang="en-US" smtClean="0"/>
              <a:pPr/>
              <a:t>3</a:t>
            </a:fld>
            <a:endParaRPr lang="en-US" dirty="0"/>
          </a:p>
        </p:txBody>
      </p:sp>
      <p:sp>
        <p:nvSpPr>
          <p:cNvPr id="35" name="Content Placeholder 34"/>
          <p:cNvSpPr>
            <a:spLocks noGrp="1"/>
          </p:cNvSpPr>
          <p:nvPr>
            <p:ph idx="1"/>
          </p:nvPr>
        </p:nvSpPr>
        <p:spPr>
          <a:xfrm>
            <a:off x="10008" y="1347536"/>
            <a:ext cx="12171984" cy="4860758"/>
          </a:xfrm>
        </p:spPr>
        <p:txBody>
          <a:bodyPr tIns="91440">
            <a:normAutofit/>
          </a:bodyPr>
          <a:lstStyle/>
          <a:p>
            <a:r>
              <a:rPr lang="en-US" sz="2800" b="1" dirty="0"/>
              <a:t>Adopt Resolution 2022-0913:</a:t>
            </a:r>
          </a:p>
          <a:p>
            <a:pPr marL="0" indent="0">
              <a:buNone/>
            </a:pPr>
            <a:r>
              <a:rPr lang="en-US" sz="2800" dirty="0"/>
              <a:t>Adopt the District-wide Tentative Millage Rate (0.0948 mill) within the Okeechobee Basin and Big Cypress Basin of the South Florida Water Management District for Fiscal Year 2022-2023</a:t>
            </a:r>
          </a:p>
          <a:p>
            <a:pPr marL="0" indent="0">
              <a:buNone/>
            </a:pPr>
            <a:endParaRPr lang="en-US" sz="2800" dirty="0"/>
          </a:p>
          <a:p>
            <a:r>
              <a:rPr lang="en-US" sz="2800" b="1" dirty="0"/>
              <a:t>Adopt Resolution 2022-0914:</a:t>
            </a:r>
          </a:p>
          <a:p>
            <a:pPr marL="0" indent="0">
              <a:buNone/>
            </a:pPr>
            <a:r>
              <a:rPr lang="en-US" sz="2800" dirty="0"/>
              <a:t>Adopt the Tentative Millage Rate for the Big Cypress Basin (0.0978 mill) within the Big Cypress Basin of the South Florida Water Management District for Fiscal Year 2022-2023</a:t>
            </a:r>
          </a:p>
          <a:p>
            <a:pPr marL="0" indent="0">
              <a:buNone/>
            </a:pPr>
            <a:endParaRPr lang="en-US" sz="2600" dirty="0"/>
          </a:p>
        </p:txBody>
      </p:sp>
      <p:sp>
        <p:nvSpPr>
          <p:cNvPr id="4" name="Title 3"/>
          <p:cNvSpPr>
            <a:spLocks noGrp="1"/>
          </p:cNvSpPr>
          <p:nvPr>
            <p:ph type="title"/>
          </p:nvPr>
        </p:nvSpPr>
        <p:spPr>
          <a:xfrm>
            <a:off x="10008" y="291512"/>
            <a:ext cx="12181992" cy="1065856"/>
          </a:xfrm>
        </p:spPr>
        <p:txBody>
          <a:bodyPr>
            <a:normAutofit fontScale="90000"/>
          </a:bodyPr>
          <a:lstStyle/>
          <a:p>
            <a:r>
              <a:rPr lang="en-US" dirty="0"/>
              <a:t>Fiscal Year 2022-2023 Tentative Millage Rates</a:t>
            </a:r>
            <a:br>
              <a:rPr lang="en-US" dirty="0"/>
            </a:br>
            <a:r>
              <a:rPr lang="en-US" dirty="0"/>
              <a:t>Adoption Resolutions</a:t>
            </a:r>
            <a:endParaRPr lang="en-US" dirty="0">
              <a:solidFill>
                <a:schemeClr val="bg1"/>
              </a:solidFill>
            </a:endParaRPr>
          </a:p>
        </p:txBody>
      </p:sp>
      <p:sp>
        <p:nvSpPr>
          <p:cNvPr id="6" name="TextBox 5">
            <a:extLst>
              <a:ext uri="{FF2B5EF4-FFF2-40B4-BE49-F238E27FC236}">
                <a16:creationId xmlns:a16="http://schemas.microsoft.com/office/drawing/2014/main" id="{B824A65A-9EC4-48E0-9C8A-E6FBFF386DA5}"/>
              </a:ext>
            </a:extLst>
          </p:cNvPr>
          <p:cNvSpPr txBox="1"/>
          <p:nvPr/>
        </p:nvSpPr>
        <p:spPr>
          <a:xfrm>
            <a:off x="9177020" y="6379310"/>
            <a:ext cx="2415540" cy="307777"/>
          </a:xfrm>
          <a:prstGeom prst="rect">
            <a:avLst/>
          </a:prstGeom>
          <a:noFill/>
        </p:spPr>
        <p:txBody>
          <a:bodyPr wrap="square">
            <a:spAutoFit/>
          </a:bodyPr>
          <a:lstStyle/>
          <a:p>
            <a:r>
              <a:rPr lang="en-US" sz="1400" dirty="0"/>
              <a:t>Presenter: Candida Heater</a:t>
            </a:r>
          </a:p>
        </p:txBody>
      </p:sp>
    </p:spTree>
    <p:extLst>
      <p:ext uri="{BB962C8B-B14F-4D97-AF65-F5344CB8AC3E}">
        <p14:creationId xmlns:p14="http://schemas.microsoft.com/office/powerpoint/2010/main" val="370150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45861C-751B-4595-BD78-DE0303E8EED3}" type="slidenum">
              <a:rPr lang="en-US" smtClean="0"/>
              <a:pPr/>
              <a:t>4</a:t>
            </a:fld>
            <a:endParaRPr lang="en-US" dirty="0"/>
          </a:p>
        </p:txBody>
      </p:sp>
      <p:sp>
        <p:nvSpPr>
          <p:cNvPr id="35" name="Content Placeholder 34"/>
          <p:cNvSpPr>
            <a:spLocks noGrp="1"/>
          </p:cNvSpPr>
          <p:nvPr>
            <p:ph idx="1"/>
          </p:nvPr>
        </p:nvSpPr>
        <p:spPr>
          <a:xfrm>
            <a:off x="10008" y="1347536"/>
            <a:ext cx="12171984" cy="4860758"/>
          </a:xfrm>
        </p:spPr>
        <p:txBody>
          <a:bodyPr tIns="91440">
            <a:normAutofit/>
          </a:bodyPr>
          <a:lstStyle/>
          <a:p>
            <a:r>
              <a:rPr lang="en-US" sz="2800" b="1" dirty="0"/>
              <a:t>Adopt Resolution 2022-0915:</a:t>
            </a:r>
          </a:p>
          <a:p>
            <a:pPr marL="0" indent="0">
              <a:buNone/>
            </a:pPr>
            <a:r>
              <a:rPr lang="en-US" sz="2800" dirty="0"/>
              <a:t>Adopt the Tentative Millage Rate for the Okeechobee Basin (0.1026 mill) within the Okeechobee Basin of the South Florida Water Management District for Fiscal Year 2022-2023</a:t>
            </a:r>
          </a:p>
          <a:p>
            <a:pPr marL="0" indent="0">
              <a:buNone/>
            </a:pPr>
            <a:endParaRPr lang="en-US" sz="2800" dirty="0"/>
          </a:p>
          <a:p>
            <a:r>
              <a:rPr lang="en-US" sz="2800" b="1" dirty="0"/>
              <a:t>Adopt Resolution 2022-0916:</a:t>
            </a:r>
          </a:p>
          <a:p>
            <a:pPr marL="0" indent="0">
              <a:buNone/>
            </a:pPr>
            <a:r>
              <a:rPr lang="en-US" sz="2800" dirty="0"/>
              <a:t>Adopt the Tentative Millage Rate for the Everglades Construction Project      (0.0327 mill) within the Okeechobee Basin of the South Florida Water Management District for Fiscal Year 2022-2023</a:t>
            </a:r>
            <a:endParaRPr lang="en-US" sz="2600" dirty="0"/>
          </a:p>
        </p:txBody>
      </p:sp>
      <p:sp>
        <p:nvSpPr>
          <p:cNvPr id="4" name="Title 3"/>
          <p:cNvSpPr>
            <a:spLocks noGrp="1"/>
          </p:cNvSpPr>
          <p:nvPr>
            <p:ph type="title"/>
          </p:nvPr>
        </p:nvSpPr>
        <p:spPr>
          <a:xfrm>
            <a:off x="10008" y="291512"/>
            <a:ext cx="12181992" cy="1065856"/>
          </a:xfrm>
        </p:spPr>
        <p:txBody>
          <a:bodyPr>
            <a:normAutofit fontScale="90000"/>
          </a:bodyPr>
          <a:lstStyle/>
          <a:p>
            <a:r>
              <a:rPr lang="en-US" dirty="0"/>
              <a:t>Fiscal Year 2022-2023 Tentative Millage Rates</a:t>
            </a:r>
            <a:br>
              <a:rPr lang="en-US" dirty="0"/>
            </a:br>
            <a:r>
              <a:rPr lang="en-US" dirty="0"/>
              <a:t>Adoption Resolutions</a:t>
            </a:r>
            <a:endParaRPr lang="en-US" dirty="0">
              <a:solidFill>
                <a:schemeClr val="bg1"/>
              </a:solidFill>
            </a:endParaRPr>
          </a:p>
        </p:txBody>
      </p:sp>
      <p:sp>
        <p:nvSpPr>
          <p:cNvPr id="6" name="TextBox 5">
            <a:extLst>
              <a:ext uri="{FF2B5EF4-FFF2-40B4-BE49-F238E27FC236}">
                <a16:creationId xmlns:a16="http://schemas.microsoft.com/office/drawing/2014/main" id="{B824A65A-9EC4-48E0-9C8A-E6FBFF386DA5}"/>
              </a:ext>
            </a:extLst>
          </p:cNvPr>
          <p:cNvSpPr txBox="1"/>
          <p:nvPr/>
        </p:nvSpPr>
        <p:spPr>
          <a:xfrm>
            <a:off x="9177020" y="6379310"/>
            <a:ext cx="2415540" cy="307777"/>
          </a:xfrm>
          <a:prstGeom prst="rect">
            <a:avLst/>
          </a:prstGeom>
          <a:noFill/>
        </p:spPr>
        <p:txBody>
          <a:bodyPr wrap="square">
            <a:spAutoFit/>
          </a:bodyPr>
          <a:lstStyle/>
          <a:p>
            <a:r>
              <a:rPr lang="en-US" sz="1400" dirty="0"/>
              <a:t>Presenter: Candida Heater</a:t>
            </a:r>
          </a:p>
        </p:txBody>
      </p:sp>
    </p:spTree>
    <p:extLst>
      <p:ext uri="{BB962C8B-B14F-4D97-AF65-F5344CB8AC3E}">
        <p14:creationId xmlns:p14="http://schemas.microsoft.com/office/powerpoint/2010/main" val="8047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45861C-751B-4595-BD78-DE0303E8EED3}" type="slidenum">
              <a:rPr lang="en-US" smtClean="0"/>
              <a:pPr/>
              <a:t>5</a:t>
            </a:fld>
            <a:endParaRPr lang="en-US" dirty="0"/>
          </a:p>
        </p:txBody>
      </p:sp>
      <p:sp>
        <p:nvSpPr>
          <p:cNvPr id="4" name="Title 3"/>
          <p:cNvSpPr>
            <a:spLocks noGrp="1"/>
          </p:cNvSpPr>
          <p:nvPr>
            <p:ph type="title"/>
          </p:nvPr>
        </p:nvSpPr>
        <p:spPr>
          <a:xfrm>
            <a:off x="10008" y="291512"/>
            <a:ext cx="12181992" cy="1065856"/>
          </a:xfrm>
        </p:spPr>
        <p:txBody>
          <a:bodyPr>
            <a:normAutofit fontScale="90000"/>
          </a:bodyPr>
          <a:lstStyle/>
          <a:p>
            <a:br>
              <a:rPr lang="en-US" dirty="0"/>
            </a:br>
            <a:r>
              <a:rPr lang="en-US" sz="4000" b="1" dirty="0">
                <a:solidFill>
                  <a:schemeClr val="bg1"/>
                </a:solidFill>
                <a:effectLst>
                  <a:outerShdw blurRad="38100" dist="38100" dir="2700000" algn="tl">
                    <a:srgbClr val="000000">
                      <a:alpha val="43137"/>
                    </a:srgbClr>
                  </a:outerShdw>
                </a:effectLst>
                <a:latin typeface="+mj-lt"/>
                <a:ea typeface="+mj-ea"/>
                <a:cs typeface="+mj-cs"/>
              </a:rPr>
              <a:t>Agricultural Privilege Tax Roll Certification</a:t>
            </a:r>
            <a:br>
              <a:rPr lang="en-US" sz="4000" b="1" dirty="0">
                <a:solidFill>
                  <a:schemeClr val="bg1"/>
                </a:solidFill>
                <a:effectLst>
                  <a:outerShdw blurRad="38100" dist="38100" dir="2700000" algn="tl">
                    <a:srgbClr val="000000">
                      <a:alpha val="43137"/>
                    </a:srgbClr>
                  </a:outerShdw>
                </a:effectLst>
                <a:latin typeface="+mj-lt"/>
                <a:ea typeface="+mj-ea"/>
                <a:cs typeface="+mj-cs"/>
              </a:rPr>
            </a:br>
            <a:endParaRPr lang="en-US" dirty="0">
              <a:solidFill>
                <a:schemeClr val="bg1"/>
              </a:solidFill>
            </a:endParaRPr>
          </a:p>
        </p:txBody>
      </p:sp>
      <p:sp>
        <p:nvSpPr>
          <p:cNvPr id="2" name="Rectangle 1">
            <a:extLst>
              <a:ext uri="{FF2B5EF4-FFF2-40B4-BE49-F238E27FC236}">
                <a16:creationId xmlns:a16="http://schemas.microsoft.com/office/drawing/2014/main" id="{DAD5039C-FE4C-4F10-83A1-96485CD0FF82}"/>
              </a:ext>
            </a:extLst>
          </p:cNvPr>
          <p:cNvSpPr/>
          <p:nvPr/>
        </p:nvSpPr>
        <p:spPr>
          <a:xfrm>
            <a:off x="10007" y="1892179"/>
            <a:ext cx="12181991" cy="3440301"/>
          </a:xfrm>
          <a:prstGeom prst="rect">
            <a:avLst/>
          </a:prstGeom>
        </p:spPr>
        <p:txBody>
          <a:bodyPr wrap="square">
            <a:spAutoFit/>
          </a:bodyPr>
          <a:lstStyle/>
          <a:p>
            <a:pPr algn="ctr">
              <a:lnSpc>
                <a:spcPct val="75000"/>
              </a:lnSpc>
              <a:spcBef>
                <a:spcPct val="0"/>
              </a:spcBef>
            </a:pPr>
            <a:endParaRPr lang="en-US" sz="4800" b="1" dirty="0">
              <a:solidFill>
                <a:schemeClr val="bg1"/>
              </a:solidFill>
              <a:effectLst>
                <a:outerShdw blurRad="38100" dist="38100" dir="2700000" algn="tl">
                  <a:srgbClr val="000000">
                    <a:alpha val="43137"/>
                  </a:srgbClr>
                </a:outerShdw>
              </a:effectLst>
              <a:latin typeface="+mj-lt"/>
              <a:ea typeface="+mj-ea"/>
              <a:cs typeface="+mj-cs"/>
            </a:endParaRPr>
          </a:p>
          <a:p>
            <a:pPr algn="ctr">
              <a:lnSpc>
                <a:spcPct val="75000"/>
              </a:lnSpc>
              <a:spcBef>
                <a:spcPct val="0"/>
              </a:spcBef>
            </a:pPr>
            <a:r>
              <a:rPr lang="en-US" sz="4800" b="1" dirty="0">
                <a:solidFill>
                  <a:schemeClr val="bg1"/>
                </a:solidFill>
                <a:effectLst>
                  <a:outerShdw blurRad="38100" dist="38100" dir="2700000" algn="tl">
                    <a:srgbClr val="000000">
                      <a:alpha val="43137"/>
                    </a:srgbClr>
                  </a:outerShdw>
                </a:effectLst>
                <a:latin typeface="+mj-lt"/>
                <a:ea typeface="+mj-ea"/>
                <a:cs typeface="+mj-cs"/>
              </a:rPr>
              <a:t>Everglades Agricultural Area</a:t>
            </a:r>
            <a:br>
              <a:rPr lang="en-US" sz="4800" b="1" dirty="0">
                <a:solidFill>
                  <a:schemeClr val="bg1"/>
                </a:solidFill>
                <a:effectLst>
                  <a:outerShdw blurRad="38100" dist="38100" dir="2700000" algn="tl">
                    <a:srgbClr val="000000">
                      <a:alpha val="43137"/>
                    </a:srgbClr>
                  </a:outerShdw>
                </a:effectLst>
                <a:latin typeface="+mj-lt"/>
                <a:ea typeface="+mj-ea"/>
                <a:cs typeface="+mj-cs"/>
              </a:rPr>
            </a:br>
            <a:r>
              <a:rPr lang="en-US" sz="4800" b="1" dirty="0">
                <a:solidFill>
                  <a:schemeClr val="bg1"/>
                </a:solidFill>
                <a:effectLst>
                  <a:outerShdw blurRad="38100" dist="38100" dir="2700000" algn="tl">
                    <a:srgbClr val="000000">
                      <a:alpha val="43137"/>
                    </a:srgbClr>
                  </a:outerShdw>
                </a:effectLst>
                <a:latin typeface="+mj-lt"/>
                <a:ea typeface="+mj-ea"/>
                <a:cs typeface="+mj-cs"/>
              </a:rPr>
              <a:t>And </a:t>
            </a:r>
            <a:br>
              <a:rPr lang="en-US" sz="4800" b="1" dirty="0">
                <a:solidFill>
                  <a:schemeClr val="bg1"/>
                </a:solidFill>
                <a:effectLst>
                  <a:outerShdw blurRad="38100" dist="38100" dir="2700000" algn="tl">
                    <a:srgbClr val="000000">
                      <a:alpha val="43137"/>
                    </a:srgbClr>
                  </a:outerShdw>
                </a:effectLst>
                <a:latin typeface="+mj-lt"/>
                <a:ea typeface="+mj-ea"/>
                <a:cs typeface="+mj-cs"/>
              </a:rPr>
            </a:br>
            <a:r>
              <a:rPr lang="en-US" sz="4800" b="1" dirty="0">
                <a:solidFill>
                  <a:schemeClr val="bg1"/>
                </a:solidFill>
                <a:effectLst>
                  <a:outerShdw blurRad="38100" dist="38100" dir="2700000" algn="tl">
                    <a:srgbClr val="000000">
                      <a:alpha val="43137"/>
                    </a:srgbClr>
                  </a:outerShdw>
                </a:effectLst>
                <a:latin typeface="+mj-lt"/>
                <a:ea typeface="+mj-ea"/>
                <a:cs typeface="+mj-cs"/>
              </a:rPr>
              <a:t>C-139 Basin</a:t>
            </a:r>
            <a:br>
              <a:rPr lang="en-US" sz="4800" b="1" dirty="0">
                <a:solidFill>
                  <a:schemeClr val="bg1"/>
                </a:solidFill>
                <a:effectLst>
                  <a:outerShdw blurRad="38100" dist="38100" dir="2700000" algn="tl">
                    <a:srgbClr val="000000">
                      <a:alpha val="43137"/>
                    </a:srgbClr>
                  </a:outerShdw>
                </a:effectLst>
                <a:latin typeface="+mj-lt"/>
                <a:ea typeface="+mj-ea"/>
                <a:cs typeface="+mj-cs"/>
              </a:rPr>
            </a:br>
            <a:br>
              <a:rPr lang="en-US" sz="4800" b="1" dirty="0">
                <a:solidFill>
                  <a:schemeClr val="bg1"/>
                </a:solidFill>
                <a:effectLst>
                  <a:outerShdw blurRad="38100" dist="38100" dir="2700000" algn="tl">
                    <a:srgbClr val="000000">
                      <a:alpha val="43137"/>
                    </a:srgbClr>
                  </a:outerShdw>
                </a:effectLst>
                <a:latin typeface="+mj-lt"/>
                <a:ea typeface="+mj-ea"/>
                <a:cs typeface="+mj-cs"/>
              </a:rPr>
            </a:br>
            <a:endParaRPr lang="en-US" sz="48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3" name="TextBox 2">
            <a:extLst>
              <a:ext uri="{FF2B5EF4-FFF2-40B4-BE49-F238E27FC236}">
                <a16:creationId xmlns:a16="http://schemas.microsoft.com/office/drawing/2014/main" id="{E8F53D71-C1EC-4D22-A94F-7A1D8EDE9B19}"/>
              </a:ext>
            </a:extLst>
          </p:cNvPr>
          <p:cNvSpPr txBox="1"/>
          <p:nvPr/>
        </p:nvSpPr>
        <p:spPr>
          <a:xfrm>
            <a:off x="9177020" y="6379310"/>
            <a:ext cx="2415540" cy="307777"/>
          </a:xfrm>
          <a:prstGeom prst="rect">
            <a:avLst/>
          </a:prstGeom>
          <a:noFill/>
        </p:spPr>
        <p:txBody>
          <a:bodyPr wrap="square">
            <a:spAutoFit/>
          </a:bodyPr>
          <a:lstStyle/>
          <a:p>
            <a:r>
              <a:rPr lang="en-US" sz="1400" dirty="0"/>
              <a:t>Presenter: Candida Heater</a:t>
            </a:r>
          </a:p>
        </p:txBody>
      </p:sp>
    </p:spTree>
    <p:extLst>
      <p:ext uri="{BB962C8B-B14F-4D97-AF65-F5344CB8AC3E}">
        <p14:creationId xmlns:p14="http://schemas.microsoft.com/office/powerpoint/2010/main" val="185226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45861C-751B-4595-BD78-DE0303E8EED3}" type="slidenum">
              <a:rPr lang="en-US" smtClean="0"/>
              <a:pPr/>
              <a:t>6</a:t>
            </a:fld>
            <a:endParaRPr lang="en-US" dirty="0"/>
          </a:p>
        </p:txBody>
      </p:sp>
      <p:sp>
        <p:nvSpPr>
          <p:cNvPr id="4" name="Title 3"/>
          <p:cNvSpPr>
            <a:spLocks noGrp="1"/>
          </p:cNvSpPr>
          <p:nvPr>
            <p:ph type="title"/>
          </p:nvPr>
        </p:nvSpPr>
        <p:spPr>
          <a:xfrm>
            <a:off x="10008" y="291512"/>
            <a:ext cx="12181992" cy="1065856"/>
          </a:xfrm>
        </p:spPr>
        <p:txBody>
          <a:bodyPr/>
          <a:lstStyle/>
          <a:p>
            <a:r>
              <a:rPr lang="en-US" dirty="0"/>
              <a:t>Everglades Agricultural Area</a:t>
            </a:r>
            <a:endParaRPr lang="en-US" dirty="0">
              <a:solidFill>
                <a:schemeClr val="bg1"/>
              </a:solidFill>
            </a:endParaRPr>
          </a:p>
        </p:txBody>
      </p:sp>
      <p:sp>
        <p:nvSpPr>
          <p:cNvPr id="5" name="Content Placeholder 2">
            <a:extLst>
              <a:ext uri="{FF2B5EF4-FFF2-40B4-BE49-F238E27FC236}">
                <a16:creationId xmlns:a16="http://schemas.microsoft.com/office/drawing/2014/main" id="{4B12C347-CA7D-47BD-B706-1847944D4012}"/>
              </a:ext>
            </a:extLst>
          </p:cNvPr>
          <p:cNvSpPr>
            <a:spLocks noGrp="1"/>
          </p:cNvSpPr>
          <p:nvPr>
            <p:ph idx="1"/>
          </p:nvPr>
        </p:nvSpPr>
        <p:spPr>
          <a:xfrm>
            <a:off x="10008" y="1347788"/>
            <a:ext cx="12171984" cy="4838523"/>
          </a:xfrm>
        </p:spPr>
        <p:txBody>
          <a:bodyPr/>
          <a:lstStyle/>
          <a:p>
            <a:r>
              <a:rPr lang="en-US" dirty="0"/>
              <a:t>Number of Vegetable Deferral Applications:   -0-</a:t>
            </a:r>
          </a:p>
          <a:p>
            <a:r>
              <a:rPr lang="en-US" dirty="0"/>
              <a:t>1996, 2000 &amp; 2016 Deferrals Continue in Effect</a:t>
            </a:r>
          </a:p>
          <a:p>
            <a:pPr lvl="1"/>
            <a:r>
              <a:rPr lang="en-US" dirty="0"/>
              <a:t>Appendix A: 11,883.62 Acres</a:t>
            </a:r>
          </a:p>
          <a:p>
            <a:pPr lvl="1"/>
            <a:r>
              <a:rPr lang="en-US" dirty="0"/>
              <a:t>Appendix B: 6,186.43 Acres</a:t>
            </a:r>
          </a:p>
          <a:p>
            <a:pPr lvl="1"/>
            <a:r>
              <a:rPr lang="en-US" dirty="0"/>
              <a:t>Appendix C: 4,048.03 Acres</a:t>
            </a:r>
          </a:p>
          <a:p>
            <a:r>
              <a:rPr lang="en-US" dirty="0"/>
              <a:t>Agricultural Privilege Tax Rate per acre 		                $25.00</a:t>
            </a:r>
          </a:p>
          <a:p>
            <a:r>
              <a:rPr lang="en-US" dirty="0"/>
              <a:t>Total Taxable Acres 					        441,250.32 </a:t>
            </a:r>
          </a:p>
          <a:p>
            <a:r>
              <a:rPr lang="en-US" dirty="0"/>
              <a:t>Total Gross Non Ad Valorem Tax Revenue		$11,031,258.00</a:t>
            </a:r>
          </a:p>
          <a:p>
            <a:r>
              <a:rPr lang="en-US" dirty="0"/>
              <a:t>Less:  Budgeted Discount			                 </a:t>
            </a:r>
            <a:r>
              <a:rPr lang="en-US" u="sng" dirty="0"/>
              <a:t>($441,250.32)</a:t>
            </a:r>
          </a:p>
          <a:p>
            <a:r>
              <a:rPr lang="en-US" dirty="0"/>
              <a:t>Fiscal Year 2022-2023 Budgeted Revenue                $10,590,008.00</a:t>
            </a:r>
          </a:p>
          <a:p>
            <a:endParaRPr lang="en-US" dirty="0"/>
          </a:p>
        </p:txBody>
      </p:sp>
      <p:sp>
        <p:nvSpPr>
          <p:cNvPr id="2" name="TextBox 1">
            <a:extLst>
              <a:ext uri="{FF2B5EF4-FFF2-40B4-BE49-F238E27FC236}">
                <a16:creationId xmlns:a16="http://schemas.microsoft.com/office/drawing/2014/main" id="{257CC0D7-C4E8-4F7F-869B-6BB1B8679390}"/>
              </a:ext>
            </a:extLst>
          </p:cNvPr>
          <p:cNvSpPr txBox="1"/>
          <p:nvPr/>
        </p:nvSpPr>
        <p:spPr>
          <a:xfrm>
            <a:off x="9177020" y="6379310"/>
            <a:ext cx="2415540" cy="307777"/>
          </a:xfrm>
          <a:prstGeom prst="rect">
            <a:avLst/>
          </a:prstGeom>
          <a:noFill/>
        </p:spPr>
        <p:txBody>
          <a:bodyPr wrap="square">
            <a:spAutoFit/>
          </a:bodyPr>
          <a:lstStyle/>
          <a:p>
            <a:r>
              <a:rPr lang="en-US" sz="1400" dirty="0"/>
              <a:t>Presenter: Candida Heater</a:t>
            </a:r>
          </a:p>
        </p:txBody>
      </p:sp>
    </p:spTree>
    <p:extLst>
      <p:ext uri="{BB962C8B-B14F-4D97-AF65-F5344CB8AC3E}">
        <p14:creationId xmlns:p14="http://schemas.microsoft.com/office/powerpoint/2010/main" val="133368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45861C-751B-4595-BD78-DE0303E8EED3}" type="slidenum">
              <a:rPr lang="en-US" smtClean="0"/>
              <a:pPr/>
              <a:t>7</a:t>
            </a:fld>
            <a:endParaRPr lang="en-US" dirty="0"/>
          </a:p>
        </p:txBody>
      </p:sp>
      <p:sp>
        <p:nvSpPr>
          <p:cNvPr id="35" name="Content Placeholder 34"/>
          <p:cNvSpPr>
            <a:spLocks noGrp="1"/>
          </p:cNvSpPr>
          <p:nvPr>
            <p:ph idx="1"/>
          </p:nvPr>
        </p:nvSpPr>
        <p:spPr>
          <a:xfrm>
            <a:off x="114300" y="1347536"/>
            <a:ext cx="11887200" cy="4860758"/>
          </a:xfrm>
        </p:spPr>
        <p:txBody>
          <a:bodyPr tIns="91440">
            <a:normAutofit/>
          </a:bodyPr>
          <a:lstStyle/>
          <a:p>
            <a:r>
              <a:rPr lang="en-US" sz="2800" b="1" dirty="0"/>
              <a:t>Adopt Resolution 2022-0917</a:t>
            </a:r>
          </a:p>
          <a:p>
            <a:pPr marL="0" indent="0">
              <a:buNone/>
            </a:pPr>
            <a:r>
              <a:rPr lang="en-US" sz="2800" dirty="0"/>
              <a:t>Relating to the Everglades Agricultural Privilege Tax; providing the disposition of applications for classification as vegetable acreage; applying the deferral of agricultural privilege taxes for the 1996, 2000 and 2016 vegetable classified acreage; approving and certifying the Everglades Agricultural Privilege Tax Roll for 2022</a:t>
            </a:r>
          </a:p>
          <a:p>
            <a:endParaRPr lang="en-US" sz="2600" dirty="0"/>
          </a:p>
        </p:txBody>
      </p:sp>
      <p:sp>
        <p:nvSpPr>
          <p:cNvPr id="4" name="Title 3"/>
          <p:cNvSpPr>
            <a:spLocks noGrp="1"/>
          </p:cNvSpPr>
          <p:nvPr>
            <p:ph type="title"/>
          </p:nvPr>
        </p:nvSpPr>
        <p:spPr>
          <a:xfrm>
            <a:off x="10008" y="291512"/>
            <a:ext cx="12181992" cy="1065856"/>
          </a:xfrm>
        </p:spPr>
        <p:txBody>
          <a:bodyPr>
            <a:normAutofit fontScale="90000"/>
          </a:bodyPr>
          <a:lstStyle/>
          <a:p>
            <a:r>
              <a:rPr lang="en-US" dirty="0"/>
              <a:t>Fiscal Year 2022 -2023</a:t>
            </a:r>
            <a:br>
              <a:rPr lang="en-US" dirty="0"/>
            </a:br>
            <a:r>
              <a:rPr lang="en-US" dirty="0"/>
              <a:t>Everglades Agricultural Privilege Tax Resolution</a:t>
            </a:r>
            <a:endParaRPr lang="en-US" dirty="0">
              <a:solidFill>
                <a:schemeClr val="bg1"/>
              </a:solidFill>
            </a:endParaRPr>
          </a:p>
        </p:txBody>
      </p:sp>
      <p:sp>
        <p:nvSpPr>
          <p:cNvPr id="2" name="TextBox 1">
            <a:extLst>
              <a:ext uri="{FF2B5EF4-FFF2-40B4-BE49-F238E27FC236}">
                <a16:creationId xmlns:a16="http://schemas.microsoft.com/office/drawing/2014/main" id="{4D1C99DB-2A34-4583-A1E0-72D34999519B}"/>
              </a:ext>
            </a:extLst>
          </p:cNvPr>
          <p:cNvSpPr txBox="1"/>
          <p:nvPr/>
        </p:nvSpPr>
        <p:spPr>
          <a:xfrm>
            <a:off x="9177020" y="6379310"/>
            <a:ext cx="2415540" cy="307777"/>
          </a:xfrm>
          <a:prstGeom prst="rect">
            <a:avLst/>
          </a:prstGeom>
          <a:noFill/>
        </p:spPr>
        <p:txBody>
          <a:bodyPr wrap="square">
            <a:spAutoFit/>
          </a:bodyPr>
          <a:lstStyle/>
          <a:p>
            <a:r>
              <a:rPr lang="en-US" sz="1400" dirty="0"/>
              <a:t>Presenter: Candida Heater</a:t>
            </a:r>
          </a:p>
        </p:txBody>
      </p:sp>
    </p:spTree>
    <p:extLst>
      <p:ext uri="{BB962C8B-B14F-4D97-AF65-F5344CB8AC3E}">
        <p14:creationId xmlns:p14="http://schemas.microsoft.com/office/powerpoint/2010/main" val="186314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45861C-751B-4595-BD78-DE0303E8EED3}" type="slidenum">
              <a:rPr lang="en-US" smtClean="0"/>
              <a:pPr/>
              <a:t>8</a:t>
            </a:fld>
            <a:endParaRPr lang="en-US" dirty="0"/>
          </a:p>
        </p:txBody>
      </p:sp>
      <p:sp>
        <p:nvSpPr>
          <p:cNvPr id="4" name="Title 3"/>
          <p:cNvSpPr>
            <a:spLocks noGrp="1"/>
          </p:cNvSpPr>
          <p:nvPr>
            <p:ph type="title"/>
          </p:nvPr>
        </p:nvSpPr>
        <p:spPr>
          <a:xfrm>
            <a:off x="10008" y="291512"/>
            <a:ext cx="12181992" cy="1065856"/>
          </a:xfrm>
        </p:spPr>
        <p:txBody>
          <a:bodyPr/>
          <a:lstStyle/>
          <a:p>
            <a:r>
              <a:rPr lang="en-US" dirty="0"/>
              <a:t>C-139 Basin</a:t>
            </a:r>
            <a:endParaRPr lang="en-US" dirty="0">
              <a:solidFill>
                <a:schemeClr val="bg1"/>
              </a:solidFill>
            </a:endParaRPr>
          </a:p>
        </p:txBody>
      </p:sp>
      <p:sp>
        <p:nvSpPr>
          <p:cNvPr id="5" name="Content Placeholder 2">
            <a:extLst>
              <a:ext uri="{FF2B5EF4-FFF2-40B4-BE49-F238E27FC236}">
                <a16:creationId xmlns:a16="http://schemas.microsoft.com/office/drawing/2014/main" id="{C7CCBEFD-519D-45F2-808B-79B52BBB5B31}"/>
              </a:ext>
            </a:extLst>
          </p:cNvPr>
          <p:cNvSpPr>
            <a:spLocks noGrp="1"/>
          </p:cNvSpPr>
          <p:nvPr>
            <p:ph idx="1"/>
          </p:nvPr>
        </p:nvSpPr>
        <p:spPr>
          <a:xfrm>
            <a:off x="0" y="1347788"/>
            <a:ext cx="12181992" cy="5002849"/>
          </a:xfrm>
        </p:spPr>
        <p:txBody>
          <a:bodyPr/>
          <a:lstStyle/>
          <a:p>
            <a:r>
              <a:rPr lang="en-US" dirty="0"/>
              <a:t>Number of Vegetable Deferral Applications:   -0-</a:t>
            </a:r>
            <a:endParaRPr lang="en-US" dirty="0">
              <a:highlight>
                <a:srgbClr val="FFFF00"/>
              </a:highlight>
            </a:endParaRPr>
          </a:p>
          <a:p>
            <a:r>
              <a:rPr lang="en-US" dirty="0"/>
              <a:t>Agricultural Privilege Tax Rate Per Acre                  		   $1.80</a:t>
            </a:r>
          </a:p>
          <a:p>
            <a:r>
              <a:rPr lang="en-US" dirty="0"/>
              <a:t>Total Taxable Acres 	                          		                     </a:t>
            </a:r>
            <a:r>
              <a:rPr lang="en-US" u="sng" dirty="0"/>
              <a:t>125,747.87</a:t>
            </a:r>
          </a:p>
          <a:p>
            <a:r>
              <a:rPr lang="en-US" dirty="0"/>
              <a:t>Total Gross Non Ad Valorem Tax Revenue               	      $226,346.00</a:t>
            </a:r>
          </a:p>
          <a:p>
            <a:r>
              <a:rPr lang="en-US" dirty="0"/>
              <a:t>Less:  Budgeted Discount 		    		        </a:t>
            </a:r>
            <a:r>
              <a:rPr lang="en-US" u="sng" dirty="0"/>
              <a:t>($9,054.00)</a:t>
            </a:r>
          </a:p>
          <a:p>
            <a:r>
              <a:rPr lang="en-US" dirty="0"/>
              <a:t>Fiscal Year 2022-2023 Budgeted Revenue      	       $217,292.00</a:t>
            </a:r>
          </a:p>
          <a:p>
            <a:endParaRPr lang="en-US" dirty="0"/>
          </a:p>
        </p:txBody>
      </p:sp>
      <p:sp>
        <p:nvSpPr>
          <p:cNvPr id="2" name="TextBox 1">
            <a:extLst>
              <a:ext uri="{FF2B5EF4-FFF2-40B4-BE49-F238E27FC236}">
                <a16:creationId xmlns:a16="http://schemas.microsoft.com/office/drawing/2014/main" id="{21F4F220-E134-409C-82A2-60C928231A4F}"/>
              </a:ext>
            </a:extLst>
          </p:cNvPr>
          <p:cNvSpPr txBox="1"/>
          <p:nvPr/>
        </p:nvSpPr>
        <p:spPr>
          <a:xfrm>
            <a:off x="9177020" y="6379310"/>
            <a:ext cx="2415540" cy="307777"/>
          </a:xfrm>
          <a:prstGeom prst="rect">
            <a:avLst/>
          </a:prstGeom>
          <a:noFill/>
        </p:spPr>
        <p:txBody>
          <a:bodyPr wrap="square">
            <a:spAutoFit/>
          </a:bodyPr>
          <a:lstStyle/>
          <a:p>
            <a:r>
              <a:rPr lang="en-US" sz="1400" dirty="0"/>
              <a:t>Presenter: Candida Heater</a:t>
            </a:r>
          </a:p>
        </p:txBody>
      </p:sp>
    </p:spTree>
    <p:extLst>
      <p:ext uri="{BB962C8B-B14F-4D97-AF65-F5344CB8AC3E}">
        <p14:creationId xmlns:p14="http://schemas.microsoft.com/office/powerpoint/2010/main" val="296219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45861C-751B-4595-BD78-DE0303E8EED3}" type="slidenum">
              <a:rPr lang="en-US" smtClean="0"/>
              <a:pPr/>
              <a:t>9</a:t>
            </a:fld>
            <a:endParaRPr lang="en-US" dirty="0"/>
          </a:p>
        </p:txBody>
      </p:sp>
      <p:sp>
        <p:nvSpPr>
          <p:cNvPr id="35" name="Content Placeholder 34"/>
          <p:cNvSpPr>
            <a:spLocks noGrp="1"/>
          </p:cNvSpPr>
          <p:nvPr>
            <p:ph idx="1"/>
          </p:nvPr>
        </p:nvSpPr>
        <p:spPr>
          <a:xfrm>
            <a:off x="114300" y="1347536"/>
            <a:ext cx="11887200" cy="4860758"/>
          </a:xfrm>
        </p:spPr>
        <p:txBody>
          <a:bodyPr tIns="91440">
            <a:normAutofit/>
          </a:bodyPr>
          <a:lstStyle/>
          <a:p>
            <a:r>
              <a:rPr lang="en-US" sz="2800" b="1" dirty="0"/>
              <a:t>Adopt Resolution 2022-0918</a:t>
            </a:r>
          </a:p>
          <a:p>
            <a:pPr marL="0" indent="0">
              <a:buNone/>
            </a:pPr>
            <a:r>
              <a:rPr lang="en-US" sz="2800" dirty="0"/>
              <a:t>Relating to C-139 Agricultural Privilege Tax; providing the disposition of applications for classification as vegetable acreage; approving and certifying the C-139 Agricultural Privilege Tax Roll for 2022</a:t>
            </a:r>
          </a:p>
          <a:p>
            <a:endParaRPr lang="en-US" sz="2600" dirty="0"/>
          </a:p>
        </p:txBody>
      </p:sp>
      <p:sp>
        <p:nvSpPr>
          <p:cNvPr id="4" name="Title 3"/>
          <p:cNvSpPr>
            <a:spLocks noGrp="1"/>
          </p:cNvSpPr>
          <p:nvPr>
            <p:ph type="title"/>
          </p:nvPr>
        </p:nvSpPr>
        <p:spPr>
          <a:xfrm>
            <a:off x="10008" y="291512"/>
            <a:ext cx="12181992" cy="1065856"/>
          </a:xfrm>
        </p:spPr>
        <p:txBody>
          <a:bodyPr>
            <a:normAutofit fontScale="90000"/>
          </a:bodyPr>
          <a:lstStyle/>
          <a:p>
            <a:r>
              <a:rPr lang="en-US" dirty="0"/>
              <a:t>Fiscal Year 2022-2023</a:t>
            </a:r>
            <a:br>
              <a:rPr lang="en-US" dirty="0"/>
            </a:br>
            <a:r>
              <a:rPr lang="en-US" dirty="0"/>
              <a:t>C-139 Resolution</a:t>
            </a:r>
            <a:endParaRPr lang="en-US" dirty="0">
              <a:solidFill>
                <a:schemeClr val="bg1"/>
              </a:solidFill>
            </a:endParaRPr>
          </a:p>
        </p:txBody>
      </p:sp>
      <p:sp>
        <p:nvSpPr>
          <p:cNvPr id="2" name="TextBox 1">
            <a:extLst>
              <a:ext uri="{FF2B5EF4-FFF2-40B4-BE49-F238E27FC236}">
                <a16:creationId xmlns:a16="http://schemas.microsoft.com/office/drawing/2014/main" id="{3C47906E-B64E-43B2-AC4E-042430A77137}"/>
              </a:ext>
            </a:extLst>
          </p:cNvPr>
          <p:cNvSpPr txBox="1"/>
          <p:nvPr/>
        </p:nvSpPr>
        <p:spPr>
          <a:xfrm>
            <a:off x="9177020" y="6379310"/>
            <a:ext cx="2415540" cy="307777"/>
          </a:xfrm>
          <a:prstGeom prst="rect">
            <a:avLst/>
          </a:prstGeom>
          <a:noFill/>
        </p:spPr>
        <p:txBody>
          <a:bodyPr wrap="square">
            <a:spAutoFit/>
          </a:bodyPr>
          <a:lstStyle/>
          <a:p>
            <a:r>
              <a:rPr lang="en-US" sz="1400" dirty="0"/>
              <a:t>Presenter: Candida Heater</a:t>
            </a:r>
          </a:p>
        </p:txBody>
      </p:sp>
    </p:spTree>
    <p:extLst>
      <p:ext uri="{BB962C8B-B14F-4D97-AF65-F5344CB8AC3E}">
        <p14:creationId xmlns:p14="http://schemas.microsoft.com/office/powerpoint/2010/main" val="489606308"/>
      </p:ext>
    </p:extLst>
  </p:cSld>
  <p:clrMapOvr>
    <a:masterClrMapping/>
  </p:clrMapOvr>
</p:sld>
</file>

<file path=ppt/theme/theme1.xml><?xml version="1.0" encoding="utf-8"?>
<a:theme xmlns:a="http://schemas.openxmlformats.org/drawingml/2006/main" name="Budg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id="{6DA4DD5F-BA16-4E21-9A44-2A68F2274BAF}" vid="{087C4A19-3C55-4403-B796-5C1C225083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93F19A8081E041B2E1BD70FD95A6F9" ma:contentTypeVersion="2" ma:contentTypeDescription="Create a new document." ma:contentTypeScope="" ma:versionID="67c9d189b965c0673c6071b650f84b7f">
  <xsd:schema xmlns:xsd="http://www.w3.org/2001/XMLSchema" xmlns:xs="http://www.w3.org/2001/XMLSchema" xmlns:p="http://schemas.microsoft.com/office/2006/metadata/properties" xmlns:ns2="ec2656fc-dd04-47d4-8f5f-bb1f1b5e6f0a" targetNamespace="http://schemas.microsoft.com/office/2006/metadata/properties" ma:root="true" ma:fieldsID="1abc8209aca890304ff3108aab4c1c0a" ns2:_="">
    <xsd:import namespace="ec2656fc-dd04-47d4-8f5f-bb1f1b5e6f0a"/>
    <xsd:element name="properties">
      <xsd:complexType>
        <xsd:sequence>
          <xsd:element name="documentManagement">
            <xsd:complexType>
              <xsd:all>
                <xsd:element ref="ns2:Thumbnail" minOccurs="0"/>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656fc-dd04-47d4-8f5f-bb1f1b5e6f0a" elementFormDefault="qualified">
    <xsd:import namespace="http://schemas.microsoft.com/office/2006/documentManagement/types"/>
    <xsd:import namespace="http://schemas.microsoft.com/office/infopath/2007/PartnerControls"/>
    <xsd:element name="Thumbnail" ma:index="8"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Category" ma:index="9" ma:displayName="Category" ma:default="Widescreen-Presentation" ma:format="Dropdown" ma:internalName="Category">
      <xsd:simpleType>
        <xsd:restriction base="dms:Choice">
          <xsd:enumeration value="Logo"/>
          <xsd:enumeration value="Presentation"/>
          <xsd:enumeration value="Widescreen-Presentation"/>
          <xsd:enumeration value="Illustration"/>
          <xsd:enumeration value="Map"/>
          <xsd:enumeration value="Speaker’s Bureau Present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umbnail xmlns="ec2656fc-dd04-47d4-8f5f-bb1f1b5e6f0a">
      <Url>http://iweb.sfwmd.gov/creative/PublishingImages/Budget_Template%20Widescreen.jpg</Url>
      <Description xsi:nil="true"/>
    </Thumbnail>
    <Category xmlns="ec2656fc-dd04-47d4-8f5f-bb1f1b5e6f0a">Widescreen-Presentation</Category>
  </documentManagement>
</p:properties>
</file>

<file path=customXml/itemProps1.xml><?xml version="1.0" encoding="utf-8"?>
<ds:datastoreItem xmlns:ds="http://schemas.openxmlformats.org/officeDocument/2006/customXml" ds:itemID="{793989E6-9CBF-4FDE-AEA2-476C09F9EC1D}">
  <ds:schemaRefs>
    <ds:schemaRef ds:uri="http://schemas.microsoft.com/sharepoint/v3/contenttype/forms"/>
  </ds:schemaRefs>
</ds:datastoreItem>
</file>

<file path=customXml/itemProps2.xml><?xml version="1.0" encoding="utf-8"?>
<ds:datastoreItem xmlns:ds="http://schemas.openxmlformats.org/officeDocument/2006/customXml" ds:itemID="{CEAE3CA2-E4FC-4B07-844A-72DF22372C72}">
  <ds:schemaRefs>
    <ds:schemaRef ds:uri="http://schemas.microsoft.com/office/2006/metadata/contentType"/>
    <ds:schemaRef ds:uri="http://schemas.microsoft.com/office/2006/metadata/properties/metaAttributes"/>
    <ds:schemaRef ds:uri="http://www.w3.org/2000/xmlns/"/>
    <ds:schemaRef ds:uri="http://www.w3.org/2001/XMLSchema"/>
    <ds:schemaRef ds:uri="ec2656fc-dd04-47d4-8f5f-bb1f1b5e6f0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584D2C-E087-45C9-8625-133DBCC48DB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c2656fc-dd04-47d4-8f5f-bb1f1b5e6f0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15176</TotalTime>
  <Words>2521</Words>
  <Application>Microsoft Office PowerPoint</Application>
  <PresentationFormat>Widescreen</PresentationFormat>
  <Paragraphs>322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Budget</vt:lpstr>
      <vt:lpstr>SFWMD Fiscal Year 2022-2023 First Public Budget Hearing</vt:lpstr>
      <vt:lpstr>Fiscal Year 2022-2023 Tentative Millage Rates </vt:lpstr>
      <vt:lpstr>Fiscal Year 2022-2023 Tentative Millage Rates Adoption Resolutions</vt:lpstr>
      <vt:lpstr>Fiscal Year 2022-2023 Tentative Millage Rates Adoption Resolutions</vt:lpstr>
      <vt:lpstr> Agricultural Privilege Tax Roll Certification </vt:lpstr>
      <vt:lpstr>Everglades Agricultural Area</vt:lpstr>
      <vt:lpstr>Fiscal Year 2022 -2023 Everglades Agricultural Privilege Tax Resolution</vt:lpstr>
      <vt:lpstr>C-139 Basin</vt:lpstr>
      <vt:lpstr>Fiscal Year 2022-2023 C-139 Resolution</vt:lpstr>
      <vt:lpstr> Tentative Budget </vt:lpstr>
      <vt:lpstr>Fiscal Year 2022-2023 Budget Update August 1 Tentative Submittal to September = $4.7 Million Increase</vt:lpstr>
      <vt:lpstr>Fiscal Year 2022-2023 Tentative Budget $1,226,394,713</vt:lpstr>
      <vt:lpstr>Comments on the Budget</vt:lpstr>
      <vt:lpstr>Fiscal Year 2022-2023 Tentative Budget Adoption Resolution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SFWMD Fiscal Year 2020-2021</dc:title>
  <dc:creator>Heater, Candida</dc:creator>
  <cp:lastModifiedBy>Heater, Candida</cp:lastModifiedBy>
  <cp:revision>147</cp:revision>
  <cp:lastPrinted>2021-09-09T13:26:56Z</cp:lastPrinted>
  <dcterms:created xsi:type="dcterms:W3CDTF">2020-07-08T02:12:02Z</dcterms:created>
  <dcterms:modified xsi:type="dcterms:W3CDTF">2022-09-01T19:06:19Z</dcterms:modified>
</cp:coreProperties>
</file>