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63" r:id="rId3"/>
    <p:sldId id="256" r:id="rId4"/>
    <p:sldId id="260" r:id="rId5"/>
    <p:sldId id="259" r:id="rId6"/>
    <p:sldId id="257" r:id="rId7"/>
    <p:sldId id="262" r:id="rId8"/>
    <p:sldId id="261" r:id="rId9"/>
    <p:sldId id="264" r:id="rId10"/>
    <p:sldId id="258" r:id="rId11"/>
  </p:sldIdLst>
  <p:sldSz cx="9144000" cy="6858000" type="screen4x3"/>
  <p:notesSz cx="6858000" cy="9144000"/>
  <p:embeddedFontLst>
    <p:embeddedFont>
      <p:font typeface="Arial Black" pitchFamily="34" charset="0"/>
      <p:bold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rawlik\Desktop\Trace%20metal%20limi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rawlik\Desktop\Trace%20metal%20limi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rawlik\Desktop\Trace%20metal%20limi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rawlik\Desktop\Trace%20metal%20limi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2248167254955178E-2"/>
          <c:y val="3.9837626228924838E-2"/>
          <c:w val="0.85035539634297663"/>
          <c:h val="0.88253280839894976"/>
        </c:manualLayout>
      </c:layout>
      <c:scatterChart>
        <c:scatterStyle val="lineMarker"/>
        <c:ser>
          <c:idx val="0"/>
          <c:order val="0"/>
          <c:tx>
            <c:strRef>
              <c:f>NSID1!$D$1</c:f>
              <c:strCache>
                <c:ptCount val="1"/>
                <c:pt idx="0">
                  <c:v>Cu Limit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7"/>
          </c:marker>
          <c:xVal>
            <c:numRef>
              <c:f>NSID1!$A$2:$A$10</c:f>
              <c:numCache>
                <c:formatCode>m/d/yyyy</c:formatCode>
                <c:ptCount val="9"/>
                <c:pt idx="0">
                  <c:v>35821</c:v>
                </c:pt>
                <c:pt idx="1">
                  <c:v>36367</c:v>
                </c:pt>
                <c:pt idx="2">
                  <c:v>36731</c:v>
                </c:pt>
                <c:pt idx="3">
                  <c:v>36915</c:v>
                </c:pt>
                <c:pt idx="4">
                  <c:v>37132</c:v>
                </c:pt>
                <c:pt idx="5">
                  <c:v>37846</c:v>
                </c:pt>
                <c:pt idx="6" formatCode="d\-mmm\-yy">
                  <c:v>38217</c:v>
                </c:pt>
                <c:pt idx="7" formatCode="d\-mmm\-yy">
                  <c:v>38393</c:v>
                </c:pt>
                <c:pt idx="8" formatCode="d\-mmm\-yy">
                  <c:v>39687</c:v>
                </c:pt>
              </c:numCache>
            </c:numRef>
          </c:xVal>
          <c:yVal>
            <c:numRef>
              <c:f>NSID1!$D$2:$D$10</c:f>
              <c:numCache>
                <c:formatCode>General</c:formatCode>
                <c:ptCount val="9"/>
                <c:pt idx="0">
                  <c:v>26.411319400132072</c:v>
                </c:pt>
                <c:pt idx="1">
                  <c:v>16.560763923463206</c:v>
                </c:pt>
                <c:pt idx="2">
                  <c:v>16.895126183503322</c:v>
                </c:pt>
                <c:pt idx="3">
                  <c:v>21.194347417393008</c:v>
                </c:pt>
                <c:pt idx="4">
                  <c:v>16.05737240089185</c:v>
                </c:pt>
                <c:pt idx="5">
                  <c:v>16.579200816927429</c:v>
                </c:pt>
                <c:pt idx="6">
                  <c:v>16.579200816927429</c:v>
                </c:pt>
                <c:pt idx="7">
                  <c:v>19.360129885985909</c:v>
                </c:pt>
                <c:pt idx="8">
                  <c:v>14.459124733945472</c:v>
                </c:pt>
              </c:numCache>
            </c:numRef>
          </c:yVal>
        </c:ser>
        <c:ser>
          <c:idx val="1"/>
          <c:order val="1"/>
          <c:tx>
            <c:strRef>
              <c:f>NSID1!$G$1</c:f>
              <c:strCache>
                <c:ptCount val="1"/>
                <c:pt idx="0">
                  <c:v>Copper Value</c:v>
                </c:pt>
              </c:strCache>
            </c:strRef>
          </c:tx>
          <c:spPr>
            <a:ln w="28575">
              <a:noFill/>
            </a:ln>
          </c:spPr>
          <c:xVal>
            <c:numRef>
              <c:f>NSID1!$A$2:$A$10</c:f>
              <c:numCache>
                <c:formatCode>m/d/yyyy</c:formatCode>
                <c:ptCount val="9"/>
                <c:pt idx="0">
                  <c:v>35821</c:v>
                </c:pt>
                <c:pt idx="1">
                  <c:v>36367</c:v>
                </c:pt>
                <c:pt idx="2">
                  <c:v>36731</c:v>
                </c:pt>
                <c:pt idx="3">
                  <c:v>36915</c:v>
                </c:pt>
                <c:pt idx="4">
                  <c:v>37132</c:v>
                </c:pt>
                <c:pt idx="5">
                  <c:v>37846</c:v>
                </c:pt>
                <c:pt idx="6" formatCode="d\-mmm\-yy">
                  <c:v>38217</c:v>
                </c:pt>
                <c:pt idx="7" formatCode="d\-mmm\-yy">
                  <c:v>38393</c:v>
                </c:pt>
                <c:pt idx="8" formatCode="d\-mmm\-yy">
                  <c:v>39687</c:v>
                </c:pt>
              </c:numCache>
            </c:numRef>
          </c:xVal>
          <c:yVal>
            <c:numRef>
              <c:f>NSID1!$G$2:$G$10</c:f>
              <c:numCache>
                <c:formatCode>General</c:formatCode>
                <c:ptCount val="9"/>
                <c:pt idx="0">
                  <c:v>2.79</c:v>
                </c:pt>
                <c:pt idx="1">
                  <c:v>1.2</c:v>
                </c:pt>
                <c:pt idx="2">
                  <c:v>2.327</c:v>
                </c:pt>
                <c:pt idx="3">
                  <c:v>2.2240000000000002</c:v>
                </c:pt>
                <c:pt idx="4">
                  <c:v>2.58</c:v>
                </c:pt>
                <c:pt idx="5">
                  <c:v>4.8</c:v>
                </c:pt>
                <c:pt idx="6">
                  <c:v>1.2</c:v>
                </c:pt>
                <c:pt idx="7">
                  <c:v>1.2</c:v>
                </c:pt>
                <c:pt idx="8">
                  <c:v>3.2</c:v>
                </c:pt>
              </c:numCache>
            </c:numRef>
          </c:yVal>
        </c:ser>
        <c:axId val="121758080"/>
        <c:axId val="121759616"/>
      </c:scatterChart>
      <c:valAx>
        <c:axId val="121758080"/>
        <c:scaling>
          <c:orientation val="minMax"/>
        </c:scaling>
        <c:axPos val="b"/>
        <c:numFmt formatCode="m/d/yyyy" sourceLinked="1"/>
        <c:tickLblPos val="nextTo"/>
        <c:crossAx val="121759616"/>
        <c:crosses val="autoZero"/>
        <c:crossBetween val="midCat"/>
      </c:valAx>
      <c:valAx>
        <c:axId val="121759616"/>
        <c:scaling>
          <c:orientation val="minMax"/>
        </c:scaling>
        <c:axPos val="l"/>
        <c:majorGridlines/>
        <c:numFmt formatCode="General" sourceLinked="1"/>
        <c:tickLblPos val="nextTo"/>
        <c:crossAx val="1217580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126883472157858"/>
          <c:y val="0.16360758930557398"/>
          <c:w val="0.11711455422910855"/>
          <c:h val="0.13888651630410587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2337851318684794E-2"/>
          <c:y val="3.2111401754396356E-2"/>
          <c:w val="0.89239731897581509"/>
          <c:h val="0.85369956816470738"/>
        </c:manualLayout>
      </c:layout>
      <c:scatterChart>
        <c:scatterStyle val="lineMarker"/>
        <c:ser>
          <c:idx val="0"/>
          <c:order val="0"/>
          <c:tx>
            <c:strRef>
              <c:f>NSID1!$E$1</c:f>
              <c:strCache>
                <c:ptCount val="1"/>
                <c:pt idx="0">
                  <c:v>Zn limit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7"/>
          </c:marker>
          <c:xVal>
            <c:numRef>
              <c:f>NSID1!$A$2:$A$10</c:f>
              <c:numCache>
                <c:formatCode>m/d/yyyy</c:formatCode>
                <c:ptCount val="9"/>
                <c:pt idx="0">
                  <c:v>35821</c:v>
                </c:pt>
                <c:pt idx="1">
                  <c:v>36367</c:v>
                </c:pt>
                <c:pt idx="2">
                  <c:v>36731</c:v>
                </c:pt>
                <c:pt idx="3">
                  <c:v>36915</c:v>
                </c:pt>
                <c:pt idx="4">
                  <c:v>37132</c:v>
                </c:pt>
                <c:pt idx="5">
                  <c:v>37846</c:v>
                </c:pt>
                <c:pt idx="6" formatCode="d\-mmm\-yy">
                  <c:v>38217</c:v>
                </c:pt>
                <c:pt idx="7" formatCode="d\-mmm\-yy">
                  <c:v>38393</c:v>
                </c:pt>
                <c:pt idx="8" formatCode="d\-mmm\-yy">
                  <c:v>39687</c:v>
                </c:pt>
              </c:numCache>
            </c:numRef>
          </c:xVal>
          <c:yVal>
            <c:numRef>
              <c:f>NSID1!$E$2:$E$10</c:f>
              <c:numCache>
                <c:formatCode>General</c:formatCode>
                <c:ptCount val="9"/>
                <c:pt idx="0">
                  <c:v>336.25396623221366</c:v>
                </c:pt>
                <c:pt idx="1">
                  <c:v>211.67312078046442</c:v>
                </c:pt>
                <c:pt idx="2">
                  <c:v>215.9104386384833</c:v>
                </c:pt>
                <c:pt idx="3">
                  <c:v>270.33522515713929</c:v>
                </c:pt>
                <c:pt idx="4">
                  <c:v>205.2923583836282</c:v>
                </c:pt>
                <c:pt idx="5">
                  <c:v>211.90678714185933</c:v>
                </c:pt>
                <c:pt idx="6">
                  <c:v>211.90678714185933</c:v>
                </c:pt>
                <c:pt idx="7">
                  <c:v>247.12808091610401</c:v>
                </c:pt>
                <c:pt idx="8">
                  <c:v>185.02225268064851</c:v>
                </c:pt>
              </c:numCache>
            </c:numRef>
          </c:yVal>
        </c:ser>
        <c:ser>
          <c:idx val="1"/>
          <c:order val="1"/>
          <c:tx>
            <c:strRef>
              <c:f>NSID1!$H$1</c:f>
              <c:strCache>
                <c:ptCount val="1"/>
                <c:pt idx="0">
                  <c:v>Zinc Value</c:v>
                </c:pt>
              </c:strCache>
            </c:strRef>
          </c:tx>
          <c:spPr>
            <a:ln w="28575">
              <a:noFill/>
            </a:ln>
          </c:spPr>
          <c:xVal>
            <c:numRef>
              <c:f>NSID1!$A$2:$A$10</c:f>
              <c:numCache>
                <c:formatCode>m/d/yyyy</c:formatCode>
                <c:ptCount val="9"/>
                <c:pt idx="0">
                  <c:v>35821</c:v>
                </c:pt>
                <c:pt idx="1">
                  <c:v>36367</c:v>
                </c:pt>
                <c:pt idx="2">
                  <c:v>36731</c:v>
                </c:pt>
                <c:pt idx="3">
                  <c:v>36915</c:v>
                </c:pt>
                <c:pt idx="4">
                  <c:v>37132</c:v>
                </c:pt>
                <c:pt idx="5">
                  <c:v>37846</c:v>
                </c:pt>
                <c:pt idx="6" formatCode="d\-mmm\-yy">
                  <c:v>38217</c:v>
                </c:pt>
                <c:pt idx="7" formatCode="d\-mmm\-yy">
                  <c:v>38393</c:v>
                </c:pt>
                <c:pt idx="8" formatCode="d\-mmm\-yy">
                  <c:v>39687</c:v>
                </c:pt>
              </c:numCache>
            </c:numRef>
          </c:xVal>
          <c:yVal>
            <c:numRef>
              <c:f>NSID1!$H$2:$H$10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15.83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yVal>
        </c:ser>
        <c:axId val="122770560"/>
        <c:axId val="122772096"/>
      </c:scatterChart>
      <c:valAx>
        <c:axId val="122770560"/>
        <c:scaling>
          <c:orientation val="minMax"/>
        </c:scaling>
        <c:axPos val="b"/>
        <c:numFmt formatCode="m/d/yyyy" sourceLinked="1"/>
        <c:tickLblPos val="nextTo"/>
        <c:crossAx val="122772096"/>
        <c:crosses val="autoZero"/>
        <c:crossBetween val="midCat"/>
      </c:valAx>
      <c:valAx>
        <c:axId val="122772096"/>
        <c:scaling>
          <c:orientation val="minMax"/>
        </c:scaling>
        <c:axPos val="l"/>
        <c:majorGridlines/>
        <c:numFmt formatCode="General" sourceLinked="1"/>
        <c:tickLblPos val="nextTo"/>
        <c:crossAx val="1227705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121269965221257"/>
          <c:y val="0.1488493136542503"/>
          <c:w val="0.10311729370150756"/>
          <c:h val="0.10460106590122679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7560203771027529E-2"/>
          <c:y val="2.9547623912280427E-2"/>
          <c:w val="0.91217353848274441"/>
          <c:h val="0.88933230651557782"/>
        </c:manualLayout>
      </c:layout>
      <c:scatterChart>
        <c:scatterStyle val="lineMarker"/>
        <c:ser>
          <c:idx val="0"/>
          <c:order val="0"/>
          <c:tx>
            <c:strRef>
              <c:f>NSID1!$C$1</c:f>
              <c:strCache>
                <c:ptCount val="1"/>
                <c:pt idx="0">
                  <c:v>Cd Limit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7"/>
          </c:marker>
          <c:xVal>
            <c:numRef>
              <c:f>NSID1!$A$2:$A$10</c:f>
              <c:numCache>
                <c:formatCode>m/d/yyyy</c:formatCode>
                <c:ptCount val="9"/>
                <c:pt idx="0">
                  <c:v>35821</c:v>
                </c:pt>
                <c:pt idx="1">
                  <c:v>36367</c:v>
                </c:pt>
                <c:pt idx="2">
                  <c:v>36731</c:v>
                </c:pt>
                <c:pt idx="3">
                  <c:v>36915</c:v>
                </c:pt>
                <c:pt idx="4">
                  <c:v>37132</c:v>
                </c:pt>
                <c:pt idx="5">
                  <c:v>37846</c:v>
                </c:pt>
                <c:pt idx="6" formatCode="d\-mmm\-yy">
                  <c:v>38217</c:v>
                </c:pt>
                <c:pt idx="7" formatCode="d\-mmm\-yy">
                  <c:v>38393</c:v>
                </c:pt>
                <c:pt idx="8" formatCode="d\-mmm\-yy">
                  <c:v>39687</c:v>
                </c:pt>
              </c:numCache>
            </c:numRef>
          </c:xVal>
          <c:yVal>
            <c:numRef>
              <c:f>NSID1!$C$2:$C$10</c:f>
              <c:numCache>
                <c:formatCode>General</c:formatCode>
                <c:ptCount val="9"/>
                <c:pt idx="0">
                  <c:v>0.66717340336141995</c:v>
                </c:pt>
                <c:pt idx="1">
                  <c:v>0.4451207936942565</c:v>
                </c:pt>
                <c:pt idx="2">
                  <c:v>0.4529026544692884</c:v>
                </c:pt>
                <c:pt idx="3">
                  <c:v>0.55128232523190546</c:v>
                </c:pt>
                <c:pt idx="4">
                  <c:v>0.43336538390809587</c:v>
                </c:pt>
                <c:pt idx="5">
                  <c:v>0.44555042969366598</c:v>
                </c:pt>
                <c:pt idx="6">
                  <c:v>0.44555042969366598</c:v>
                </c:pt>
                <c:pt idx="7">
                  <c:v>0.50966935578057493</c:v>
                </c:pt>
                <c:pt idx="8">
                  <c:v>0.395708134059712</c:v>
                </c:pt>
              </c:numCache>
            </c:numRef>
          </c:yVal>
        </c:ser>
        <c:ser>
          <c:idx val="1"/>
          <c:order val="1"/>
          <c:tx>
            <c:strRef>
              <c:f>NSID1!$F$1</c:f>
              <c:strCache>
                <c:ptCount val="1"/>
                <c:pt idx="0">
                  <c:v>Cadmium Value</c:v>
                </c:pt>
              </c:strCache>
            </c:strRef>
          </c:tx>
          <c:spPr>
            <a:ln w="28575">
              <a:noFill/>
            </a:ln>
          </c:spPr>
          <c:xVal>
            <c:numRef>
              <c:f>NSID1!$A$2:$A$10</c:f>
              <c:numCache>
                <c:formatCode>m/d/yyyy</c:formatCode>
                <c:ptCount val="9"/>
                <c:pt idx="0">
                  <c:v>35821</c:v>
                </c:pt>
                <c:pt idx="1">
                  <c:v>36367</c:v>
                </c:pt>
                <c:pt idx="2">
                  <c:v>36731</c:v>
                </c:pt>
                <c:pt idx="3">
                  <c:v>36915</c:v>
                </c:pt>
                <c:pt idx="4">
                  <c:v>37132</c:v>
                </c:pt>
                <c:pt idx="5">
                  <c:v>37846</c:v>
                </c:pt>
                <c:pt idx="6" formatCode="d\-mmm\-yy">
                  <c:v>38217</c:v>
                </c:pt>
                <c:pt idx="7" formatCode="d\-mmm\-yy">
                  <c:v>38393</c:v>
                </c:pt>
                <c:pt idx="8" formatCode="d\-mmm\-yy">
                  <c:v>39687</c:v>
                </c:pt>
              </c:numCache>
            </c:numRef>
          </c:xVal>
          <c:yVal>
            <c:numRef>
              <c:f>NSID1!$F$2:$F$10</c:f>
              <c:numCache>
                <c:formatCode>General</c:formatCode>
                <c:ptCount val="9"/>
                <c:pt idx="0">
                  <c:v>0.30000000000000021</c:v>
                </c:pt>
                <c:pt idx="1">
                  <c:v>0.30000000000000021</c:v>
                </c:pt>
                <c:pt idx="2">
                  <c:v>0.30000000000000021</c:v>
                </c:pt>
                <c:pt idx="3">
                  <c:v>0.30000000000000021</c:v>
                </c:pt>
                <c:pt idx="4">
                  <c:v>0.30000000000000021</c:v>
                </c:pt>
                <c:pt idx="5">
                  <c:v>0.4800000000000002</c:v>
                </c:pt>
                <c:pt idx="6">
                  <c:v>0.30000000000000021</c:v>
                </c:pt>
                <c:pt idx="7">
                  <c:v>0.30000000000000021</c:v>
                </c:pt>
                <c:pt idx="8">
                  <c:v>0.1</c:v>
                </c:pt>
              </c:numCache>
            </c:numRef>
          </c:yVal>
        </c:ser>
        <c:axId val="122792960"/>
        <c:axId val="123151104"/>
      </c:scatterChart>
      <c:valAx>
        <c:axId val="122792960"/>
        <c:scaling>
          <c:orientation val="minMax"/>
        </c:scaling>
        <c:axPos val="b"/>
        <c:numFmt formatCode="m/d/yyyy" sourceLinked="1"/>
        <c:tickLblPos val="nextTo"/>
        <c:crossAx val="123151104"/>
        <c:crosses val="autoZero"/>
        <c:crossBetween val="midCat"/>
      </c:valAx>
      <c:valAx>
        <c:axId val="123151104"/>
        <c:scaling>
          <c:orientation val="minMax"/>
        </c:scaling>
        <c:axPos val="l"/>
        <c:majorGridlines/>
        <c:numFmt formatCode="General" sourceLinked="1"/>
        <c:tickLblPos val="nextTo"/>
        <c:crossAx val="1227929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122228560542496"/>
          <c:y val="0.16235966459044271"/>
          <c:w val="0.16423949432333868"/>
          <c:h val="0.19828489515279926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1090389779270347E-2"/>
          <c:y val="2.8577902663017445E-2"/>
          <c:w val="0.88336090970585068"/>
          <c:h val="0.88524229664171861"/>
        </c:manualLayout>
      </c:layout>
      <c:scatterChart>
        <c:scatterStyle val="lineMarker"/>
        <c:ser>
          <c:idx val="0"/>
          <c:order val="0"/>
          <c:tx>
            <c:strRef>
              <c:f>S5A!$C$1</c:f>
              <c:strCache>
                <c:ptCount val="1"/>
                <c:pt idx="0">
                  <c:v>Cu Limit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7"/>
          </c:marker>
          <c:xVal>
            <c:numRef>
              <c:f>S5A!$A$2:$A$60</c:f>
              <c:numCache>
                <c:formatCode>General</c:formatCode>
                <c:ptCount val="59"/>
                <c:pt idx="5" formatCode="d\-mmm\-yy">
                  <c:v>35816</c:v>
                </c:pt>
                <c:pt idx="6" formatCode="d\-mmm\-yy">
                  <c:v>35844</c:v>
                </c:pt>
                <c:pt idx="7" formatCode="d\-mmm\-yy">
                  <c:v>35856</c:v>
                </c:pt>
                <c:pt idx="8" formatCode="d\-mmm\-yy">
                  <c:v>35898</c:v>
                </c:pt>
                <c:pt idx="9" formatCode="d\-mmm\-yy">
                  <c:v>35941</c:v>
                </c:pt>
                <c:pt idx="10" formatCode="d\-mmm\-yy">
                  <c:v>35969</c:v>
                </c:pt>
                <c:pt idx="11" formatCode="d\-mmm\-yy">
                  <c:v>36004</c:v>
                </c:pt>
                <c:pt idx="12" formatCode="d\-mmm\-yy">
                  <c:v>36038</c:v>
                </c:pt>
                <c:pt idx="13" formatCode="d\-mmm\-yy">
                  <c:v>36059</c:v>
                </c:pt>
                <c:pt idx="14" formatCode="d\-mmm\-yy">
                  <c:v>36083</c:v>
                </c:pt>
                <c:pt idx="15" formatCode="d\-mmm\-yy">
                  <c:v>36111</c:v>
                </c:pt>
                <c:pt idx="16" formatCode="d\-mmm\-yy">
                  <c:v>36150</c:v>
                </c:pt>
                <c:pt idx="17" formatCode="d\-mmm\-yy">
                  <c:v>36164</c:v>
                </c:pt>
                <c:pt idx="18" formatCode="d\-mmm\-yy">
                  <c:v>36195</c:v>
                </c:pt>
                <c:pt idx="19" formatCode="d\-mmm\-yy">
                  <c:v>36248</c:v>
                </c:pt>
                <c:pt idx="20" formatCode="d\-mmm\-yy">
                  <c:v>36276</c:v>
                </c:pt>
                <c:pt idx="21" formatCode="d\-mmm\-yy">
                  <c:v>36304</c:v>
                </c:pt>
                <c:pt idx="22" formatCode="d\-mmm\-yy">
                  <c:v>36332</c:v>
                </c:pt>
                <c:pt idx="23" formatCode="d\-mmm\-yy">
                  <c:v>36360</c:v>
                </c:pt>
                <c:pt idx="24" formatCode="d\-mmm\-yy">
                  <c:v>36402</c:v>
                </c:pt>
                <c:pt idx="25" formatCode="d\-mmm\-yy">
                  <c:v>36419</c:v>
                </c:pt>
                <c:pt idx="26" formatCode="d\-mmm\-yy">
                  <c:v>36433</c:v>
                </c:pt>
                <c:pt idx="27" formatCode="d\-mmm\-yy">
                  <c:v>36444</c:v>
                </c:pt>
                <c:pt idx="28" formatCode="d\-mmm\-yy">
                  <c:v>36486</c:v>
                </c:pt>
                <c:pt idx="29" formatCode="d\-mmm\-yy">
                  <c:v>36500</c:v>
                </c:pt>
                <c:pt idx="30" formatCode="d\-mmm\-yy">
                  <c:v>36514</c:v>
                </c:pt>
                <c:pt idx="31" formatCode="d\-mmm\-yy">
                  <c:v>36528</c:v>
                </c:pt>
                <c:pt idx="32" formatCode="d\-mmm\-yy">
                  <c:v>36543</c:v>
                </c:pt>
                <c:pt idx="33" formatCode="d\-mmm\-yy">
                  <c:v>36585</c:v>
                </c:pt>
                <c:pt idx="34" formatCode="d\-mmm\-yy">
                  <c:v>36600</c:v>
                </c:pt>
                <c:pt idx="35" formatCode="d\-mmm\-yy">
                  <c:v>36641</c:v>
                </c:pt>
                <c:pt idx="36" formatCode="d\-mmm\-yy">
                  <c:v>36668</c:v>
                </c:pt>
                <c:pt idx="37" formatCode="d\-mmm\-yy">
                  <c:v>36683</c:v>
                </c:pt>
                <c:pt idx="38" formatCode="d\-mmm\-yy">
                  <c:v>36712</c:v>
                </c:pt>
                <c:pt idx="39" formatCode="d\-mmm\-yy">
                  <c:v>36739</c:v>
                </c:pt>
                <c:pt idx="40" formatCode="d\-mmm\-yy">
                  <c:v>36767</c:v>
                </c:pt>
                <c:pt idx="41" formatCode="d\-mmm\-yy">
                  <c:v>36781</c:v>
                </c:pt>
                <c:pt idx="42" formatCode="d\-mmm\-yy">
                  <c:v>36795</c:v>
                </c:pt>
                <c:pt idx="43" formatCode="d\-mmm\-yy">
                  <c:v>36915</c:v>
                </c:pt>
                <c:pt idx="44" formatCode="d\-mmm\-yy">
                  <c:v>37132</c:v>
                </c:pt>
                <c:pt idx="45" formatCode="d\-mmm\-yy">
                  <c:v>37509</c:v>
                </c:pt>
                <c:pt idx="46" formatCode="d\-mmm\-yy">
                  <c:v>37663</c:v>
                </c:pt>
                <c:pt idx="47" formatCode="d\-mmm\-yy">
                  <c:v>37846</c:v>
                </c:pt>
                <c:pt idx="48" formatCode="d\-mmm\-yy">
                  <c:v>38036</c:v>
                </c:pt>
                <c:pt idx="49" formatCode="d\-mmm\-yy">
                  <c:v>38393</c:v>
                </c:pt>
                <c:pt idx="50" formatCode="d\-mmm\-yy">
                  <c:v>38588</c:v>
                </c:pt>
                <c:pt idx="51" formatCode="d\-mmm\-yy">
                  <c:v>38763</c:v>
                </c:pt>
                <c:pt idx="52" formatCode="d\-mmm\-yy">
                  <c:v>38952</c:v>
                </c:pt>
                <c:pt idx="53" formatCode="d\-mmm\-yy">
                  <c:v>39141</c:v>
                </c:pt>
                <c:pt idx="54" formatCode="d\-mmm\-yy">
                  <c:v>39303</c:v>
                </c:pt>
                <c:pt idx="55" formatCode="d\-mmm\-yy">
                  <c:v>39492</c:v>
                </c:pt>
                <c:pt idx="56" formatCode="d\-mmm\-yy">
                  <c:v>39688</c:v>
                </c:pt>
                <c:pt idx="57" formatCode="d\-mmm\-yy">
                  <c:v>39854</c:v>
                </c:pt>
                <c:pt idx="58" formatCode="d\-mmm\-yy">
                  <c:v>40052</c:v>
                </c:pt>
              </c:numCache>
            </c:numRef>
          </c:xVal>
          <c:yVal>
            <c:numRef>
              <c:f>S5A!$C$2:$C$60</c:f>
              <c:numCache>
                <c:formatCode>General</c:formatCode>
                <c:ptCount val="59"/>
                <c:pt idx="5" formatCode="0.0">
                  <c:v>38.038690257386754</c:v>
                </c:pt>
                <c:pt idx="6" formatCode="0.0">
                  <c:v>25.4736682333814</c:v>
                </c:pt>
                <c:pt idx="7" formatCode="0.0">
                  <c:v>37.095447846085662</c:v>
                </c:pt>
                <c:pt idx="8" formatCode="0.0">
                  <c:v>11.211393886726698</c:v>
                </c:pt>
                <c:pt idx="9" formatCode="0.0">
                  <c:v>9.8841475389407858</c:v>
                </c:pt>
                <c:pt idx="10" formatCode="0.0">
                  <c:v>11.596573584929509</c:v>
                </c:pt>
                <c:pt idx="11" formatCode="0.0">
                  <c:v>22.211996088775418</c:v>
                </c:pt>
                <c:pt idx="12" formatCode="0.0">
                  <c:v>30.954885282611695</c:v>
                </c:pt>
                <c:pt idx="13" formatCode="0.0">
                  <c:v>30.303812089394388</c:v>
                </c:pt>
                <c:pt idx="14" formatCode="0.0">
                  <c:v>15.853661827347706</c:v>
                </c:pt>
                <c:pt idx="15" formatCode="0.0">
                  <c:v>24.259382171587344</c:v>
                </c:pt>
                <c:pt idx="16" formatCode="0.0">
                  <c:v>30.824858633770887</c:v>
                </c:pt>
                <c:pt idx="17" formatCode="0.0">
                  <c:v>17.586003939688876</c:v>
                </c:pt>
                <c:pt idx="18" formatCode="0.0">
                  <c:v>14.901883870412274</c:v>
                </c:pt>
                <c:pt idx="19" formatCode="0.0">
                  <c:v>12.132206050481402</c:v>
                </c:pt>
                <c:pt idx="20" formatCode="0.0">
                  <c:v>11.742587124895893</c:v>
                </c:pt>
                <c:pt idx="21" formatCode="0.0">
                  <c:v>14.801148910181922</c:v>
                </c:pt>
                <c:pt idx="22" formatCode="0.0">
                  <c:v>30.423513563911836</c:v>
                </c:pt>
                <c:pt idx="23" formatCode="0.0">
                  <c:v>32.962247342991461</c:v>
                </c:pt>
                <c:pt idx="24" formatCode="0.0">
                  <c:v>29.144344820717929</c:v>
                </c:pt>
                <c:pt idx="25" formatCode="0.0">
                  <c:v>33.751607645271825</c:v>
                </c:pt>
                <c:pt idx="26" formatCode="0.0">
                  <c:v>30.921324638024885</c:v>
                </c:pt>
                <c:pt idx="27" formatCode="0.0">
                  <c:v>28.36390012324431</c:v>
                </c:pt>
                <c:pt idx="28" formatCode="0.0">
                  <c:v>20.535948404056754</c:v>
                </c:pt>
                <c:pt idx="29" formatCode="0.0">
                  <c:v>14.312821273684648</c:v>
                </c:pt>
                <c:pt idx="30" formatCode="0.0">
                  <c:v>14.22611034386321</c:v>
                </c:pt>
                <c:pt idx="31" formatCode="0.0">
                  <c:v>13.600913705229591</c:v>
                </c:pt>
                <c:pt idx="32" formatCode="0.0">
                  <c:v>12.677148391530798</c:v>
                </c:pt>
                <c:pt idx="33" formatCode="0.0">
                  <c:v>15.495202064850195</c:v>
                </c:pt>
                <c:pt idx="34" formatCode="0.0">
                  <c:v>15.798087929505328</c:v>
                </c:pt>
                <c:pt idx="35" formatCode="0.0">
                  <c:v>30.846425582152474</c:v>
                </c:pt>
                <c:pt idx="36" formatCode="0.0">
                  <c:v>12.80966336001276</c:v>
                </c:pt>
                <c:pt idx="37" formatCode="0.0">
                  <c:v>12.672091135141665</c:v>
                </c:pt>
                <c:pt idx="38" formatCode="0.0">
                  <c:v>20.797760830383808</c:v>
                </c:pt>
                <c:pt idx="39" formatCode="0.0">
                  <c:v>28.12290096070079</c:v>
                </c:pt>
                <c:pt idx="40" formatCode="0.0">
                  <c:v>25.763149754183697</c:v>
                </c:pt>
                <c:pt idx="41" formatCode="0.0">
                  <c:v>31.004672152599028</c:v>
                </c:pt>
                <c:pt idx="42" formatCode="0.0">
                  <c:v>35.037413401607004</c:v>
                </c:pt>
                <c:pt idx="43" formatCode="0.0">
                  <c:v>18.380653971325032</c:v>
                </c:pt>
                <c:pt idx="44" formatCode="0.0">
                  <c:v>27.641757249630484</c:v>
                </c:pt>
                <c:pt idx="45" formatCode="0.0">
                  <c:v>28.599654215617587</c:v>
                </c:pt>
                <c:pt idx="46" formatCode="0.0">
                  <c:v>14.828247880520921</c:v>
                </c:pt>
                <c:pt idx="47" formatCode="0.0">
                  <c:v>31.862498420892315</c:v>
                </c:pt>
                <c:pt idx="48" formatCode="0.0">
                  <c:v>23.171271542807037</c:v>
                </c:pt>
                <c:pt idx="49" formatCode="0.0">
                  <c:v>14.459124733945472</c:v>
                </c:pt>
                <c:pt idx="50" formatCode="0.0">
                  <c:v>30.108027072413389</c:v>
                </c:pt>
                <c:pt idx="51" formatCode="0.0">
                  <c:v>34.432076650878123</c:v>
                </c:pt>
                <c:pt idx="52" formatCode="0.0">
                  <c:v>28.137914713925127</c:v>
                </c:pt>
                <c:pt idx="53" formatCode="0.0">
                  <c:v>18.86627259606869</c:v>
                </c:pt>
                <c:pt idx="54" formatCode="0.0">
                  <c:v>25.022860442295293</c:v>
                </c:pt>
                <c:pt idx="55" formatCode="0.0">
                  <c:v>24.347422102751946</c:v>
                </c:pt>
                <c:pt idx="56" formatCode="0.0">
                  <c:v>25.460231056209302</c:v>
                </c:pt>
                <c:pt idx="57" formatCode="0.0">
                  <c:v>15.707881237388321</c:v>
                </c:pt>
                <c:pt idx="58" formatCode="0.0">
                  <c:v>31.746054295331486</c:v>
                </c:pt>
              </c:numCache>
            </c:numRef>
          </c:yVal>
        </c:ser>
        <c:ser>
          <c:idx val="1"/>
          <c:order val="1"/>
          <c:tx>
            <c:strRef>
              <c:f>S5A!$D$1</c:f>
              <c:strCache>
                <c:ptCount val="1"/>
                <c:pt idx="0">
                  <c:v>Copper Value</c:v>
                </c:pt>
              </c:strCache>
            </c:strRef>
          </c:tx>
          <c:spPr>
            <a:ln w="28575">
              <a:noFill/>
            </a:ln>
          </c:spPr>
          <c:xVal>
            <c:numRef>
              <c:f>S5A!$A$2:$A$60</c:f>
              <c:numCache>
                <c:formatCode>General</c:formatCode>
                <c:ptCount val="59"/>
                <c:pt idx="5" formatCode="d\-mmm\-yy">
                  <c:v>35816</c:v>
                </c:pt>
                <c:pt idx="6" formatCode="d\-mmm\-yy">
                  <c:v>35844</c:v>
                </c:pt>
                <c:pt idx="7" formatCode="d\-mmm\-yy">
                  <c:v>35856</c:v>
                </c:pt>
                <c:pt idx="8" formatCode="d\-mmm\-yy">
                  <c:v>35898</c:v>
                </c:pt>
                <c:pt idx="9" formatCode="d\-mmm\-yy">
                  <c:v>35941</c:v>
                </c:pt>
                <c:pt idx="10" formatCode="d\-mmm\-yy">
                  <c:v>35969</c:v>
                </c:pt>
                <c:pt idx="11" formatCode="d\-mmm\-yy">
                  <c:v>36004</c:v>
                </c:pt>
                <c:pt idx="12" formatCode="d\-mmm\-yy">
                  <c:v>36038</c:v>
                </c:pt>
                <c:pt idx="13" formatCode="d\-mmm\-yy">
                  <c:v>36059</c:v>
                </c:pt>
                <c:pt idx="14" formatCode="d\-mmm\-yy">
                  <c:v>36083</c:v>
                </c:pt>
                <c:pt idx="15" formatCode="d\-mmm\-yy">
                  <c:v>36111</c:v>
                </c:pt>
                <c:pt idx="16" formatCode="d\-mmm\-yy">
                  <c:v>36150</c:v>
                </c:pt>
                <c:pt idx="17" formatCode="d\-mmm\-yy">
                  <c:v>36164</c:v>
                </c:pt>
                <c:pt idx="18" formatCode="d\-mmm\-yy">
                  <c:v>36195</c:v>
                </c:pt>
                <c:pt idx="19" formatCode="d\-mmm\-yy">
                  <c:v>36248</c:v>
                </c:pt>
                <c:pt idx="20" formatCode="d\-mmm\-yy">
                  <c:v>36276</c:v>
                </c:pt>
                <c:pt idx="21" formatCode="d\-mmm\-yy">
                  <c:v>36304</c:v>
                </c:pt>
                <c:pt idx="22" formatCode="d\-mmm\-yy">
                  <c:v>36332</c:v>
                </c:pt>
                <c:pt idx="23" formatCode="d\-mmm\-yy">
                  <c:v>36360</c:v>
                </c:pt>
                <c:pt idx="24" formatCode="d\-mmm\-yy">
                  <c:v>36402</c:v>
                </c:pt>
                <c:pt idx="25" formatCode="d\-mmm\-yy">
                  <c:v>36419</c:v>
                </c:pt>
                <c:pt idx="26" formatCode="d\-mmm\-yy">
                  <c:v>36433</c:v>
                </c:pt>
                <c:pt idx="27" formatCode="d\-mmm\-yy">
                  <c:v>36444</c:v>
                </c:pt>
                <c:pt idx="28" formatCode="d\-mmm\-yy">
                  <c:v>36486</c:v>
                </c:pt>
                <c:pt idx="29" formatCode="d\-mmm\-yy">
                  <c:v>36500</c:v>
                </c:pt>
                <c:pt idx="30" formatCode="d\-mmm\-yy">
                  <c:v>36514</c:v>
                </c:pt>
                <c:pt idx="31" formatCode="d\-mmm\-yy">
                  <c:v>36528</c:v>
                </c:pt>
                <c:pt idx="32" formatCode="d\-mmm\-yy">
                  <c:v>36543</c:v>
                </c:pt>
                <c:pt idx="33" formatCode="d\-mmm\-yy">
                  <c:v>36585</c:v>
                </c:pt>
                <c:pt idx="34" formatCode="d\-mmm\-yy">
                  <c:v>36600</c:v>
                </c:pt>
                <c:pt idx="35" formatCode="d\-mmm\-yy">
                  <c:v>36641</c:v>
                </c:pt>
                <c:pt idx="36" formatCode="d\-mmm\-yy">
                  <c:v>36668</c:v>
                </c:pt>
                <c:pt idx="37" formatCode="d\-mmm\-yy">
                  <c:v>36683</c:v>
                </c:pt>
                <c:pt idx="38" formatCode="d\-mmm\-yy">
                  <c:v>36712</c:v>
                </c:pt>
                <c:pt idx="39" formatCode="d\-mmm\-yy">
                  <c:v>36739</c:v>
                </c:pt>
                <c:pt idx="40" formatCode="d\-mmm\-yy">
                  <c:v>36767</c:v>
                </c:pt>
                <c:pt idx="41" formatCode="d\-mmm\-yy">
                  <c:v>36781</c:v>
                </c:pt>
                <c:pt idx="42" formatCode="d\-mmm\-yy">
                  <c:v>36795</c:v>
                </c:pt>
                <c:pt idx="43" formatCode="d\-mmm\-yy">
                  <c:v>36915</c:v>
                </c:pt>
                <c:pt idx="44" formatCode="d\-mmm\-yy">
                  <c:v>37132</c:v>
                </c:pt>
                <c:pt idx="45" formatCode="d\-mmm\-yy">
                  <c:v>37509</c:v>
                </c:pt>
                <c:pt idx="46" formatCode="d\-mmm\-yy">
                  <c:v>37663</c:v>
                </c:pt>
                <c:pt idx="47" formatCode="d\-mmm\-yy">
                  <c:v>37846</c:v>
                </c:pt>
                <c:pt idx="48" formatCode="d\-mmm\-yy">
                  <c:v>38036</c:v>
                </c:pt>
                <c:pt idx="49" formatCode="d\-mmm\-yy">
                  <c:v>38393</c:v>
                </c:pt>
                <c:pt idx="50" formatCode="d\-mmm\-yy">
                  <c:v>38588</c:v>
                </c:pt>
                <c:pt idx="51" formatCode="d\-mmm\-yy">
                  <c:v>38763</c:v>
                </c:pt>
                <c:pt idx="52" formatCode="d\-mmm\-yy">
                  <c:v>38952</c:v>
                </c:pt>
                <c:pt idx="53" formatCode="d\-mmm\-yy">
                  <c:v>39141</c:v>
                </c:pt>
                <c:pt idx="54" formatCode="d\-mmm\-yy">
                  <c:v>39303</c:v>
                </c:pt>
                <c:pt idx="55" formatCode="d\-mmm\-yy">
                  <c:v>39492</c:v>
                </c:pt>
                <c:pt idx="56" formatCode="d\-mmm\-yy">
                  <c:v>39688</c:v>
                </c:pt>
                <c:pt idx="57" formatCode="d\-mmm\-yy">
                  <c:v>39854</c:v>
                </c:pt>
                <c:pt idx="58" formatCode="d\-mmm\-yy">
                  <c:v>40052</c:v>
                </c:pt>
              </c:numCache>
            </c:numRef>
          </c:xVal>
          <c:yVal>
            <c:numRef>
              <c:f>S5A!$D$2:$D$60</c:f>
              <c:numCache>
                <c:formatCode>General</c:formatCode>
                <c:ptCount val="59"/>
                <c:pt idx="5" formatCode="0.0">
                  <c:v>3.9299999999999997</c:v>
                </c:pt>
                <c:pt idx="6" formatCode="0.0">
                  <c:v>3.19</c:v>
                </c:pt>
                <c:pt idx="7" formatCode="0.0">
                  <c:v>4.83</c:v>
                </c:pt>
                <c:pt idx="8" formatCode="0.0">
                  <c:v>2.42</c:v>
                </c:pt>
                <c:pt idx="9" formatCode="0.0">
                  <c:v>2.15</c:v>
                </c:pt>
                <c:pt idx="10" formatCode="0.0">
                  <c:v>4.03</c:v>
                </c:pt>
                <c:pt idx="11" formatCode="0.0">
                  <c:v>2.8099999999999987</c:v>
                </c:pt>
                <c:pt idx="12" formatCode="0.0">
                  <c:v>1.2</c:v>
                </c:pt>
                <c:pt idx="13" formatCode="0.0">
                  <c:v>4.0599999999999996</c:v>
                </c:pt>
                <c:pt idx="14" formatCode="0.0">
                  <c:v>2.0499999999999998</c:v>
                </c:pt>
                <c:pt idx="15" formatCode="0.0">
                  <c:v>1.55</c:v>
                </c:pt>
                <c:pt idx="16" formatCode="0.0">
                  <c:v>1.2</c:v>
                </c:pt>
                <c:pt idx="17" formatCode="0.0">
                  <c:v>2.8</c:v>
                </c:pt>
                <c:pt idx="18" formatCode="0.0">
                  <c:v>1.2</c:v>
                </c:pt>
                <c:pt idx="19" formatCode="0.0">
                  <c:v>1.45</c:v>
                </c:pt>
                <c:pt idx="20" formatCode="0.0">
                  <c:v>1.2</c:v>
                </c:pt>
                <c:pt idx="21" formatCode="0.0">
                  <c:v>1.554</c:v>
                </c:pt>
                <c:pt idx="22" formatCode="0.0">
                  <c:v>1.2</c:v>
                </c:pt>
                <c:pt idx="23" formatCode="0.0">
                  <c:v>1.214</c:v>
                </c:pt>
                <c:pt idx="24" formatCode="0.0">
                  <c:v>1.919</c:v>
                </c:pt>
                <c:pt idx="25" formatCode="0.0">
                  <c:v>1.2</c:v>
                </c:pt>
                <c:pt idx="26" formatCode="0.0">
                  <c:v>2.7229999999999999</c:v>
                </c:pt>
                <c:pt idx="27" formatCode="0.0">
                  <c:v>2.0359999999999987</c:v>
                </c:pt>
                <c:pt idx="28" formatCode="0.0">
                  <c:v>1</c:v>
                </c:pt>
                <c:pt idx="29" formatCode="0.0">
                  <c:v>1</c:v>
                </c:pt>
                <c:pt idx="30" formatCode="0.0">
                  <c:v>1</c:v>
                </c:pt>
                <c:pt idx="31" formatCode="0.0">
                  <c:v>3.1379999999999999</c:v>
                </c:pt>
                <c:pt idx="32" formatCode="0.0">
                  <c:v>3.2519999999999998</c:v>
                </c:pt>
                <c:pt idx="33" formatCode="0.0">
                  <c:v>1.2</c:v>
                </c:pt>
                <c:pt idx="34" formatCode="0.0">
                  <c:v>1.2</c:v>
                </c:pt>
                <c:pt idx="35" formatCode="0.0">
                  <c:v>1.268999999999999</c:v>
                </c:pt>
                <c:pt idx="36" formatCode="0.0">
                  <c:v>1.4389999999999992</c:v>
                </c:pt>
                <c:pt idx="37" formatCode="0.0">
                  <c:v>2.8819999999999997</c:v>
                </c:pt>
                <c:pt idx="38" formatCode="0.0">
                  <c:v>2.1269999999999998</c:v>
                </c:pt>
                <c:pt idx="39" formatCode="0.0">
                  <c:v>1.915999999999999</c:v>
                </c:pt>
                <c:pt idx="40" formatCode="0.0">
                  <c:v>1.768</c:v>
                </c:pt>
                <c:pt idx="41" formatCode="0.0">
                  <c:v>2.0159999999999987</c:v>
                </c:pt>
                <c:pt idx="42" formatCode="0.0">
                  <c:v>2.7149999999999999</c:v>
                </c:pt>
                <c:pt idx="43" formatCode="0.0">
                  <c:v>1.387999999999999</c:v>
                </c:pt>
                <c:pt idx="44" formatCode="0.0">
                  <c:v>2.0569999999999982</c:v>
                </c:pt>
                <c:pt idx="45" formatCode="0.0">
                  <c:v>2.3949999999999987</c:v>
                </c:pt>
                <c:pt idx="46" formatCode="0.0">
                  <c:v>4.7690000000000001</c:v>
                </c:pt>
                <c:pt idx="47" formatCode="0.0">
                  <c:v>9.58</c:v>
                </c:pt>
                <c:pt idx="48" formatCode="0.0">
                  <c:v>7</c:v>
                </c:pt>
                <c:pt idx="49" formatCode="0.0">
                  <c:v>1.2</c:v>
                </c:pt>
                <c:pt idx="50" formatCode="0.0">
                  <c:v>3.7</c:v>
                </c:pt>
                <c:pt idx="51" formatCode="0.0">
                  <c:v>3.7</c:v>
                </c:pt>
                <c:pt idx="52" formatCode="0.0">
                  <c:v>3.6</c:v>
                </c:pt>
                <c:pt idx="53" formatCode="0.0">
                  <c:v>2</c:v>
                </c:pt>
                <c:pt idx="54" formatCode="0.0">
                  <c:v>2</c:v>
                </c:pt>
                <c:pt idx="55" formatCode="0.0">
                  <c:v>4.5</c:v>
                </c:pt>
                <c:pt idx="56" formatCode="0.0">
                  <c:v>3.9</c:v>
                </c:pt>
                <c:pt idx="57" formatCode="0.0">
                  <c:v>2</c:v>
                </c:pt>
                <c:pt idx="58" formatCode="0.0">
                  <c:v>2</c:v>
                </c:pt>
              </c:numCache>
            </c:numRef>
          </c:yVal>
        </c:ser>
        <c:axId val="123204736"/>
        <c:axId val="123206272"/>
      </c:scatterChart>
      <c:valAx>
        <c:axId val="123204736"/>
        <c:scaling>
          <c:orientation val="minMax"/>
          <c:max val="40000"/>
          <c:min val="35490"/>
        </c:scaling>
        <c:axPos val="b"/>
        <c:numFmt formatCode="m/d/yyyy" sourceLinked="0"/>
        <c:tickLblPos val="nextTo"/>
        <c:crossAx val="123206272"/>
        <c:crosses val="autoZero"/>
        <c:crossBetween val="midCat"/>
        <c:majorUnit val="730"/>
      </c:valAx>
      <c:valAx>
        <c:axId val="123206272"/>
        <c:scaling>
          <c:orientation val="minMax"/>
        </c:scaling>
        <c:axPos val="l"/>
        <c:majorGridlines/>
        <c:numFmt formatCode="General" sourceLinked="1"/>
        <c:tickLblPos val="nextTo"/>
        <c:crossAx val="1232047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08626826582781"/>
          <c:y val="0.14315339914129713"/>
          <c:w val="0.11849753943568529"/>
          <c:h val="9.3090893466333133E-2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60966-118B-44A0-B1CE-A24E263E8736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00F62-4968-427F-8A91-770DBFA18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60966-118B-44A0-B1CE-A24E263E8736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00F62-4968-427F-8A91-770DBFA18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60966-118B-44A0-B1CE-A24E263E8736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00F62-4968-427F-8A91-770DBFA18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60966-118B-44A0-B1CE-A24E263E8736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00F62-4968-427F-8A91-770DBFA18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60966-118B-44A0-B1CE-A24E263E8736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00F62-4968-427F-8A91-770DBFA18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60966-118B-44A0-B1CE-A24E263E8736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00F62-4968-427F-8A91-770DBFA18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60966-118B-44A0-B1CE-A24E263E8736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00F62-4968-427F-8A91-770DBFA18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60966-118B-44A0-B1CE-A24E263E8736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00F62-4968-427F-8A91-770DBFA18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60966-118B-44A0-B1CE-A24E263E8736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00F62-4968-427F-8A91-770DBFA18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60966-118B-44A0-B1CE-A24E263E8736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00F62-4968-427F-8A91-770DBFA18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D60966-118B-44A0-B1CE-A24E263E8736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00F62-4968-427F-8A91-770DBFA18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0"/>
            <a:ext cx="91439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 smtClean="0">
                <a:solidFill>
                  <a:schemeClr val="bg1"/>
                </a:solidFill>
                <a:latin typeface="Poppl-Laudatio Regular" pitchFamily="34" charset="0"/>
              </a:rPr>
              <a:t>SOUTH FLORIDA WATER MANAGEMENT DISTRICT</a:t>
            </a:r>
            <a:endParaRPr lang="en-US" sz="1400" b="1" spc="600" dirty="0">
              <a:solidFill>
                <a:schemeClr val="bg1"/>
              </a:solidFill>
              <a:latin typeface="Poppl-Laudatio Regular" pitchFamily="34" charset="0"/>
            </a:endParaRPr>
          </a:p>
        </p:txBody>
      </p:sp>
      <p:pic>
        <p:nvPicPr>
          <p:cNvPr id="8" name="Picture 7" descr="LOGOWEB_BLUE_3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22093" y="6502400"/>
            <a:ext cx="1745085" cy="2216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133055"/>
            <a:ext cx="9144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all" normalizeH="0" baseline="0" noProof="0" dirty="0" smtClean="0">
                <a:ln w="0"/>
                <a:solidFill>
                  <a:schemeClr val="accent1">
                    <a:tint val="75000"/>
                    <a:shade val="75000"/>
                    <a:satMod val="17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/>
                <a:ea typeface="+mj-ea"/>
                <a:cs typeface="+mj-cs"/>
              </a:rPr>
              <a:t>Trace Metal Monitoring</a:t>
            </a:r>
            <a:r>
              <a:rPr kumimoji="0" lang="en-US" sz="2800" b="1" i="0" u="none" strike="noStrike" kern="0" cap="all" normalizeH="0" baseline="0" noProof="0" dirty="0" smtClean="0">
                <a:ln w="0"/>
                <a:solidFill>
                  <a:schemeClr val="accent1">
                    <a:tint val="75000"/>
                    <a:shade val="75000"/>
                    <a:satMod val="17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all" normalizeH="0" baseline="0" noProof="0" dirty="0" smtClean="0">
                <a:ln w="0"/>
                <a:solidFill>
                  <a:schemeClr val="accent1">
                    <a:tint val="75000"/>
                    <a:shade val="75000"/>
                    <a:satMod val="17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2800" b="1" i="0" u="none" strike="noStrike" kern="0" cap="all" normalizeH="0" baseline="0" noProof="0" dirty="0" smtClean="0">
              <a:ln w="0"/>
              <a:solidFill>
                <a:schemeClr val="accent1">
                  <a:tint val="75000"/>
                  <a:shade val="75000"/>
                  <a:satMod val="170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13100" y="3648829"/>
            <a:ext cx="584517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Pete Rawlik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Restoration Sciences Department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SFWMD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/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reflection blurRad="6350" stA="55000" endA="50" endPos="85000" dir="5400000" sy="-100000" algn="bl" rotWithShape="0"/>
                </a:effectLst>
                <a:uLnTx/>
                <a:uFillTx/>
              </a:rPr>
              <a:t>March 2,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6970" y="586410"/>
            <a:ext cx="4430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Technical Oversight Committee Meeting</a:t>
            </a:r>
          </a:p>
          <a:p>
            <a:pPr algn="ctr"/>
            <a:r>
              <a:rPr lang="en-US" sz="2000" dirty="0" smtClean="0"/>
              <a:t>March 2, 2010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Request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093" y="2152272"/>
            <a:ext cx="7013814" cy="1918855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w"/>
            </a:pPr>
            <a:r>
              <a:rPr lang="en-US" dirty="0" smtClean="0"/>
              <a:t>Eliminate the monitoring of                 </a:t>
            </a:r>
            <a:r>
              <a:rPr lang="en-US" dirty="0" err="1" smtClean="0"/>
              <a:t>Cd</a:t>
            </a:r>
            <a:r>
              <a:rPr lang="en-US" dirty="0" smtClean="0"/>
              <a:t>, Cu, and Zn at NSID1</a:t>
            </a:r>
          </a:p>
          <a:p>
            <a:pPr>
              <a:buClr>
                <a:schemeClr val="accent1"/>
              </a:buClr>
              <a:buFont typeface="Wingdings" pitchFamily="2" charset="2"/>
              <a:buChar char="w"/>
            </a:pPr>
            <a:r>
              <a:rPr lang="en-US" dirty="0" smtClean="0"/>
              <a:t>Eliminate monitoring of Cu at S5A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Trace Metal Monitoring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"/>
            </a:pPr>
            <a:r>
              <a:rPr lang="en-US" dirty="0" smtClean="0"/>
              <a:t>In January 2009, SFWMD </a:t>
            </a:r>
            <a:r>
              <a:rPr lang="en-US" dirty="0" smtClean="0"/>
              <a:t>asked the </a:t>
            </a:r>
            <a:r>
              <a:rPr lang="en-US" dirty="0" smtClean="0"/>
              <a:t>TOC to consider dropping the last of trace metal monitoring from the Settlement Agreement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"/>
            </a:pPr>
            <a:r>
              <a:rPr lang="en-US" dirty="0" smtClean="0"/>
              <a:t>NSID1 and S5A 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"/>
            </a:pPr>
            <a:r>
              <a:rPr lang="en-US" dirty="0" smtClean="0"/>
              <a:t>Cadmium (</a:t>
            </a:r>
            <a:r>
              <a:rPr lang="en-US" dirty="0" err="1" smtClean="0"/>
              <a:t>Cd</a:t>
            </a:r>
            <a:r>
              <a:rPr lang="en-US" dirty="0" smtClean="0"/>
              <a:t>), Copper (Cu) and Zinc (Zn)</a:t>
            </a:r>
          </a:p>
          <a:p>
            <a:pPr>
              <a:buClr>
                <a:schemeClr val="accent1"/>
              </a:buClr>
              <a:buFont typeface="Wingdings" pitchFamily="2" charset="2"/>
              <a:buChar char=""/>
            </a:pPr>
            <a:r>
              <a:rPr lang="en-US" dirty="0" smtClean="0"/>
              <a:t>The TOC 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"/>
            </a:pPr>
            <a:r>
              <a:rPr lang="en-US" dirty="0" smtClean="0"/>
              <a:t>wanted more data on metals at NSID1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"/>
            </a:pPr>
            <a:r>
              <a:rPr lang="en-US" dirty="0" smtClean="0"/>
              <a:t>approved dropping </a:t>
            </a:r>
            <a:r>
              <a:rPr lang="en-US" dirty="0" err="1" smtClean="0"/>
              <a:t>Cd</a:t>
            </a:r>
            <a:r>
              <a:rPr lang="en-US" dirty="0" smtClean="0"/>
              <a:t> and Zn from S5A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"/>
            </a:pPr>
            <a:r>
              <a:rPr lang="en-US" dirty="0" smtClean="0"/>
              <a:t>suggested Cu at S5A was a potential concern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235"/>
            <a:ext cx="9144000" cy="656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74638"/>
            <a:ext cx="9144000" cy="8286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NSID1 on the eastern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side of WCA2A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56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Copper at S38B/NSID1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00218"/>
            <a:ext cx="115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Copper (</a:t>
            </a:r>
            <a:r>
              <a:rPr lang="en-US" dirty="0" err="1"/>
              <a:t>u</a:t>
            </a:r>
            <a:r>
              <a:rPr lang="en-US" dirty="0" err="1" smtClean="0"/>
              <a:t>g</a:t>
            </a:r>
            <a:r>
              <a:rPr lang="en-US" dirty="0" smtClean="0"/>
              <a:t>/L)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51054" y="3967018"/>
            <a:ext cx="265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values below 5 </a:t>
            </a:r>
            <a:r>
              <a:rPr lang="en-US" dirty="0" err="1" smtClean="0"/>
              <a:t>ug</a:t>
            </a:r>
            <a:r>
              <a:rPr lang="en-US" dirty="0" smtClean="0"/>
              <a:t>/L</a:t>
            </a:r>
          </a:p>
          <a:p>
            <a:pPr algn="ctr"/>
            <a:r>
              <a:rPr lang="en-US" dirty="0" smtClean="0"/>
              <a:t>MDL = 2 </a:t>
            </a:r>
            <a:r>
              <a:rPr lang="en-US" dirty="0" err="1" smtClean="0"/>
              <a:t>ug</a:t>
            </a:r>
            <a:r>
              <a:rPr lang="en-US" dirty="0" smtClean="0"/>
              <a:t>/L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858116" y="1430483"/>
          <a:ext cx="7999557" cy="443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957262" y="1233487"/>
          <a:ext cx="7687974" cy="478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56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Zinc at S38B/NSID1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09455"/>
            <a:ext cx="115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Zinc (</a:t>
            </a:r>
            <a:r>
              <a:rPr lang="en-US" dirty="0" err="1"/>
              <a:t>u</a:t>
            </a:r>
            <a:r>
              <a:rPr lang="en-US" dirty="0" err="1" smtClean="0"/>
              <a:t>g</a:t>
            </a:r>
            <a:r>
              <a:rPr lang="en-US" dirty="0" smtClean="0"/>
              <a:t>/L)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49817" y="4955309"/>
            <a:ext cx="157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MDL = 4 </a:t>
            </a:r>
            <a:r>
              <a:rPr lang="en-US" dirty="0" err="1" smtClean="0"/>
              <a:t>ug</a:t>
            </a:r>
            <a:r>
              <a:rPr lang="en-US" dirty="0" smtClean="0"/>
              <a:t>/L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1087293" y="1310843"/>
          <a:ext cx="7474816" cy="472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Cadmium at S38B/NSID1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24728"/>
            <a:ext cx="115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Cadmium (</a:t>
            </a:r>
            <a:r>
              <a:rPr lang="en-US" dirty="0" err="1"/>
              <a:t>u</a:t>
            </a:r>
            <a:r>
              <a:rPr lang="en-US" dirty="0" err="1" smtClean="0"/>
              <a:t>g</a:t>
            </a:r>
            <a:r>
              <a:rPr lang="en-US" dirty="0" smtClean="0"/>
              <a:t>/L)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8510" y="5176981"/>
            <a:ext cx="178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MDL = 0.1 </a:t>
            </a:r>
            <a:r>
              <a:rPr lang="en-US" dirty="0" err="1" smtClean="0"/>
              <a:t>ug</a:t>
            </a:r>
            <a:r>
              <a:rPr lang="en-US" dirty="0" smtClean="0"/>
              <a:t>/L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04837" y="4174836"/>
            <a:ext cx="178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MDL = 0.3 </a:t>
            </a:r>
            <a:r>
              <a:rPr lang="en-US" dirty="0" err="1" smtClean="0"/>
              <a:t>ug</a:t>
            </a:r>
            <a:r>
              <a:rPr lang="en-US" dirty="0" smtClean="0"/>
              <a:t>/L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76763" y="1505527"/>
            <a:ext cx="199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PQL = 1.2 </a:t>
            </a:r>
            <a:r>
              <a:rPr lang="en-US" dirty="0" err="1" smtClean="0"/>
              <a:t>ug</a:t>
            </a:r>
            <a:r>
              <a:rPr lang="en-US" dirty="0" smtClean="0"/>
              <a:t>/L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063999" y="3537527"/>
            <a:ext cx="4193310" cy="36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40946" y="3024908"/>
            <a:ext cx="156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PQL = 0.4 </a:t>
            </a:r>
            <a:r>
              <a:rPr lang="en-US" dirty="0" err="1" smtClean="0"/>
              <a:t>ug</a:t>
            </a:r>
            <a:r>
              <a:rPr lang="en-US" dirty="0" smtClean="0"/>
              <a:t>/L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719782" y="2955637"/>
            <a:ext cx="517236" cy="498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810"/>
            <a:ext cx="9144000" cy="650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396"/>
            <a:ext cx="9144000" cy="69939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S5A on the north side of WCA1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723898" y="962024"/>
          <a:ext cx="7801265" cy="5189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56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Copper at S5A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00218"/>
            <a:ext cx="115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Copper (</a:t>
            </a:r>
            <a:r>
              <a:rPr lang="en-US" dirty="0" err="1"/>
              <a:t>u</a:t>
            </a:r>
            <a:r>
              <a:rPr lang="en-US" dirty="0" err="1" smtClean="0"/>
              <a:t>g</a:t>
            </a:r>
            <a:r>
              <a:rPr lang="en-US" dirty="0" smtClean="0"/>
              <a:t>/L)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80363" y="4197927"/>
            <a:ext cx="2650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values below 10 </a:t>
            </a:r>
            <a:r>
              <a:rPr lang="en-US" dirty="0" err="1" smtClean="0"/>
              <a:t>ug</a:t>
            </a:r>
            <a:r>
              <a:rPr lang="en-US" dirty="0" smtClean="0"/>
              <a:t>/L</a:t>
            </a:r>
          </a:p>
          <a:p>
            <a:pPr algn="ctr"/>
            <a:r>
              <a:rPr lang="en-US" dirty="0" smtClean="0"/>
              <a:t>Average =2.5 </a:t>
            </a:r>
            <a:r>
              <a:rPr lang="en-US" dirty="0" err="1" smtClean="0"/>
              <a:t>ug</a:t>
            </a:r>
            <a:r>
              <a:rPr lang="en-US" dirty="0" smtClean="0"/>
              <a:t>/L</a:t>
            </a:r>
          </a:p>
          <a:p>
            <a:pPr algn="ctr"/>
            <a:r>
              <a:rPr lang="en-US" dirty="0" smtClean="0"/>
              <a:t>MDL = 2 </a:t>
            </a:r>
            <a:r>
              <a:rPr lang="en-US" dirty="0" err="1" smtClean="0"/>
              <a:t>ug</a:t>
            </a:r>
            <a:r>
              <a:rPr lang="en-US" dirty="0" smtClean="0"/>
              <a:t>/L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w"/>
            </a:pPr>
            <a:r>
              <a:rPr lang="en-US" dirty="0" smtClean="0"/>
              <a:t>There is little evidence to suggest a history of issues with trace metals at either S5A or NSID1/S38B.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200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Poppl-Laudatio Regular</vt:lpstr>
      <vt:lpstr>Office Theme</vt:lpstr>
      <vt:lpstr>Slide 1</vt:lpstr>
      <vt:lpstr>Trace Metal Monitoring</vt:lpstr>
      <vt:lpstr>Slide 3</vt:lpstr>
      <vt:lpstr>Copper at S38B/NSID1</vt:lpstr>
      <vt:lpstr>Zinc at S38B/NSID1</vt:lpstr>
      <vt:lpstr>Cadmium at S38B/NSID1</vt:lpstr>
      <vt:lpstr>S5A on the north side of WCA1</vt:lpstr>
      <vt:lpstr>Copper at S5A</vt:lpstr>
      <vt:lpstr>Conclusions</vt:lpstr>
      <vt:lpstr>Request</vt:lpstr>
    </vt:vector>
  </TitlesOfParts>
  <Company>South Fl Water Mgmnt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prawlik</dc:creator>
  <cp:lastModifiedBy>tstein</cp:lastModifiedBy>
  <cp:revision>23</cp:revision>
  <dcterms:created xsi:type="dcterms:W3CDTF">2010-02-04T18:27:48Z</dcterms:created>
  <dcterms:modified xsi:type="dcterms:W3CDTF">2010-02-26T16:44:08Z</dcterms:modified>
</cp:coreProperties>
</file>